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0058400" cy="7772400"/>
  <p:notesSz cx="10058400" cy="7772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p:cViewPr>
        <p:scale>
          <a:sx n="60" d="100"/>
          <a:sy n="60" d="100"/>
        </p:scale>
        <p:origin x="1288" y="-11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2F3E80FF-B21F-4D00-962C-5D25A5F37CE1}" type="datetimeFigureOut">
              <a:rPr lang="en-US" smtClean="0"/>
              <a:t>12/14/2023</a:t>
            </a:fld>
            <a:endParaRPr lang="en-US"/>
          </a:p>
        </p:txBody>
      </p:sp>
      <p:sp>
        <p:nvSpPr>
          <p:cNvPr id="4" name="Slide Image Placeholder 3"/>
          <p:cNvSpPr>
            <a:spLocks noGrp="1" noRot="1" noChangeAspect="1"/>
          </p:cNvSpPr>
          <p:nvPr>
            <p:ph type="sldImg" idx="2"/>
          </p:nvPr>
        </p:nvSpPr>
        <p:spPr>
          <a:xfrm>
            <a:off x="3332163" y="971550"/>
            <a:ext cx="3394075"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F0D9A2A5-ACD4-4B4D-BF76-0B6DA428403A}" type="slidenum">
              <a:rPr lang="en-US" smtClean="0"/>
              <a:t>‹#›</a:t>
            </a:fld>
            <a:endParaRPr lang="en-US"/>
          </a:p>
        </p:txBody>
      </p:sp>
    </p:spTree>
    <p:extLst>
      <p:ext uri="{BB962C8B-B14F-4D97-AF65-F5344CB8AC3E}">
        <p14:creationId xmlns:p14="http://schemas.microsoft.com/office/powerpoint/2010/main" val="3756633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2A5-ACD4-4B4D-BF76-0B6DA428403A}" type="slidenum">
              <a:rPr lang="en-US" smtClean="0"/>
              <a:t>1</a:t>
            </a:fld>
            <a:endParaRPr lang="en-US"/>
          </a:p>
        </p:txBody>
      </p:sp>
    </p:spTree>
    <p:extLst>
      <p:ext uri="{BB962C8B-B14F-4D97-AF65-F5344CB8AC3E}">
        <p14:creationId xmlns:p14="http://schemas.microsoft.com/office/powerpoint/2010/main" val="167179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D9A2A5-ACD4-4B4D-BF76-0B6DA428403A}" type="slidenum">
              <a:rPr lang="en-US" smtClean="0"/>
              <a:t>16</a:t>
            </a:fld>
            <a:endParaRPr lang="en-US"/>
          </a:p>
        </p:txBody>
      </p:sp>
    </p:spTree>
    <p:extLst>
      <p:ext uri="{BB962C8B-B14F-4D97-AF65-F5344CB8AC3E}">
        <p14:creationId xmlns:p14="http://schemas.microsoft.com/office/powerpoint/2010/main" val="162444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sz="3250" b="1" i="0">
                <a:solidFill>
                  <a:srgbClr val="231F20"/>
                </a:solidFill>
                <a:latin typeface="MyriadPro-Semibold"/>
                <a:cs typeface="MyriadPro-Semibold"/>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sz="1450" b="0" i="0">
                <a:solidFill>
                  <a:srgbClr val="423F41"/>
                </a:solidFill>
                <a:latin typeface="Myriad Pro"/>
                <a:cs typeface="Myriad Pr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1" i="0">
                <a:solidFill>
                  <a:srgbClr val="231F20"/>
                </a:solidFill>
                <a:latin typeface="MyriadPro-Semibold"/>
                <a:cs typeface="MyriadPro-Semibold"/>
              </a:defRPr>
            </a:lvl1pPr>
          </a:lstStyle>
          <a:p>
            <a:endParaRPr/>
          </a:p>
        </p:txBody>
      </p:sp>
      <p:sp>
        <p:nvSpPr>
          <p:cNvPr id="3" name="Holder 3"/>
          <p:cNvSpPr>
            <a:spLocks noGrp="1"/>
          </p:cNvSpPr>
          <p:nvPr>
            <p:ph type="body" idx="1"/>
          </p:nvPr>
        </p:nvSpPr>
        <p:spPr/>
        <p:txBody>
          <a:bodyPr lIns="0" tIns="0" rIns="0" bIns="0"/>
          <a:lstStyle>
            <a:lvl1pPr>
              <a:defRPr sz="1450" b="0" i="0">
                <a:solidFill>
                  <a:srgbClr val="423F41"/>
                </a:solidFill>
                <a:latin typeface="Myriad Pro"/>
                <a:cs typeface="Myriad Pro"/>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50" b="1" i="0">
                <a:solidFill>
                  <a:srgbClr val="231F20"/>
                </a:solidFill>
                <a:latin typeface="MyriadPro-Semibold"/>
                <a:cs typeface="MyriadPro-Semibold"/>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9348927" y="7457947"/>
            <a:ext cx="70485" cy="0"/>
          </a:xfrm>
          <a:custGeom>
            <a:avLst/>
            <a:gdLst/>
            <a:ahLst/>
            <a:cxnLst/>
            <a:rect l="l" t="t" r="r" b="b"/>
            <a:pathLst>
              <a:path w="70484">
                <a:moveTo>
                  <a:pt x="0" y="0"/>
                </a:moveTo>
                <a:lnTo>
                  <a:pt x="70408" y="0"/>
                </a:lnTo>
              </a:path>
            </a:pathLst>
          </a:custGeom>
          <a:ln w="6350">
            <a:solidFill>
              <a:srgbClr val="231F20"/>
            </a:solidFill>
          </a:ln>
        </p:spPr>
        <p:txBody>
          <a:bodyPr wrap="square" lIns="0" tIns="0" rIns="0" bIns="0" rtlCol="0"/>
          <a:lstStyle/>
          <a:p>
            <a:endParaRPr/>
          </a:p>
        </p:txBody>
      </p:sp>
      <p:sp>
        <p:nvSpPr>
          <p:cNvPr id="17" name="bg object 17"/>
          <p:cNvSpPr/>
          <p:nvPr/>
        </p:nvSpPr>
        <p:spPr>
          <a:xfrm>
            <a:off x="9552127" y="7457947"/>
            <a:ext cx="70485" cy="0"/>
          </a:xfrm>
          <a:custGeom>
            <a:avLst/>
            <a:gdLst/>
            <a:ahLst/>
            <a:cxnLst/>
            <a:rect l="l" t="t" r="r" b="b"/>
            <a:pathLst>
              <a:path w="70484">
                <a:moveTo>
                  <a:pt x="0" y="0"/>
                </a:moveTo>
                <a:lnTo>
                  <a:pt x="70408" y="0"/>
                </a:lnTo>
              </a:path>
            </a:pathLst>
          </a:custGeom>
          <a:ln w="6350">
            <a:solidFill>
              <a:srgbClr val="231F2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50" b="1" i="0">
                <a:solidFill>
                  <a:srgbClr val="231F20"/>
                </a:solidFill>
                <a:latin typeface="MyriadPro-Semibold"/>
                <a:cs typeface="MyriadPro-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6476072"/>
          </a:xfrm>
          <a:prstGeom prst="rect">
            <a:avLst/>
          </a:prstGeom>
        </p:spPr>
      </p:pic>
      <p:sp>
        <p:nvSpPr>
          <p:cNvPr id="17" name="bg object 17"/>
          <p:cNvSpPr/>
          <p:nvPr/>
        </p:nvSpPr>
        <p:spPr>
          <a:xfrm>
            <a:off x="0" y="5543486"/>
            <a:ext cx="10058400" cy="1803400"/>
          </a:xfrm>
          <a:custGeom>
            <a:avLst/>
            <a:gdLst/>
            <a:ahLst/>
            <a:cxnLst/>
            <a:rect l="l" t="t" r="r" b="b"/>
            <a:pathLst>
              <a:path w="10058400" h="1803400">
                <a:moveTo>
                  <a:pt x="10058400" y="8547"/>
                </a:moveTo>
                <a:lnTo>
                  <a:pt x="4122585" y="577075"/>
                </a:lnTo>
                <a:lnTo>
                  <a:pt x="0" y="0"/>
                </a:lnTo>
                <a:lnTo>
                  <a:pt x="0" y="1802904"/>
                </a:lnTo>
                <a:lnTo>
                  <a:pt x="6351041" y="1012710"/>
                </a:lnTo>
                <a:lnTo>
                  <a:pt x="10058400" y="1435239"/>
                </a:lnTo>
                <a:lnTo>
                  <a:pt x="10058400" y="8547"/>
                </a:lnTo>
                <a:close/>
              </a:path>
            </a:pathLst>
          </a:custGeom>
          <a:solidFill>
            <a:srgbClr val="FFFFFF"/>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12/14/2023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51669" y="300788"/>
            <a:ext cx="7179309" cy="1188720"/>
          </a:xfrm>
          <a:prstGeom prst="rect">
            <a:avLst/>
          </a:prstGeom>
        </p:spPr>
        <p:txBody>
          <a:bodyPr wrap="square" lIns="0" tIns="0" rIns="0" bIns="0">
            <a:spAutoFit/>
          </a:bodyPr>
          <a:lstStyle>
            <a:lvl1pPr>
              <a:defRPr sz="3250" b="1" i="0">
                <a:solidFill>
                  <a:srgbClr val="231F20"/>
                </a:solidFill>
                <a:latin typeface="MyriadPro-Semibold"/>
                <a:cs typeface="MyriadPro-Semibold"/>
              </a:defRPr>
            </a:lvl1pPr>
          </a:lstStyle>
          <a:p>
            <a:endParaRPr/>
          </a:p>
        </p:txBody>
      </p:sp>
      <p:sp>
        <p:nvSpPr>
          <p:cNvPr id="3" name="Holder 3"/>
          <p:cNvSpPr>
            <a:spLocks noGrp="1"/>
          </p:cNvSpPr>
          <p:nvPr>
            <p:ph type="body" idx="1"/>
          </p:nvPr>
        </p:nvSpPr>
        <p:spPr>
          <a:xfrm>
            <a:off x="1258316" y="1558117"/>
            <a:ext cx="4593590" cy="3125470"/>
          </a:xfrm>
          <a:prstGeom prst="rect">
            <a:avLst/>
          </a:prstGeom>
        </p:spPr>
        <p:txBody>
          <a:bodyPr wrap="square" lIns="0" tIns="0" rIns="0" bIns="0">
            <a:spAutoFit/>
          </a:bodyPr>
          <a:lstStyle>
            <a:lvl1pPr>
              <a:defRPr sz="1450" b="0" i="0">
                <a:solidFill>
                  <a:srgbClr val="423F41"/>
                </a:solidFill>
                <a:latin typeface="Myriad Pro"/>
                <a:cs typeface="Myriad Pro"/>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12/14/2023</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jpg"/><Relationship Id="rId18" Type="http://schemas.openxmlformats.org/officeDocument/2006/relationships/image" Target="../media/image36.png"/><Relationship Id="rId3" Type="http://schemas.openxmlformats.org/officeDocument/2006/relationships/hyperlink" Target="mailto:jordankingston@johnlscott.com" TargetMode="External"/><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jpg"/><Relationship Id="rId17" Type="http://schemas.openxmlformats.org/officeDocument/2006/relationships/image" Target="../media/image35.png"/><Relationship Id="rId25" Type="http://schemas.openxmlformats.org/officeDocument/2006/relationships/image" Target="../media/image43.jpg"/><Relationship Id="rId2" Type="http://schemas.openxmlformats.org/officeDocument/2006/relationships/image" Target="../media/image21.png"/><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g"/><Relationship Id="rId24" Type="http://schemas.openxmlformats.org/officeDocument/2006/relationships/image" Target="../media/image42.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10" Type="http://schemas.openxmlformats.org/officeDocument/2006/relationships/image" Target="../media/image28.jpg"/><Relationship Id="rId19" Type="http://schemas.openxmlformats.org/officeDocument/2006/relationships/image" Target="../media/image37.jpg"/><Relationship Id="rId4" Type="http://schemas.openxmlformats.org/officeDocument/2006/relationships/image" Target="../media/image22.png"/><Relationship Id="rId9" Type="http://schemas.openxmlformats.org/officeDocument/2006/relationships/image" Target="../media/image27.jpg"/><Relationship Id="rId14" Type="http://schemas.openxmlformats.org/officeDocument/2006/relationships/image" Target="../media/image32.png"/><Relationship Id="rId22"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jp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jpg"/><Relationship Id="rId24" Type="http://schemas.openxmlformats.org/officeDocument/2006/relationships/image" Target="../media/image66.png"/><Relationship Id="rId5" Type="http://schemas.openxmlformats.org/officeDocument/2006/relationships/image" Target="../media/image47.png"/><Relationship Id="rId15" Type="http://schemas.openxmlformats.org/officeDocument/2006/relationships/image" Target="../media/image57.jpg"/><Relationship Id="rId23" Type="http://schemas.openxmlformats.org/officeDocument/2006/relationships/image" Target="../media/image65.png"/><Relationship Id="rId10" Type="http://schemas.openxmlformats.org/officeDocument/2006/relationships/image" Target="../media/image52.jp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 Id="rId27"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1.jpg"/><Relationship Id="rId13" Type="http://schemas.openxmlformats.org/officeDocument/2006/relationships/image" Target="../media/image96.jpg"/><Relationship Id="rId3" Type="http://schemas.openxmlformats.org/officeDocument/2006/relationships/image" Target="../media/image88.png"/><Relationship Id="rId7" Type="http://schemas.openxmlformats.org/officeDocument/2006/relationships/image" Target="../media/image90.jpg"/><Relationship Id="rId12" Type="http://schemas.openxmlformats.org/officeDocument/2006/relationships/image" Target="../media/image95.jpg"/><Relationship Id="rId2" Type="http://schemas.openxmlformats.org/officeDocument/2006/relationships/image" Target="../media/image87.png"/><Relationship Id="rId16"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hyperlink" Target="mailto:jordankingston@johnlscott.com" TargetMode="External"/><Relationship Id="rId11" Type="http://schemas.openxmlformats.org/officeDocument/2006/relationships/image" Target="../media/image94.jpg"/><Relationship Id="rId5" Type="http://schemas.openxmlformats.org/officeDocument/2006/relationships/hyperlink" Target="http://www/" TargetMode="External"/><Relationship Id="rId15" Type="http://schemas.openxmlformats.org/officeDocument/2006/relationships/image" Target="../media/image98.png"/><Relationship Id="rId10" Type="http://schemas.openxmlformats.org/officeDocument/2006/relationships/image" Target="../media/image93.jpg"/><Relationship Id="rId4" Type="http://schemas.openxmlformats.org/officeDocument/2006/relationships/image" Target="../media/image89.png"/><Relationship Id="rId9" Type="http://schemas.openxmlformats.org/officeDocument/2006/relationships/image" Target="../media/image92.jpg"/><Relationship Id="rId14" Type="http://schemas.openxmlformats.org/officeDocument/2006/relationships/image" Target="../media/image97.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2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jpg"/><Relationship Id="rId2" Type="http://schemas.openxmlformats.org/officeDocument/2006/relationships/image" Target="../media/image113.jp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jpg"/></Relationships>
</file>

<file path=ppt/slides/_rels/slide2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60399" y="6252464"/>
            <a:ext cx="6389583" cy="1120820"/>
          </a:xfrm>
          <a:prstGeom prst="rect">
            <a:avLst/>
          </a:prstGeom>
        </p:spPr>
        <p:txBody>
          <a:bodyPr vert="horz" wrap="square" lIns="0" tIns="12700" rIns="0" bIns="0" rtlCol="0">
            <a:spAutoFit/>
          </a:bodyPr>
          <a:lstStyle/>
          <a:p>
            <a:pPr marL="17145">
              <a:lnSpc>
                <a:spcPct val="100000"/>
              </a:lnSpc>
              <a:spcBef>
                <a:spcPts val="100"/>
              </a:spcBef>
            </a:pPr>
            <a:r>
              <a:rPr sz="4000" b="1" spc="60" dirty="0">
                <a:solidFill>
                  <a:srgbClr val="00653E"/>
                </a:solidFill>
                <a:latin typeface="MyriadPro-Semibold"/>
                <a:cs typeface="MyriadPro-Semibold"/>
              </a:rPr>
              <a:t>HOME</a:t>
            </a:r>
            <a:r>
              <a:rPr sz="4000" b="1" spc="85" dirty="0">
                <a:solidFill>
                  <a:srgbClr val="00653E"/>
                </a:solidFill>
                <a:latin typeface="MyriadPro-Semibold"/>
                <a:cs typeface="MyriadPro-Semibold"/>
              </a:rPr>
              <a:t> </a:t>
            </a:r>
            <a:r>
              <a:rPr sz="4000" b="1" spc="65" dirty="0">
                <a:solidFill>
                  <a:srgbClr val="00653E"/>
                </a:solidFill>
                <a:latin typeface="MyriadPro-Semibold"/>
                <a:cs typeface="MyriadPro-Semibold"/>
              </a:rPr>
              <a:t>SELLER</a:t>
            </a:r>
            <a:r>
              <a:rPr sz="4000" b="1" spc="85" dirty="0">
                <a:solidFill>
                  <a:srgbClr val="00653E"/>
                </a:solidFill>
                <a:latin typeface="MyriadPro-Semibold"/>
                <a:cs typeface="MyriadPro-Semibold"/>
              </a:rPr>
              <a:t> </a:t>
            </a:r>
            <a:r>
              <a:rPr sz="4000" b="1" spc="70" dirty="0">
                <a:solidFill>
                  <a:srgbClr val="00653E"/>
                </a:solidFill>
                <a:latin typeface="MyriadPro-Semibold"/>
                <a:cs typeface="MyriadPro-Semibold"/>
              </a:rPr>
              <a:t>GUIDE</a:t>
            </a:r>
            <a:endParaRPr sz="4000" dirty="0">
              <a:latin typeface="MyriadPro-Semibold"/>
              <a:cs typeface="MyriadPro-Semibold"/>
            </a:endParaRPr>
          </a:p>
          <a:p>
            <a:pPr marL="12700">
              <a:lnSpc>
                <a:spcPct val="100000"/>
              </a:lnSpc>
            </a:pPr>
            <a:r>
              <a:rPr sz="3200" dirty="0">
                <a:solidFill>
                  <a:srgbClr val="231F20"/>
                </a:solidFill>
                <a:latin typeface="Myriad Pro"/>
                <a:cs typeface="MyriadPro-Light"/>
              </a:rPr>
              <a:t>Marketing</a:t>
            </a:r>
            <a:r>
              <a:rPr sz="3200" spc="10" dirty="0">
                <a:solidFill>
                  <a:srgbClr val="231F20"/>
                </a:solidFill>
                <a:latin typeface="Myriad Pro"/>
                <a:cs typeface="MyriadPro-Light"/>
              </a:rPr>
              <a:t> </a:t>
            </a:r>
            <a:r>
              <a:rPr sz="3200" dirty="0">
                <a:solidFill>
                  <a:srgbClr val="231F20"/>
                </a:solidFill>
                <a:latin typeface="Myriad Pro"/>
                <a:cs typeface="MyriadPro-Light"/>
              </a:rPr>
              <a:t>and</a:t>
            </a:r>
            <a:r>
              <a:rPr sz="3200" spc="10" dirty="0">
                <a:solidFill>
                  <a:srgbClr val="231F20"/>
                </a:solidFill>
                <a:latin typeface="Myriad Pro"/>
                <a:cs typeface="MyriadPro-Light"/>
              </a:rPr>
              <a:t> </a:t>
            </a:r>
            <a:r>
              <a:rPr sz="3200" dirty="0">
                <a:solidFill>
                  <a:srgbClr val="231F20"/>
                </a:solidFill>
                <a:latin typeface="Myriad Pro"/>
                <a:cs typeface="MyriadPro-Light"/>
              </a:rPr>
              <a:t>Pricing</a:t>
            </a:r>
            <a:r>
              <a:rPr sz="3200" spc="10" dirty="0">
                <a:solidFill>
                  <a:srgbClr val="231F20"/>
                </a:solidFill>
                <a:latin typeface="Myriad Pro"/>
                <a:cs typeface="MyriadPro-Light"/>
              </a:rPr>
              <a:t> </a:t>
            </a:r>
            <a:r>
              <a:rPr sz="3200" spc="-10" dirty="0">
                <a:solidFill>
                  <a:srgbClr val="231F20"/>
                </a:solidFill>
                <a:latin typeface="Myriad Pro"/>
                <a:cs typeface="MyriadPro-Light"/>
              </a:rPr>
              <a:t>Strategy</a:t>
            </a:r>
            <a:endParaRPr sz="3200" dirty="0">
              <a:latin typeface="Myriad Pro"/>
              <a:cs typeface="MyriadPro-Light"/>
            </a:endParaRPr>
          </a:p>
        </p:txBody>
      </p:sp>
      <p:grpSp>
        <p:nvGrpSpPr>
          <p:cNvPr id="3" name="object 3"/>
          <p:cNvGrpSpPr/>
          <p:nvPr/>
        </p:nvGrpSpPr>
        <p:grpSpPr>
          <a:xfrm>
            <a:off x="5689600" y="6600825"/>
            <a:ext cx="4368800" cy="816610"/>
            <a:chOff x="5689600" y="6600825"/>
            <a:chExt cx="4368800" cy="816610"/>
          </a:xfrm>
        </p:grpSpPr>
        <p:pic>
          <p:nvPicPr>
            <p:cNvPr id="4" name="object 4"/>
            <p:cNvPicPr/>
            <p:nvPr/>
          </p:nvPicPr>
          <p:blipFill>
            <a:blip r:embed="rId3" cstate="print"/>
            <a:stretch>
              <a:fillRect/>
            </a:stretch>
          </p:blipFill>
          <p:spPr>
            <a:xfrm>
              <a:off x="8111323" y="7001523"/>
              <a:ext cx="113093" cy="243903"/>
            </a:xfrm>
            <a:prstGeom prst="rect">
              <a:avLst/>
            </a:prstGeom>
          </p:spPr>
        </p:pic>
        <p:pic>
          <p:nvPicPr>
            <p:cNvPr id="5" name="object 5"/>
            <p:cNvPicPr/>
            <p:nvPr/>
          </p:nvPicPr>
          <p:blipFill>
            <a:blip r:embed="rId4" cstate="print"/>
            <a:stretch>
              <a:fillRect/>
            </a:stretch>
          </p:blipFill>
          <p:spPr>
            <a:xfrm>
              <a:off x="9126522" y="7019509"/>
              <a:ext cx="159486" cy="224472"/>
            </a:xfrm>
            <a:prstGeom prst="rect">
              <a:avLst/>
            </a:prstGeom>
          </p:spPr>
        </p:pic>
        <p:pic>
          <p:nvPicPr>
            <p:cNvPr id="6" name="object 6"/>
            <p:cNvPicPr/>
            <p:nvPr/>
          </p:nvPicPr>
          <p:blipFill>
            <a:blip r:embed="rId5" cstate="print"/>
            <a:stretch>
              <a:fillRect/>
            </a:stretch>
          </p:blipFill>
          <p:spPr>
            <a:xfrm>
              <a:off x="8248610" y="7062680"/>
              <a:ext cx="107200" cy="181305"/>
            </a:xfrm>
            <a:prstGeom prst="rect">
              <a:avLst/>
            </a:prstGeom>
          </p:spPr>
        </p:pic>
        <p:pic>
          <p:nvPicPr>
            <p:cNvPr id="7" name="object 7"/>
            <p:cNvPicPr/>
            <p:nvPr/>
          </p:nvPicPr>
          <p:blipFill>
            <a:blip r:embed="rId6" cstate="print"/>
            <a:stretch>
              <a:fillRect/>
            </a:stretch>
          </p:blipFill>
          <p:spPr>
            <a:xfrm>
              <a:off x="8880059" y="7061958"/>
              <a:ext cx="114401" cy="182029"/>
            </a:xfrm>
            <a:prstGeom prst="rect">
              <a:avLst/>
            </a:prstGeom>
          </p:spPr>
        </p:pic>
        <p:sp>
          <p:nvSpPr>
            <p:cNvPr id="8" name="object 8"/>
            <p:cNvSpPr/>
            <p:nvPr/>
          </p:nvSpPr>
          <p:spPr>
            <a:xfrm>
              <a:off x="7739374" y="6982811"/>
              <a:ext cx="235585" cy="295910"/>
            </a:xfrm>
            <a:custGeom>
              <a:avLst/>
              <a:gdLst/>
              <a:ahLst/>
              <a:cxnLst/>
              <a:rect l="l" t="t" r="r" b="b"/>
              <a:pathLst>
                <a:path w="235584" h="295909">
                  <a:moveTo>
                    <a:pt x="175094" y="270925"/>
                  </a:moveTo>
                  <a:lnTo>
                    <a:pt x="53418" y="270925"/>
                  </a:lnTo>
                  <a:lnTo>
                    <a:pt x="77590" y="279976"/>
                  </a:lnTo>
                  <a:lnTo>
                    <a:pt x="98924" y="291139"/>
                  </a:lnTo>
                  <a:lnTo>
                    <a:pt x="115061" y="295719"/>
                  </a:lnTo>
                  <a:lnTo>
                    <a:pt x="139907" y="290982"/>
                  </a:lnTo>
                  <a:lnTo>
                    <a:pt x="156483" y="285368"/>
                  </a:lnTo>
                  <a:lnTo>
                    <a:pt x="170486" y="275574"/>
                  </a:lnTo>
                  <a:lnTo>
                    <a:pt x="175094" y="270925"/>
                  </a:lnTo>
                  <a:close/>
                </a:path>
                <a:path w="235584" h="295909">
                  <a:moveTo>
                    <a:pt x="75486" y="232955"/>
                  </a:moveTo>
                  <a:lnTo>
                    <a:pt x="25501" y="255422"/>
                  </a:lnTo>
                  <a:lnTo>
                    <a:pt x="0" y="294258"/>
                  </a:lnTo>
                  <a:lnTo>
                    <a:pt x="5707" y="287404"/>
                  </a:lnTo>
                  <a:lnTo>
                    <a:pt x="12225" y="281727"/>
                  </a:lnTo>
                  <a:lnTo>
                    <a:pt x="19822" y="276921"/>
                  </a:lnTo>
                  <a:lnTo>
                    <a:pt x="28765" y="272681"/>
                  </a:lnTo>
                  <a:lnTo>
                    <a:pt x="53418" y="270925"/>
                  </a:lnTo>
                  <a:lnTo>
                    <a:pt x="175094" y="270925"/>
                  </a:lnTo>
                  <a:lnTo>
                    <a:pt x="183336" y="262610"/>
                  </a:lnTo>
                  <a:lnTo>
                    <a:pt x="174536" y="262610"/>
                  </a:lnTo>
                  <a:lnTo>
                    <a:pt x="150086" y="258732"/>
                  </a:lnTo>
                  <a:lnTo>
                    <a:pt x="131395" y="249931"/>
                  </a:lnTo>
                  <a:lnTo>
                    <a:pt x="115155" y="240456"/>
                  </a:lnTo>
                  <a:lnTo>
                    <a:pt x="98056" y="234556"/>
                  </a:lnTo>
                  <a:lnTo>
                    <a:pt x="75486" y="232955"/>
                  </a:lnTo>
                  <a:close/>
                </a:path>
                <a:path w="235584" h="295909">
                  <a:moveTo>
                    <a:pt x="224842" y="149656"/>
                  </a:moveTo>
                  <a:lnTo>
                    <a:pt x="137280" y="149656"/>
                  </a:lnTo>
                  <a:lnTo>
                    <a:pt x="174536" y="151091"/>
                  </a:lnTo>
                  <a:lnTo>
                    <a:pt x="174536" y="262610"/>
                  </a:lnTo>
                  <a:lnTo>
                    <a:pt x="183336" y="262610"/>
                  </a:lnTo>
                  <a:lnTo>
                    <a:pt x="187617" y="258292"/>
                  </a:lnTo>
                  <a:lnTo>
                    <a:pt x="192885" y="252119"/>
                  </a:lnTo>
                  <a:lnTo>
                    <a:pt x="201342" y="244530"/>
                  </a:lnTo>
                  <a:lnTo>
                    <a:pt x="212252" y="237348"/>
                  </a:lnTo>
                  <a:lnTo>
                    <a:pt x="224878" y="232397"/>
                  </a:lnTo>
                  <a:lnTo>
                    <a:pt x="224842" y="149656"/>
                  </a:lnTo>
                  <a:close/>
                </a:path>
                <a:path w="235584" h="295909">
                  <a:moveTo>
                    <a:pt x="137286" y="0"/>
                  </a:moveTo>
                  <a:lnTo>
                    <a:pt x="104374" y="9386"/>
                  </a:lnTo>
                  <a:lnTo>
                    <a:pt x="76703" y="29476"/>
                  </a:lnTo>
                  <a:lnTo>
                    <a:pt x="59669" y="58543"/>
                  </a:lnTo>
                  <a:lnTo>
                    <a:pt x="58667" y="94861"/>
                  </a:lnTo>
                  <a:lnTo>
                    <a:pt x="79095" y="136702"/>
                  </a:lnTo>
                  <a:lnTo>
                    <a:pt x="86563" y="146708"/>
                  </a:lnTo>
                  <a:lnTo>
                    <a:pt x="94707" y="154690"/>
                  </a:lnTo>
                  <a:lnTo>
                    <a:pt x="104198" y="159975"/>
                  </a:lnTo>
                  <a:lnTo>
                    <a:pt x="115709" y="161886"/>
                  </a:lnTo>
                  <a:lnTo>
                    <a:pt x="100356" y="146373"/>
                  </a:lnTo>
                  <a:lnTo>
                    <a:pt x="90947" y="124115"/>
                  </a:lnTo>
                  <a:lnTo>
                    <a:pt x="98056" y="75552"/>
                  </a:lnTo>
                  <a:lnTo>
                    <a:pt x="143749" y="47527"/>
                  </a:lnTo>
                  <a:lnTo>
                    <a:pt x="177812" y="44615"/>
                  </a:lnTo>
                  <a:lnTo>
                    <a:pt x="182384" y="44615"/>
                  </a:lnTo>
                  <a:lnTo>
                    <a:pt x="191528" y="43179"/>
                  </a:lnTo>
                  <a:lnTo>
                    <a:pt x="226283" y="43179"/>
                  </a:lnTo>
                  <a:lnTo>
                    <a:pt x="226571" y="35184"/>
                  </a:lnTo>
                  <a:lnTo>
                    <a:pt x="229728" y="14156"/>
                  </a:lnTo>
                  <a:lnTo>
                    <a:pt x="235020" y="4863"/>
                  </a:lnTo>
                  <a:lnTo>
                    <a:pt x="198778" y="4863"/>
                  </a:lnTo>
                  <a:lnTo>
                    <a:pt x="175769" y="2706"/>
                  </a:lnTo>
                  <a:lnTo>
                    <a:pt x="158030" y="276"/>
                  </a:lnTo>
                  <a:lnTo>
                    <a:pt x="137286" y="0"/>
                  </a:lnTo>
                  <a:close/>
                </a:path>
                <a:path w="235584" h="295909">
                  <a:moveTo>
                    <a:pt x="226283" y="43179"/>
                  </a:moveTo>
                  <a:lnTo>
                    <a:pt x="191528" y="43179"/>
                  </a:lnTo>
                  <a:lnTo>
                    <a:pt x="180879" y="57983"/>
                  </a:lnTo>
                  <a:lnTo>
                    <a:pt x="175926" y="70964"/>
                  </a:lnTo>
                  <a:lnTo>
                    <a:pt x="174526" y="85160"/>
                  </a:lnTo>
                  <a:lnTo>
                    <a:pt x="174536" y="103606"/>
                  </a:lnTo>
                  <a:lnTo>
                    <a:pt x="165375" y="104833"/>
                  </a:lnTo>
                  <a:lnTo>
                    <a:pt x="129438" y="123748"/>
                  </a:lnTo>
                  <a:lnTo>
                    <a:pt x="117665" y="161175"/>
                  </a:lnTo>
                  <a:lnTo>
                    <a:pt x="125083" y="152313"/>
                  </a:lnTo>
                  <a:lnTo>
                    <a:pt x="137280" y="149656"/>
                  </a:lnTo>
                  <a:lnTo>
                    <a:pt x="224842" y="149656"/>
                  </a:lnTo>
                  <a:lnTo>
                    <a:pt x="224961" y="114027"/>
                  </a:lnTo>
                  <a:lnTo>
                    <a:pt x="225171" y="74100"/>
                  </a:lnTo>
                  <a:lnTo>
                    <a:pt x="226283" y="43179"/>
                  </a:lnTo>
                  <a:close/>
                </a:path>
                <a:path w="235584" h="295909">
                  <a:moveTo>
                    <a:pt x="235330" y="4317"/>
                  </a:moveTo>
                  <a:lnTo>
                    <a:pt x="198778" y="4863"/>
                  </a:lnTo>
                  <a:lnTo>
                    <a:pt x="235020" y="4863"/>
                  </a:lnTo>
                  <a:lnTo>
                    <a:pt x="235330" y="4317"/>
                  </a:lnTo>
                  <a:close/>
                </a:path>
              </a:pathLst>
            </a:custGeom>
            <a:solidFill>
              <a:srgbClr val="010202"/>
            </a:solidFill>
          </p:spPr>
          <p:txBody>
            <a:bodyPr wrap="square" lIns="0" tIns="0" rIns="0" bIns="0" rtlCol="0"/>
            <a:lstStyle/>
            <a:p>
              <a:endParaRPr/>
            </a:p>
          </p:txBody>
        </p:sp>
        <p:pic>
          <p:nvPicPr>
            <p:cNvPr id="9" name="object 9"/>
            <p:cNvPicPr/>
            <p:nvPr/>
          </p:nvPicPr>
          <p:blipFill>
            <a:blip r:embed="rId7" cstate="print"/>
            <a:stretch>
              <a:fillRect/>
            </a:stretch>
          </p:blipFill>
          <p:spPr>
            <a:xfrm>
              <a:off x="9003920" y="7064212"/>
              <a:ext cx="115049" cy="181305"/>
            </a:xfrm>
            <a:prstGeom prst="rect">
              <a:avLst/>
            </a:prstGeom>
          </p:spPr>
        </p:pic>
        <p:sp>
          <p:nvSpPr>
            <p:cNvPr id="10" name="object 10"/>
            <p:cNvSpPr/>
            <p:nvPr/>
          </p:nvSpPr>
          <p:spPr>
            <a:xfrm>
              <a:off x="8664351" y="6986417"/>
              <a:ext cx="206375" cy="257810"/>
            </a:xfrm>
            <a:custGeom>
              <a:avLst/>
              <a:gdLst/>
              <a:ahLst/>
              <a:cxnLst/>
              <a:rect l="l" t="t" r="r" b="b"/>
              <a:pathLst>
                <a:path w="206375" h="257809">
                  <a:moveTo>
                    <a:pt x="107200" y="0"/>
                  </a:moveTo>
                  <a:lnTo>
                    <a:pt x="93759" y="4934"/>
                  </a:lnTo>
                  <a:lnTo>
                    <a:pt x="82034" y="13577"/>
                  </a:lnTo>
                  <a:lnTo>
                    <a:pt x="70801" y="26405"/>
                  </a:lnTo>
                  <a:lnTo>
                    <a:pt x="58839" y="43891"/>
                  </a:lnTo>
                  <a:lnTo>
                    <a:pt x="49763" y="55841"/>
                  </a:lnTo>
                  <a:lnTo>
                    <a:pt x="41182" y="69881"/>
                  </a:lnTo>
                  <a:lnTo>
                    <a:pt x="36036" y="85674"/>
                  </a:lnTo>
                  <a:lnTo>
                    <a:pt x="37261" y="102882"/>
                  </a:lnTo>
                  <a:lnTo>
                    <a:pt x="44783" y="113433"/>
                  </a:lnTo>
                  <a:lnTo>
                    <a:pt x="60612" y="125650"/>
                  </a:lnTo>
                  <a:lnTo>
                    <a:pt x="78986" y="137529"/>
                  </a:lnTo>
                  <a:lnTo>
                    <a:pt x="94145" y="147066"/>
                  </a:lnTo>
                  <a:lnTo>
                    <a:pt x="0" y="257568"/>
                  </a:lnTo>
                  <a:lnTo>
                    <a:pt x="8990" y="250610"/>
                  </a:lnTo>
                  <a:lnTo>
                    <a:pt x="24352" y="241288"/>
                  </a:lnTo>
                  <a:lnTo>
                    <a:pt x="43391" y="233988"/>
                  </a:lnTo>
                  <a:lnTo>
                    <a:pt x="63411" y="233095"/>
                  </a:lnTo>
                  <a:lnTo>
                    <a:pt x="181320" y="233095"/>
                  </a:lnTo>
                  <a:lnTo>
                    <a:pt x="182159" y="232152"/>
                  </a:lnTo>
                  <a:lnTo>
                    <a:pt x="187980" y="222313"/>
                  </a:lnTo>
                  <a:lnTo>
                    <a:pt x="182384" y="222313"/>
                  </a:lnTo>
                  <a:lnTo>
                    <a:pt x="161055" y="219807"/>
                  </a:lnTo>
                  <a:lnTo>
                    <a:pt x="137766" y="210354"/>
                  </a:lnTo>
                  <a:lnTo>
                    <a:pt x="105900" y="200766"/>
                  </a:lnTo>
                  <a:lnTo>
                    <a:pt x="58839" y="197853"/>
                  </a:lnTo>
                  <a:lnTo>
                    <a:pt x="66548" y="189319"/>
                  </a:lnTo>
                  <a:lnTo>
                    <a:pt x="80325" y="173301"/>
                  </a:lnTo>
                  <a:lnTo>
                    <a:pt x="93491" y="157687"/>
                  </a:lnTo>
                  <a:lnTo>
                    <a:pt x="99364" y="150368"/>
                  </a:lnTo>
                  <a:lnTo>
                    <a:pt x="197178" y="150368"/>
                  </a:lnTo>
                  <a:lnTo>
                    <a:pt x="184178" y="132918"/>
                  </a:lnTo>
                  <a:lnTo>
                    <a:pt x="156231" y="113854"/>
                  </a:lnTo>
                  <a:lnTo>
                    <a:pt x="136613" y="105041"/>
                  </a:lnTo>
                  <a:lnTo>
                    <a:pt x="140177" y="102171"/>
                  </a:lnTo>
                  <a:lnTo>
                    <a:pt x="130733" y="102171"/>
                  </a:lnTo>
                  <a:lnTo>
                    <a:pt x="109003" y="95930"/>
                  </a:lnTo>
                  <a:lnTo>
                    <a:pt x="82857" y="83011"/>
                  </a:lnTo>
                  <a:lnTo>
                    <a:pt x="65289" y="62404"/>
                  </a:lnTo>
                  <a:lnTo>
                    <a:pt x="69291" y="33096"/>
                  </a:lnTo>
                  <a:lnTo>
                    <a:pt x="203941" y="33096"/>
                  </a:lnTo>
                  <a:lnTo>
                    <a:pt x="205917" y="28778"/>
                  </a:lnTo>
                  <a:lnTo>
                    <a:pt x="171646" y="23370"/>
                  </a:lnTo>
                  <a:lnTo>
                    <a:pt x="146505" y="11960"/>
                  </a:lnTo>
                  <a:lnTo>
                    <a:pt x="126391" y="1764"/>
                  </a:lnTo>
                  <a:lnTo>
                    <a:pt x="107200" y="0"/>
                  </a:lnTo>
                  <a:close/>
                </a:path>
                <a:path w="206375" h="257809">
                  <a:moveTo>
                    <a:pt x="181320" y="233095"/>
                  </a:moveTo>
                  <a:lnTo>
                    <a:pt x="63411" y="233095"/>
                  </a:lnTo>
                  <a:lnTo>
                    <a:pt x="69724" y="234401"/>
                  </a:lnTo>
                  <a:lnTo>
                    <a:pt x="76649" y="237597"/>
                  </a:lnTo>
                  <a:lnTo>
                    <a:pt x="113987" y="254784"/>
                  </a:lnTo>
                  <a:lnTo>
                    <a:pt x="138582" y="256133"/>
                  </a:lnTo>
                  <a:lnTo>
                    <a:pt x="153109" y="255604"/>
                  </a:lnTo>
                  <a:lnTo>
                    <a:pt x="166531" y="249745"/>
                  </a:lnTo>
                  <a:lnTo>
                    <a:pt x="181320" y="233095"/>
                  </a:lnTo>
                  <a:close/>
                </a:path>
                <a:path w="206375" h="257809">
                  <a:moveTo>
                    <a:pt x="197178" y="150368"/>
                  </a:moveTo>
                  <a:lnTo>
                    <a:pt x="99364" y="150368"/>
                  </a:lnTo>
                  <a:lnTo>
                    <a:pt x="124466" y="162518"/>
                  </a:lnTo>
                  <a:lnTo>
                    <a:pt x="151657" y="176896"/>
                  </a:lnTo>
                  <a:lnTo>
                    <a:pt x="173456" y="195996"/>
                  </a:lnTo>
                  <a:lnTo>
                    <a:pt x="182384" y="222313"/>
                  </a:lnTo>
                  <a:lnTo>
                    <a:pt x="187980" y="222313"/>
                  </a:lnTo>
                  <a:lnTo>
                    <a:pt x="203301" y="196418"/>
                  </a:lnTo>
                  <a:lnTo>
                    <a:pt x="205015" y="160887"/>
                  </a:lnTo>
                  <a:lnTo>
                    <a:pt x="197178" y="150368"/>
                  </a:lnTo>
                  <a:close/>
                </a:path>
                <a:path w="206375" h="257809">
                  <a:moveTo>
                    <a:pt x="193622" y="79397"/>
                  </a:moveTo>
                  <a:lnTo>
                    <a:pt x="171762" y="79590"/>
                  </a:lnTo>
                  <a:lnTo>
                    <a:pt x="147696" y="88014"/>
                  </a:lnTo>
                  <a:lnTo>
                    <a:pt x="130733" y="102171"/>
                  </a:lnTo>
                  <a:lnTo>
                    <a:pt x="140177" y="102171"/>
                  </a:lnTo>
                  <a:lnTo>
                    <a:pt x="152103" y="92564"/>
                  </a:lnTo>
                  <a:lnTo>
                    <a:pt x="170778" y="87236"/>
                  </a:lnTo>
                  <a:lnTo>
                    <a:pt x="189207" y="87032"/>
                  </a:lnTo>
                  <a:lnTo>
                    <a:pt x="201118" y="87032"/>
                  </a:lnTo>
                  <a:lnTo>
                    <a:pt x="193622" y="79397"/>
                  </a:lnTo>
                  <a:close/>
                </a:path>
                <a:path w="206375" h="257809">
                  <a:moveTo>
                    <a:pt x="201118" y="87032"/>
                  </a:moveTo>
                  <a:lnTo>
                    <a:pt x="189207" y="87032"/>
                  </a:lnTo>
                  <a:lnTo>
                    <a:pt x="203962" y="89928"/>
                  </a:lnTo>
                  <a:lnTo>
                    <a:pt x="201118" y="87032"/>
                  </a:lnTo>
                  <a:close/>
                </a:path>
                <a:path w="206375" h="257809">
                  <a:moveTo>
                    <a:pt x="203941" y="33096"/>
                  </a:moveTo>
                  <a:lnTo>
                    <a:pt x="69291" y="33096"/>
                  </a:lnTo>
                  <a:lnTo>
                    <a:pt x="87014" y="35152"/>
                  </a:lnTo>
                  <a:lnTo>
                    <a:pt x="113006" y="40917"/>
                  </a:lnTo>
                  <a:lnTo>
                    <a:pt x="138876" y="49785"/>
                  </a:lnTo>
                  <a:lnTo>
                    <a:pt x="156235" y="61150"/>
                  </a:lnTo>
                  <a:lnTo>
                    <a:pt x="177142" y="55688"/>
                  </a:lnTo>
                  <a:lnTo>
                    <a:pt x="191125" y="49822"/>
                  </a:lnTo>
                  <a:lnTo>
                    <a:pt x="200083" y="41526"/>
                  </a:lnTo>
                  <a:lnTo>
                    <a:pt x="203941" y="33096"/>
                  </a:lnTo>
                  <a:close/>
                </a:path>
              </a:pathLst>
            </a:custGeom>
            <a:solidFill>
              <a:srgbClr val="010202"/>
            </a:solidFill>
          </p:spPr>
          <p:txBody>
            <a:bodyPr wrap="square" lIns="0" tIns="0" rIns="0" bIns="0" rtlCol="0"/>
            <a:lstStyle/>
            <a:p>
              <a:endParaRPr/>
            </a:p>
          </p:txBody>
        </p:sp>
        <p:pic>
          <p:nvPicPr>
            <p:cNvPr id="11" name="object 11"/>
            <p:cNvPicPr/>
            <p:nvPr/>
          </p:nvPicPr>
          <p:blipFill>
            <a:blip r:embed="rId8" cstate="print"/>
            <a:stretch>
              <a:fillRect/>
            </a:stretch>
          </p:blipFill>
          <p:spPr>
            <a:xfrm>
              <a:off x="7980597" y="7062680"/>
              <a:ext cx="115036" cy="181305"/>
            </a:xfrm>
            <a:prstGeom prst="rect">
              <a:avLst/>
            </a:prstGeom>
          </p:spPr>
        </p:pic>
        <p:sp>
          <p:nvSpPr>
            <p:cNvPr id="12" name="object 12"/>
            <p:cNvSpPr/>
            <p:nvPr/>
          </p:nvSpPr>
          <p:spPr>
            <a:xfrm>
              <a:off x="8431530" y="6985038"/>
              <a:ext cx="877569" cy="259079"/>
            </a:xfrm>
            <a:custGeom>
              <a:avLst/>
              <a:gdLst/>
              <a:ahLst/>
              <a:cxnLst/>
              <a:rect l="l" t="t" r="r" b="b"/>
              <a:pathLst>
                <a:path w="877570" h="259079">
                  <a:moveTo>
                    <a:pt x="183591" y="196049"/>
                  </a:moveTo>
                  <a:lnTo>
                    <a:pt x="164211" y="203314"/>
                  </a:lnTo>
                  <a:lnTo>
                    <a:pt x="142328" y="207657"/>
                  </a:lnTo>
                  <a:lnTo>
                    <a:pt x="114681" y="208318"/>
                  </a:lnTo>
                  <a:lnTo>
                    <a:pt x="78041" y="204495"/>
                  </a:lnTo>
                  <a:lnTo>
                    <a:pt x="80340" y="202755"/>
                  </a:lnTo>
                  <a:lnTo>
                    <a:pt x="85394" y="197383"/>
                  </a:lnTo>
                  <a:lnTo>
                    <a:pt x="90449" y="186588"/>
                  </a:lnTo>
                  <a:lnTo>
                    <a:pt x="92748" y="168592"/>
                  </a:lnTo>
                  <a:lnTo>
                    <a:pt x="92684" y="38608"/>
                  </a:lnTo>
                  <a:lnTo>
                    <a:pt x="95389" y="32766"/>
                  </a:lnTo>
                  <a:lnTo>
                    <a:pt x="99745" y="27787"/>
                  </a:lnTo>
                  <a:lnTo>
                    <a:pt x="105156" y="21602"/>
                  </a:lnTo>
                  <a:lnTo>
                    <a:pt x="126288" y="3949"/>
                  </a:lnTo>
                  <a:lnTo>
                    <a:pt x="125247" y="2819"/>
                  </a:lnTo>
                  <a:lnTo>
                    <a:pt x="121031" y="812"/>
                  </a:lnTo>
                  <a:lnTo>
                    <a:pt x="112014" y="0"/>
                  </a:lnTo>
                  <a:lnTo>
                    <a:pt x="96583" y="2438"/>
                  </a:lnTo>
                  <a:lnTo>
                    <a:pt x="83159" y="8026"/>
                  </a:lnTo>
                  <a:lnTo>
                    <a:pt x="83159" y="37642"/>
                  </a:lnTo>
                  <a:lnTo>
                    <a:pt x="83159" y="172110"/>
                  </a:lnTo>
                  <a:lnTo>
                    <a:pt x="80581" y="188658"/>
                  </a:lnTo>
                  <a:lnTo>
                    <a:pt x="73634" y="198793"/>
                  </a:lnTo>
                  <a:lnTo>
                    <a:pt x="63449" y="206667"/>
                  </a:lnTo>
                  <a:lnTo>
                    <a:pt x="51168" y="216458"/>
                  </a:lnTo>
                  <a:lnTo>
                    <a:pt x="53708" y="212242"/>
                  </a:lnTo>
                  <a:lnTo>
                    <a:pt x="58051" y="204851"/>
                  </a:lnTo>
                  <a:lnTo>
                    <a:pt x="62153" y="195884"/>
                  </a:lnTo>
                  <a:lnTo>
                    <a:pt x="63969" y="186905"/>
                  </a:lnTo>
                  <a:lnTo>
                    <a:pt x="63969" y="27787"/>
                  </a:lnTo>
                  <a:lnTo>
                    <a:pt x="73558" y="29895"/>
                  </a:lnTo>
                  <a:lnTo>
                    <a:pt x="77457" y="32766"/>
                  </a:lnTo>
                  <a:lnTo>
                    <a:pt x="83159" y="37642"/>
                  </a:lnTo>
                  <a:lnTo>
                    <a:pt x="83159" y="8026"/>
                  </a:lnTo>
                  <a:lnTo>
                    <a:pt x="65252" y="15468"/>
                  </a:lnTo>
                  <a:lnTo>
                    <a:pt x="44538" y="31127"/>
                  </a:lnTo>
                  <a:lnTo>
                    <a:pt x="29210" y="45999"/>
                  </a:lnTo>
                  <a:lnTo>
                    <a:pt x="14071" y="56654"/>
                  </a:lnTo>
                  <a:lnTo>
                    <a:pt x="14643" y="73634"/>
                  </a:lnTo>
                  <a:lnTo>
                    <a:pt x="15748" y="86931"/>
                  </a:lnTo>
                  <a:lnTo>
                    <a:pt x="16497" y="98628"/>
                  </a:lnTo>
                  <a:lnTo>
                    <a:pt x="15989" y="110858"/>
                  </a:lnTo>
                  <a:lnTo>
                    <a:pt x="16027" y="197383"/>
                  </a:lnTo>
                  <a:lnTo>
                    <a:pt x="10629" y="227647"/>
                  </a:lnTo>
                  <a:lnTo>
                    <a:pt x="3848" y="246062"/>
                  </a:lnTo>
                  <a:lnTo>
                    <a:pt x="0" y="253072"/>
                  </a:lnTo>
                  <a:lnTo>
                    <a:pt x="38519" y="241782"/>
                  </a:lnTo>
                  <a:lnTo>
                    <a:pt x="70205" y="245681"/>
                  </a:lnTo>
                  <a:lnTo>
                    <a:pt x="97320" y="253276"/>
                  </a:lnTo>
                  <a:lnTo>
                    <a:pt x="122174" y="253072"/>
                  </a:lnTo>
                  <a:lnTo>
                    <a:pt x="138595" y="243268"/>
                  </a:lnTo>
                  <a:lnTo>
                    <a:pt x="140373" y="241782"/>
                  </a:lnTo>
                  <a:lnTo>
                    <a:pt x="156222" y="228523"/>
                  </a:lnTo>
                  <a:lnTo>
                    <a:pt x="167728" y="216458"/>
                  </a:lnTo>
                  <a:lnTo>
                    <a:pt x="172186" y="211785"/>
                  </a:lnTo>
                  <a:lnTo>
                    <a:pt x="174701" y="208318"/>
                  </a:lnTo>
                  <a:lnTo>
                    <a:pt x="183591" y="196049"/>
                  </a:lnTo>
                  <a:close/>
                </a:path>
                <a:path w="877570" h="259079">
                  <a:moveTo>
                    <a:pt x="229552" y="228015"/>
                  </a:moveTo>
                  <a:lnTo>
                    <a:pt x="221869" y="216420"/>
                  </a:lnTo>
                  <a:lnTo>
                    <a:pt x="217411" y="210921"/>
                  </a:lnTo>
                  <a:lnTo>
                    <a:pt x="209283" y="202120"/>
                  </a:lnTo>
                  <a:lnTo>
                    <a:pt x="197015" y="216420"/>
                  </a:lnTo>
                  <a:lnTo>
                    <a:pt x="191998" y="221843"/>
                  </a:lnTo>
                  <a:lnTo>
                    <a:pt x="185750" y="228015"/>
                  </a:lnTo>
                  <a:lnTo>
                    <a:pt x="197840" y="249428"/>
                  </a:lnTo>
                  <a:lnTo>
                    <a:pt x="200456" y="253707"/>
                  </a:lnTo>
                  <a:lnTo>
                    <a:pt x="204050" y="258953"/>
                  </a:lnTo>
                  <a:lnTo>
                    <a:pt x="212991" y="250482"/>
                  </a:lnTo>
                  <a:lnTo>
                    <a:pt x="218274" y="244563"/>
                  </a:lnTo>
                  <a:lnTo>
                    <a:pt x="222808" y="238112"/>
                  </a:lnTo>
                  <a:lnTo>
                    <a:pt x="229552" y="228015"/>
                  </a:lnTo>
                  <a:close/>
                </a:path>
                <a:path w="877570" h="259079">
                  <a:moveTo>
                    <a:pt x="867689" y="47078"/>
                  </a:moveTo>
                  <a:lnTo>
                    <a:pt x="864616" y="46202"/>
                  </a:lnTo>
                  <a:lnTo>
                    <a:pt x="863739" y="46202"/>
                  </a:lnTo>
                  <a:lnTo>
                    <a:pt x="863739" y="50038"/>
                  </a:lnTo>
                  <a:lnTo>
                    <a:pt x="863739" y="54698"/>
                  </a:lnTo>
                  <a:lnTo>
                    <a:pt x="862418" y="55219"/>
                  </a:lnTo>
                  <a:lnTo>
                    <a:pt x="854786" y="55219"/>
                  </a:lnTo>
                  <a:lnTo>
                    <a:pt x="854786" y="50038"/>
                  </a:lnTo>
                  <a:lnTo>
                    <a:pt x="863739" y="50038"/>
                  </a:lnTo>
                  <a:lnTo>
                    <a:pt x="863739" y="46202"/>
                  </a:lnTo>
                  <a:lnTo>
                    <a:pt x="850734" y="46202"/>
                  </a:lnTo>
                  <a:lnTo>
                    <a:pt x="850734" y="67538"/>
                  </a:lnTo>
                  <a:lnTo>
                    <a:pt x="854786" y="67538"/>
                  </a:lnTo>
                  <a:lnTo>
                    <a:pt x="854786" y="59055"/>
                  </a:lnTo>
                  <a:lnTo>
                    <a:pt x="858189" y="59055"/>
                  </a:lnTo>
                  <a:lnTo>
                    <a:pt x="862698" y="67538"/>
                  </a:lnTo>
                  <a:lnTo>
                    <a:pt x="867117" y="67538"/>
                  </a:lnTo>
                  <a:lnTo>
                    <a:pt x="862418" y="59055"/>
                  </a:lnTo>
                  <a:lnTo>
                    <a:pt x="865860" y="58788"/>
                  </a:lnTo>
                  <a:lnTo>
                    <a:pt x="867689" y="56667"/>
                  </a:lnTo>
                  <a:lnTo>
                    <a:pt x="867689" y="55219"/>
                  </a:lnTo>
                  <a:lnTo>
                    <a:pt x="867689" y="50038"/>
                  </a:lnTo>
                  <a:lnTo>
                    <a:pt x="867689" y="47078"/>
                  </a:lnTo>
                  <a:close/>
                </a:path>
                <a:path w="877570" h="259079">
                  <a:moveTo>
                    <a:pt x="877062" y="56984"/>
                  </a:moveTo>
                  <a:lnTo>
                    <a:pt x="875614" y="48933"/>
                  </a:lnTo>
                  <a:lnTo>
                    <a:pt x="873010" y="44627"/>
                  </a:lnTo>
                  <a:lnTo>
                    <a:pt x="873010" y="47764"/>
                  </a:lnTo>
                  <a:lnTo>
                    <a:pt x="873010" y="66141"/>
                  </a:lnTo>
                  <a:lnTo>
                    <a:pt x="866508" y="73088"/>
                  </a:lnTo>
                  <a:lnTo>
                    <a:pt x="850506" y="73088"/>
                  </a:lnTo>
                  <a:lnTo>
                    <a:pt x="844016" y="66141"/>
                  </a:lnTo>
                  <a:lnTo>
                    <a:pt x="844016" y="47764"/>
                  </a:lnTo>
                  <a:lnTo>
                    <a:pt x="850506" y="40868"/>
                  </a:lnTo>
                  <a:lnTo>
                    <a:pt x="866508" y="40868"/>
                  </a:lnTo>
                  <a:lnTo>
                    <a:pt x="873010" y="47764"/>
                  </a:lnTo>
                  <a:lnTo>
                    <a:pt x="873010" y="44627"/>
                  </a:lnTo>
                  <a:lnTo>
                    <a:pt x="871664" y="42392"/>
                  </a:lnTo>
                  <a:lnTo>
                    <a:pt x="869607" y="40868"/>
                  </a:lnTo>
                  <a:lnTo>
                    <a:pt x="865771" y="38011"/>
                  </a:lnTo>
                  <a:lnTo>
                    <a:pt x="858507" y="36410"/>
                  </a:lnTo>
                  <a:lnTo>
                    <a:pt x="851242" y="38011"/>
                  </a:lnTo>
                  <a:lnTo>
                    <a:pt x="845350" y="42392"/>
                  </a:lnTo>
                  <a:lnTo>
                    <a:pt x="841400" y="48933"/>
                  </a:lnTo>
                  <a:lnTo>
                    <a:pt x="839965" y="56984"/>
                  </a:lnTo>
                  <a:lnTo>
                    <a:pt x="841400" y="65024"/>
                  </a:lnTo>
                  <a:lnTo>
                    <a:pt x="845350" y="71551"/>
                  </a:lnTo>
                  <a:lnTo>
                    <a:pt x="851242" y="75933"/>
                  </a:lnTo>
                  <a:lnTo>
                    <a:pt x="858507" y="77546"/>
                  </a:lnTo>
                  <a:lnTo>
                    <a:pt x="865771" y="75933"/>
                  </a:lnTo>
                  <a:lnTo>
                    <a:pt x="869607" y="73088"/>
                  </a:lnTo>
                  <a:lnTo>
                    <a:pt x="871664" y="71551"/>
                  </a:lnTo>
                  <a:lnTo>
                    <a:pt x="875614" y="65024"/>
                  </a:lnTo>
                  <a:lnTo>
                    <a:pt x="877062" y="56984"/>
                  </a:lnTo>
                  <a:close/>
                </a:path>
              </a:pathLst>
            </a:custGeom>
            <a:solidFill>
              <a:srgbClr val="010202"/>
            </a:solidFill>
          </p:spPr>
          <p:txBody>
            <a:bodyPr wrap="square" lIns="0" tIns="0" rIns="0" bIns="0" rtlCol="0"/>
            <a:lstStyle/>
            <a:p>
              <a:endParaRPr/>
            </a:p>
          </p:txBody>
        </p:sp>
        <p:pic>
          <p:nvPicPr>
            <p:cNvPr id="13" name="object 13"/>
            <p:cNvPicPr/>
            <p:nvPr/>
          </p:nvPicPr>
          <p:blipFill>
            <a:blip r:embed="rId9" cstate="print"/>
            <a:stretch>
              <a:fillRect/>
            </a:stretch>
          </p:blipFill>
          <p:spPr>
            <a:xfrm>
              <a:off x="8127260" y="7323180"/>
              <a:ext cx="337390" cy="93031"/>
            </a:xfrm>
            <a:prstGeom prst="rect">
              <a:avLst/>
            </a:prstGeom>
          </p:spPr>
        </p:pic>
        <p:pic>
          <p:nvPicPr>
            <p:cNvPr id="14" name="object 14"/>
            <p:cNvPicPr/>
            <p:nvPr/>
          </p:nvPicPr>
          <p:blipFill>
            <a:blip r:embed="rId10" cstate="print"/>
            <a:stretch>
              <a:fillRect/>
            </a:stretch>
          </p:blipFill>
          <p:spPr>
            <a:xfrm>
              <a:off x="8520182" y="7321981"/>
              <a:ext cx="464898" cy="95427"/>
            </a:xfrm>
            <a:prstGeom prst="rect">
              <a:avLst/>
            </a:prstGeom>
          </p:spPr>
        </p:pic>
        <p:sp>
          <p:nvSpPr>
            <p:cNvPr id="15" name="object 15"/>
            <p:cNvSpPr/>
            <p:nvPr/>
          </p:nvSpPr>
          <p:spPr>
            <a:xfrm>
              <a:off x="5689600" y="6600825"/>
              <a:ext cx="4368800" cy="6350"/>
            </a:xfrm>
            <a:custGeom>
              <a:avLst/>
              <a:gdLst/>
              <a:ahLst/>
              <a:cxnLst/>
              <a:rect l="l" t="t" r="r" b="b"/>
              <a:pathLst>
                <a:path w="4368800" h="6350">
                  <a:moveTo>
                    <a:pt x="0" y="6350"/>
                  </a:moveTo>
                  <a:lnTo>
                    <a:pt x="4368800" y="6350"/>
                  </a:lnTo>
                  <a:lnTo>
                    <a:pt x="4368800" y="0"/>
                  </a:lnTo>
                  <a:lnTo>
                    <a:pt x="0" y="0"/>
                  </a:lnTo>
                  <a:lnTo>
                    <a:pt x="0" y="6350"/>
                  </a:lnTo>
                  <a:close/>
                </a:path>
              </a:pathLst>
            </a:custGeom>
            <a:solidFill>
              <a:srgbClr val="231F20"/>
            </a:solidFill>
          </p:spPr>
          <p:txBody>
            <a:bodyPr wrap="square" lIns="0" tIns="0" rIns="0" bIns="0" rtlCol="0"/>
            <a:lstStyle/>
            <a:p>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6400800" y="2285996"/>
            <a:ext cx="2880360" cy="3796029"/>
            <a:chOff x="7178251" y="2285996"/>
            <a:chExt cx="2880360" cy="3796029"/>
          </a:xfrm>
        </p:grpSpPr>
        <p:sp>
          <p:nvSpPr>
            <p:cNvPr id="5" name="object 5"/>
            <p:cNvSpPr/>
            <p:nvPr/>
          </p:nvSpPr>
          <p:spPr>
            <a:xfrm>
              <a:off x="8445423" y="5522974"/>
              <a:ext cx="0" cy="548005"/>
            </a:xfrm>
            <a:custGeom>
              <a:avLst/>
              <a:gdLst/>
              <a:ahLst/>
              <a:cxnLst/>
              <a:rect l="l" t="t" r="r" b="b"/>
              <a:pathLst>
                <a:path h="548004">
                  <a:moveTo>
                    <a:pt x="0" y="0"/>
                  </a:moveTo>
                  <a:lnTo>
                    <a:pt x="0" y="547623"/>
                  </a:lnTo>
                </a:path>
              </a:pathLst>
            </a:custGeom>
            <a:ln w="22860">
              <a:solidFill>
                <a:srgbClr val="00A975"/>
              </a:solidFill>
            </a:ln>
          </p:spPr>
          <p:txBody>
            <a:bodyPr wrap="square" lIns="0" tIns="0" rIns="0" bIns="0" rtlCol="0"/>
            <a:lstStyle/>
            <a:p>
              <a:endParaRPr/>
            </a:p>
          </p:txBody>
        </p:sp>
        <p:sp>
          <p:nvSpPr>
            <p:cNvPr id="6" name="object 6"/>
            <p:cNvSpPr/>
            <p:nvPr/>
          </p:nvSpPr>
          <p:spPr>
            <a:xfrm>
              <a:off x="7178251" y="2794293"/>
              <a:ext cx="1854200" cy="2862580"/>
            </a:xfrm>
            <a:custGeom>
              <a:avLst/>
              <a:gdLst/>
              <a:ahLst/>
              <a:cxnLst/>
              <a:rect l="l" t="t" r="r" b="b"/>
              <a:pathLst>
                <a:path w="1854200" h="2862579">
                  <a:moveTo>
                    <a:pt x="472681" y="0"/>
                  </a:moveTo>
                  <a:lnTo>
                    <a:pt x="439481" y="35006"/>
                  </a:lnTo>
                  <a:lnTo>
                    <a:pt x="407294" y="71000"/>
                  </a:lnTo>
                  <a:lnTo>
                    <a:pt x="376143" y="107959"/>
                  </a:lnTo>
                  <a:lnTo>
                    <a:pt x="346052" y="145858"/>
                  </a:lnTo>
                  <a:lnTo>
                    <a:pt x="317044" y="184672"/>
                  </a:lnTo>
                  <a:lnTo>
                    <a:pt x="289144" y="224378"/>
                  </a:lnTo>
                  <a:lnTo>
                    <a:pt x="262374" y="264952"/>
                  </a:lnTo>
                  <a:lnTo>
                    <a:pt x="236758" y="306368"/>
                  </a:lnTo>
                  <a:lnTo>
                    <a:pt x="212321" y="348604"/>
                  </a:lnTo>
                  <a:lnTo>
                    <a:pt x="189084" y="391634"/>
                  </a:lnTo>
                  <a:lnTo>
                    <a:pt x="167074" y="435435"/>
                  </a:lnTo>
                  <a:lnTo>
                    <a:pt x="146311" y="479982"/>
                  </a:lnTo>
                  <a:lnTo>
                    <a:pt x="126822" y="525251"/>
                  </a:lnTo>
                  <a:lnTo>
                    <a:pt x="108628" y="571218"/>
                  </a:lnTo>
                  <a:lnTo>
                    <a:pt x="91754" y="617859"/>
                  </a:lnTo>
                  <a:lnTo>
                    <a:pt x="76224" y="665149"/>
                  </a:lnTo>
                  <a:lnTo>
                    <a:pt x="62060" y="713065"/>
                  </a:lnTo>
                  <a:lnTo>
                    <a:pt x="49287" y="761581"/>
                  </a:lnTo>
                  <a:lnTo>
                    <a:pt x="37928" y="810675"/>
                  </a:lnTo>
                  <a:lnTo>
                    <a:pt x="28007" y="860321"/>
                  </a:lnTo>
                  <a:lnTo>
                    <a:pt x="19548" y="910496"/>
                  </a:lnTo>
                  <a:lnTo>
                    <a:pt x="12573" y="961175"/>
                  </a:lnTo>
                  <a:lnTo>
                    <a:pt x="7108" y="1012334"/>
                  </a:lnTo>
                  <a:lnTo>
                    <a:pt x="3174" y="1063949"/>
                  </a:lnTo>
                  <a:lnTo>
                    <a:pt x="797" y="1115996"/>
                  </a:lnTo>
                  <a:lnTo>
                    <a:pt x="0" y="1168450"/>
                  </a:lnTo>
                  <a:lnTo>
                    <a:pt x="784" y="1220372"/>
                  </a:lnTo>
                  <a:lnTo>
                    <a:pt x="3140" y="1272243"/>
                  </a:lnTo>
                  <a:lnTo>
                    <a:pt x="7069" y="1324017"/>
                  </a:lnTo>
                  <a:lnTo>
                    <a:pt x="12573" y="1375647"/>
                  </a:lnTo>
                  <a:lnTo>
                    <a:pt x="19657" y="1427083"/>
                  </a:lnTo>
                  <a:lnTo>
                    <a:pt x="28321" y="1478280"/>
                  </a:lnTo>
                  <a:lnTo>
                    <a:pt x="37840" y="1525790"/>
                  </a:lnTo>
                  <a:lnTo>
                    <a:pt x="48734" y="1572998"/>
                  </a:lnTo>
                  <a:lnTo>
                    <a:pt x="60991" y="1619866"/>
                  </a:lnTo>
                  <a:lnTo>
                    <a:pt x="74597" y="1666356"/>
                  </a:lnTo>
                  <a:lnTo>
                    <a:pt x="89543" y="1712432"/>
                  </a:lnTo>
                  <a:lnTo>
                    <a:pt x="105814" y="1758055"/>
                  </a:lnTo>
                  <a:lnTo>
                    <a:pt x="123400" y="1803188"/>
                  </a:lnTo>
                  <a:lnTo>
                    <a:pt x="142290" y="1847794"/>
                  </a:lnTo>
                  <a:lnTo>
                    <a:pt x="162469" y="1891836"/>
                  </a:lnTo>
                  <a:lnTo>
                    <a:pt x="183928" y="1935275"/>
                  </a:lnTo>
                  <a:lnTo>
                    <a:pt x="206654" y="1978075"/>
                  </a:lnTo>
                  <a:lnTo>
                    <a:pt x="231189" y="2021146"/>
                  </a:lnTo>
                  <a:lnTo>
                    <a:pt x="257001" y="2063460"/>
                  </a:lnTo>
                  <a:lnTo>
                    <a:pt x="284064" y="2104981"/>
                  </a:lnTo>
                  <a:lnTo>
                    <a:pt x="312353" y="2145674"/>
                  </a:lnTo>
                  <a:lnTo>
                    <a:pt x="341843" y="2185503"/>
                  </a:lnTo>
                  <a:lnTo>
                    <a:pt x="372508" y="2224434"/>
                  </a:lnTo>
                  <a:lnTo>
                    <a:pt x="404323" y="2262430"/>
                  </a:lnTo>
                  <a:lnTo>
                    <a:pt x="437263" y="2299457"/>
                  </a:lnTo>
                  <a:lnTo>
                    <a:pt x="471303" y="2335478"/>
                  </a:lnTo>
                  <a:lnTo>
                    <a:pt x="506418" y="2370459"/>
                  </a:lnTo>
                  <a:lnTo>
                    <a:pt x="542582" y="2404364"/>
                  </a:lnTo>
                  <a:lnTo>
                    <a:pt x="580523" y="2437482"/>
                  </a:lnTo>
                  <a:lnTo>
                    <a:pt x="619707" y="2469116"/>
                  </a:lnTo>
                  <a:lnTo>
                    <a:pt x="659984" y="2499352"/>
                  </a:lnTo>
                  <a:lnTo>
                    <a:pt x="701205" y="2528277"/>
                  </a:lnTo>
                  <a:lnTo>
                    <a:pt x="736095" y="2551528"/>
                  </a:lnTo>
                  <a:lnTo>
                    <a:pt x="771410" y="2574137"/>
                  </a:lnTo>
                  <a:lnTo>
                    <a:pt x="807154" y="2596061"/>
                  </a:lnTo>
                  <a:lnTo>
                    <a:pt x="843330" y="2617254"/>
                  </a:lnTo>
                  <a:lnTo>
                    <a:pt x="887865" y="2641607"/>
                  </a:lnTo>
                  <a:lnTo>
                    <a:pt x="933262" y="2664304"/>
                  </a:lnTo>
                  <a:lnTo>
                    <a:pt x="979426" y="2685405"/>
                  </a:lnTo>
                  <a:lnTo>
                    <a:pt x="1026261" y="2704973"/>
                  </a:lnTo>
                  <a:lnTo>
                    <a:pt x="1074437" y="2723430"/>
                  </a:lnTo>
                  <a:lnTo>
                    <a:pt x="1123124" y="2740583"/>
                  </a:lnTo>
                  <a:lnTo>
                    <a:pt x="1172275" y="2756477"/>
                  </a:lnTo>
                  <a:lnTo>
                    <a:pt x="1221844" y="2771162"/>
                  </a:lnTo>
                  <a:lnTo>
                    <a:pt x="1271786" y="2784685"/>
                  </a:lnTo>
                  <a:lnTo>
                    <a:pt x="1322055" y="2797093"/>
                  </a:lnTo>
                  <a:lnTo>
                    <a:pt x="1372603" y="2808435"/>
                  </a:lnTo>
                  <a:lnTo>
                    <a:pt x="1423385" y="2818757"/>
                  </a:lnTo>
                  <a:lnTo>
                    <a:pt x="1474355" y="2828107"/>
                  </a:lnTo>
                  <a:lnTo>
                    <a:pt x="1525468" y="2836534"/>
                  </a:lnTo>
                  <a:lnTo>
                    <a:pt x="1576675" y="2844085"/>
                  </a:lnTo>
                  <a:lnTo>
                    <a:pt x="1627933" y="2850807"/>
                  </a:lnTo>
                  <a:lnTo>
                    <a:pt x="1679194" y="2856749"/>
                  </a:lnTo>
                  <a:lnTo>
                    <a:pt x="1730413" y="2861957"/>
                  </a:lnTo>
                  <a:lnTo>
                    <a:pt x="1766540" y="2852406"/>
                  </a:lnTo>
                  <a:lnTo>
                    <a:pt x="1792635" y="2822133"/>
                  </a:lnTo>
                  <a:lnTo>
                    <a:pt x="1810523" y="2780638"/>
                  </a:lnTo>
                  <a:lnTo>
                    <a:pt x="1822025" y="2737422"/>
                  </a:lnTo>
                  <a:lnTo>
                    <a:pt x="1837023" y="2653068"/>
                  </a:lnTo>
                  <a:lnTo>
                    <a:pt x="1843270" y="2603775"/>
                  </a:lnTo>
                  <a:lnTo>
                    <a:pt x="1847897" y="2554186"/>
                  </a:lnTo>
                  <a:lnTo>
                    <a:pt x="1851100" y="2504380"/>
                  </a:lnTo>
                  <a:lnTo>
                    <a:pt x="1853071" y="2454435"/>
                  </a:lnTo>
                  <a:lnTo>
                    <a:pt x="1854005" y="2404429"/>
                  </a:lnTo>
                  <a:lnTo>
                    <a:pt x="1854095" y="2354442"/>
                  </a:lnTo>
                  <a:lnTo>
                    <a:pt x="1853535" y="2304550"/>
                  </a:lnTo>
                  <a:lnTo>
                    <a:pt x="1852519" y="2254832"/>
                  </a:lnTo>
                  <a:lnTo>
                    <a:pt x="1849728" y="2156214"/>
                  </a:lnTo>
                  <a:lnTo>
                    <a:pt x="1847848" y="2107059"/>
                  </a:lnTo>
                  <a:lnTo>
                    <a:pt x="1845567" y="2057915"/>
                  </a:lnTo>
                  <a:lnTo>
                    <a:pt x="1842852" y="2008794"/>
                  </a:lnTo>
                  <a:lnTo>
                    <a:pt x="1839670" y="1959706"/>
                  </a:lnTo>
                  <a:lnTo>
                    <a:pt x="1835988" y="1910664"/>
                  </a:lnTo>
                  <a:lnTo>
                    <a:pt x="1613827" y="1750085"/>
                  </a:lnTo>
                  <a:lnTo>
                    <a:pt x="1613827" y="1168450"/>
                  </a:lnTo>
                  <a:lnTo>
                    <a:pt x="472681" y="0"/>
                  </a:lnTo>
                  <a:close/>
                </a:path>
              </a:pathLst>
            </a:custGeom>
            <a:solidFill>
              <a:srgbClr val="1FB899"/>
            </a:solidFill>
          </p:spPr>
          <p:txBody>
            <a:bodyPr wrap="square" lIns="0" tIns="0" rIns="0" bIns="0" rtlCol="0"/>
            <a:lstStyle/>
            <a:p>
              <a:endParaRPr/>
            </a:p>
          </p:txBody>
        </p:sp>
        <p:sp>
          <p:nvSpPr>
            <p:cNvPr id="7" name="object 7"/>
            <p:cNvSpPr/>
            <p:nvPr/>
          </p:nvSpPr>
          <p:spPr>
            <a:xfrm>
              <a:off x="8907504" y="4014096"/>
              <a:ext cx="1151255" cy="1836420"/>
            </a:xfrm>
            <a:custGeom>
              <a:avLst/>
              <a:gdLst/>
              <a:ahLst/>
              <a:cxnLst/>
              <a:rect l="l" t="t" r="r" b="b"/>
              <a:pathLst>
                <a:path w="1151254" h="1836420">
                  <a:moveTo>
                    <a:pt x="1150895" y="0"/>
                  </a:moveTo>
                  <a:lnTo>
                    <a:pt x="0" y="8"/>
                  </a:lnTo>
                  <a:lnTo>
                    <a:pt x="12" y="1835793"/>
                  </a:lnTo>
                  <a:lnTo>
                    <a:pt x="51535" y="1834952"/>
                  </a:lnTo>
                  <a:lnTo>
                    <a:pt x="102672" y="1832443"/>
                  </a:lnTo>
                  <a:lnTo>
                    <a:pt x="153403" y="1828291"/>
                  </a:lnTo>
                  <a:lnTo>
                    <a:pt x="203706" y="1822519"/>
                  </a:lnTo>
                  <a:lnTo>
                    <a:pt x="253557" y="1815153"/>
                  </a:lnTo>
                  <a:lnTo>
                    <a:pt x="302936" y="1806215"/>
                  </a:lnTo>
                  <a:lnTo>
                    <a:pt x="351820" y="1795730"/>
                  </a:lnTo>
                  <a:lnTo>
                    <a:pt x="400187" y="1783722"/>
                  </a:lnTo>
                  <a:lnTo>
                    <a:pt x="448015" y="1770215"/>
                  </a:lnTo>
                  <a:lnTo>
                    <a:pt x="495282" y="1755233"/>
                  </a:lnTo>
                  <a:lnTo>
                    <a:pt x="541966" y="1738799"/>
                  </a:lnTo>
                  <a:lnTo>
                    <a:pt x="588045" y="1720939"/>
                  </a:lnTo>
                  <a:lnTo>
                    <a:pt x="633498" y="1701675"/>
                  </a:lnTo>
                  <a:lnTo>
                    <a:pt x="678300" y="1681032"/>
                  </a:lnTo>
                  <a:lnTo>
                    <a:pt x="722432" y="1659034"/>
                  </a:lnTo>
                  <a:lnTo>
                    <a:pt x="765871" y="1635705"/>
                  </a:lnTo>
                  <a:lnTo>
                    <a:pt x="808594" y="1611069"/>
                  </a:lnTo>
                  <a:lnTo>
                    <a:pt x="850580" y="1585150"/>
                  </a:lnTo>
                  <a:lnTo>
                    <a:pt x="891807" y="1557971"/>
                  </a:lnTo>
                  <a:lnTo>
                    <a:pt x="932252" y="1529558"/>
                  </a:lnTo>
                  <a:lnTo>
                    <a:pt x="971894" y="1499934"/>
                  </a:lnTo>
                  <a:lnTo>
                    <a:pt x="1010711" y="1469122"/>
                  </a:lnTo>
                  <a:lnTo>
                    <a:pt x="1048680" y="1437148"/>
                  </a:lnTo>
                  <a:lnTo>
                    <a:pt x="1085779" y="1404035"/>
                  </a:lnTo>
                  <a:lnTo>
                    <a:pt x="1121987" y="1369806"/>
                  </a:lnTo>
                  <a:lnTo>
                    <a:pt x="1150895" y="1340878"/>
                  </a:lnTo>
                  <a:lnTo>
                    <a:pt x="1150895" y="0"/>
                  </a:lnTo>
                  <a:close/>
                </a:path>
              </a:pathLst>
            </a:custGeom>
            <a:solidFill>
              <a:srgbClr val="00A975"/>
            </a:solidFill>
          </p:spPr>
          <p:txBody>
            <a:bodyPr wrap="square" lIns="0" tIns="0" rIns="0" bIns="0" rtlCol="0"/>
            <a:lstStyle/>
            <a:p>
              <a:endParaRPr/>
            </a:p>
          </p:txBody>
        </p:sp>
        <p:sp>
          <p:nvSpPr>
            <p:cNvPr id="8" name="object 8"/>
            <p:cNvSpPr/>
            <p:nvPr/>
          </p:nvSpPr>
          <p:spPr>
            <a:xfrm>
              <a:off x="7586660" y="2471945"/>
              <a:ext cx="1363345" cy="1928495"/>
            </a:xfrm>
            <a:custGeom>
              <a:avLst/>
              <a:gdLst/>
              <a:ahLst/>
              <a:cxnLst/>
              <a:rect l="l" t="t" r="r" b="b"/>
              <a:pathLst>
                <a:path w="1363345" h="1928495">
                  <a:moveTo>
                    <a:pt x="1363243" y="0"/>
                  </a:moveTo>
                  <a:lnTo>
                    <a:pt x="1311882" y="670"/>
                  </a:lnTo>
                  <a:lnTo>
                    <a:pt x="1260852" y="2672"/>
                  </a:lnTo>
                  <a:lnTo>
                    <a:pt x="1210171" y="5988"/>
                  </a:lnTo>
                  <a:lnTo>
                    <a:pt x="1159854" y="10600"/>
                  </a:lnTo>
                  <a:lnTo>
                    <a:pt x="1109919" y="16494"/>
                  </a:lnTo>
                  <a:lnTo>
                    <a:pt x="1060381" y="23652"/>
                  </a:lnTo>
                  <a:lnTo>
                    <a:pt x="1011258" y="32057"/>
                  </a:lnTo>
                  <a:lnTo>
                    <a:pt x="962567" y="41693"/>
                  </a:lnTo>
                  <a:lnTo>
                    <a:pt x="914323" y="52543"/>
                  </a:lnTo>
                  <a:lnTo>
                    <a:pt x="866544" y="64590"/>
                  </a:lnTo>
                  <a:lnTo>
                    <a:pt x="819246" y="77818"/>
                  </a:lnTo>
                  <a:lnTo>
                    <a:pt x="772446" y="92210"/>
                  </a:lnTo>
                  <a:lnTo>
                    <a:pt x="726161" y="107749"/>
                  </a:lnTo>
                  <a:lnTo>
                    <a:pt x="680407" y="124420"/>
                  </a:lnTo>
                  <a:lnTo>
                    <a:pt x="635200" y="142204"/>
                  </a:lnTo>
                  <a:lnTo>
                    <a:pt x="590559" y="161086"/>
                  </a:lnTo>
                  <a:lnTo>
                    <a:pt x="546498" y="181049"/>
                  </a:lnTo>
                  <a:lnTo>
                    <a:pt x="503035" y="202075"/>
                  </a:lnTo>
                  <a:lnTo>
                    <a:pt x="460187" y="224150"/>
                  </a:lnTo>
                  <a:lnTo>
                    <a:pt x="417970" y="247255"/>
                  </a:lnTo>
                  <a:lnTo>
                    <a:pt x="376401" y="271374"/>
                  </a:lnTo>
                  <a:lnTo>
                    <a:pt x="335496" y="296491"/>
                  </a:lnTo>
                  <a:lnTo>
                    <a:pt x="295272" y="322588"/>
                  </a:lnTo>
                  <a:lnTo>
                    <a:pt x="255746" y="349650"/>
                  </a:lnTo>
                  <a:lnTo>
                    <a:pt x="216934" y="377659"/>
                  </a:lnTo>
                  <a:lnTo>
                    <a:pt x="178854" y="406599"/>
                  </a:lnTo>
                  <a:lnTo>
                    <a:pt x="141521" y="436454"/>
                  </a:lnTo>
                  <a:lnTo>
                    <a:pt x="104952" y="467205"/>
                  </a:lnTo>
                  <a:lnTo>
                    <a:pt x="69165" y="498838"/>
                  </a:lnTo>
                  <a:lnTo>
                    <a:pt x="34175" y="531335"/>
                  </a:lnTo>
                  <a:lnTo>
                    <a:pt x="0" y="564680"/>
                  </a:lnTo>
                  <a:lnTo>
                    <a:pt x="1363243" y="1927923"/>
                  </a:lnTo>
                  <a:lnTo>
                    <a:pt x="1363243" y="0"/>
                  </a:lnTo>
                  <a:close/>
                </a:path>
              </a:pathLst>
            </a:custGeom>
            <a:solidFill>
              <a:srgbClr val="00653E"/>
            </a:solidFill>
          </p:spPr>
          <p:txBody>
            <a:bodyPr wrap="square" lIns="0" tIns="0" rIns="0" bIns="0" rtlCol="0"/>
            <a:lstStyle/>
            <a:p>
              <a:endParaRPr/>
            </a:p>
          </p:txBody>
        </p:sp>
        <p:sp>
          <p:nvSpPr>
            <p:cNvPr id="9" name="object 9"/>
            <p:cNvSpPr/>
            <p:nvPr/>
          </p:nvSpPr>
          <p:spPr>
            <a:xfrm>
              <a:off x="8808898" y="2285996"/>
              <a:ext cx="1249680" cy="1731645"/>
            </a:xfrm>
            <a:custGeom>
              <a:avLst/>
              <a:gdLst/>
              <a:ahLst/>
              <a:cxnLst/>
              <a:rect l="l" t="t" r="r" b="b"/>
              <a:pathLst>
                <a:path w="1249679" h="1731645">
                  <a:moveTo>
                    <a:pt x="0" y="0"/>
                  </a:moveTo>
                  <a:lnTo>
                    <a:pt x="12" y="1731594"/>
                  </a:lnTo>
                  <a:lnTo>
                    <a:pt x="1249500" y="1731585"/>
                  </a:lnTo>
                  <a:lnTo>
                    <a:pt x="1249500" y="494107"/>
                  </a:lnTo>
                  <a:lnTo>
                    <a:pt x="1191633" y="441379"/>
                  </a:lnTo>
                  <a:lnTo>
                    <a:pt x="1154394" y="409933"/>
                  </a:lnTo>
                  <a:lnTo>
                    <a:pt x="1116259" y="379478"/>
                  </a:lnTo>
                  <a:lnTo>
                    <a:pt x="1077252" y="350036"/>
                  </a:lnTo>
                  <a:lnTo>
                    <a:pt x="1037394" y="321627"/>
                  </a:lnTo>
                  <a:lnTo>
                    <a:pt x="996705" y="294271"/>
                  </a:lnTo>
                  <a:lnTo>
                    <a:pt x="955208" y="267990"/>
                  </a:lnTo>
                  <a:lnTo>
                    <a:pt x="912924" y="242805"/>
                  </a:lnTo>
                  <a:lnTo>
                    <a:pt x="869874" y="218735"/>
                  </a:lnTo>
                  <a:lnTo>
                    <a:pt x="826080" y="195803"/>
                  </a:lnTo>
                  <a:lnTo>
                    <a:pt x="781562" y="174028"/>
                  </a:lnTo>
                  <a:lnTo>
                    <a:pt x="736344" y="153431"/>
                  </a:lnTo>
                  <a:lnTo>
                    <a:pt x="690445" y="134034"/>
                  </a:lnTo>
                  <a:lnTo>
                    <a:pt x="643888" y="115857"/>
                  </a:lnTo>
                  <a:lnTo>
                    <a:pt x="596694" y="98921"/>
                  </a:lnTo>
                  <a:lnTo>
                    <a:pt x="548884" y="83246"/>
                  </a:lnTo>
                  <a:lnTo>
                    <a:pt x="500480" y="68853"/>
                  </a:lnTo>
                  <a:lnTo>
                    <a:pt x="451503" y="55764"/>
                  </a:lnTo>
                  <a:lnTo>
                    <a:pt x="401974" y="43999"/>
                  </a:lnTo>
                  <a:lnTo>
                    <a:pt x="351916" y="33578"/>
                  </a:lnTo>
                  <a:lnTo>
                    <a:pt x="301349" y="24523"/>
                  </a:lnTo>
                  <a:lnTo>
                    <a:pt x="250295" y="16855"/>
                  </a:lnTo>
                  <a:lnTo>
                    <a:pt x="198775" y="10593"/>
                  </a:lnTo>
                  <a:lnTo>
                    <a:pt x="146811" y="5759"/>
                  </a:lnTo>
                  <a:lnTo>
                    <a:pt x="94424" y="2374"/>
                  </a:lnTo>
                  <a:lnTo>
                    <a:pt x="47364" y="596"/>
                  </a:lnTo>
                  <a:lnTo>
                    <a:pt x="0" y="0"/>
                  </a:lnTo>
                  <a:close/>
                </a:path>
              </a:pathLst>
            </a:custGeom>
            <a:solidFill>
              <a:srgbClr val="00A975"/>
            </a:solidFill>
          </p:spPr>
          <p:txBody>
            <a:bodyPr wrap="square" lIns="0" tIns="0" rIns="0" bIns="0" rtlCol="0"/>
            <a:lstStyle/>
            <a:p>
              <a:endParaRPr/>
            </a:p>
          </p:txBody>
        </p:sp>
        <p:sp>
          <p:nvSpPr>
            <p:cNvPr id="10" name="object 10"/>
            <p:cNvSpPr/>
            <p:nvPr/>
          </p:nvSpPr>
          <p:spPr>
            <a:xfrm>
              <a:off x="8120412" y="3310735"/>
              <a:ext cx="1599565" cy="1599565"/>
            </a:xfrm>
            <a:custGeom>
              <a:avLst/>
              <a:gdLst/>
              <a:ahLst/>
              <a:cxnLst/>
              <a:rect l="l" t="t" r="r" b="b"/>
              <a:pathLst>
                <a:path w="1599565" h="1599564">
                  <a:moveTo>
                    <a:pt x="799541" y="0"/>
                  </a:moveTo>
                  <a:lnTo>
                    <a:pt x="750834" y="1459"/>
                  </a:lnTo>
                  <a:lnTo>
                    <a:pt x="702900" y="5780"/>
                  </a:lnTo>
                  <a:lnTo>
                    <a:pt x="655821" y="12881"/>
                  </a:lnTo>
                  <a:lnTo>
                    <a:pt x="609681" y="22677"/>
                  </a:lnTo>
                  <a:lnTo>
                    <a:pt x="564564" y="35085"/>
                  </a:lnTo>
                  <a:lnTo>
                    <a:pt x="520553" y="50020"/>
                  </a:lnTo>
                  <a:lnTo>
                    <a:pt x="477732" y="67400"/>
                  </a:lnTo>
                  <a:lnTo>
                    <a:pt x="436185" y="87141"/>
                  </a:lnTo>
                  <a:lnTo>
                    <a:pt x="395995" y="109159"/>
                  </a:lnTo>
                  <a:lnTo>
                    <a:pt x="357246" y="133371"/>
                  </a:lnTo>
                  <a:lnTo>
                    <a:pt x="320021" y="159692"/>
                  </a:lnTo>
                  <a:lnTo>
                    <a:pt x="284405" y="188040"/>
                  </a:lnTo>
                  <a:lnTo>
                    <a:pt x="250480" y="218330"/>
                  </a:lnTo>
                  <a:lnTo>
                    <a:pt x="218330" y="250480"/>
                  </a:lnTo>
                  <a:lnTo>
                    <a:pt x="188040" y="284405"/>
                  </a:lnTo>
                  <a:lnTo>
                    <a:pt x="159692" y="320021"/>
                  </a:lnTo>
                  <a:lnTo>
                    <a:pt x="133371" y="357246"/>
                  </a:lnTo>
                  <a:lnTo>
                    <a:pt x="109159" y="395995"/>
                  </a:lnTo>
                  <a:lnTo>
                    <a:pt x="87141" y="436185"/>
                  </a:lnTo>
                  <a:lnTo>
                    <a:pt x="67400" y="477732"/>
                  </a:lnTo>
                  <a:lnTo>
                    <a:pt x="50020" y="520553"/>
                  </a:lnTo>
                  <a:lnTo>
                    <a:pt x="35085" y="564564"/>
                  </a:lnTo>
                  <a:lnTo>
                    <a:pt x="22677" y="609681"/>
                  </a:lnTo>
                  <a:lnTo>
                    <a:pt x="12881" y="655821"/>
                  </a:lnTo>
                  <a:lnTo>
                    <a:pt x="5780" y="702900"/>
                  </a:lnTo>
                  <a:lnTo>
                    <a:pt x="1459" y="750834"/>
                  </a:lnTo>
                  <a:lnTo>
                    <a:pt x="0" y="799541"/>
                  </a:lnTo>
                  <a:lnTo>
                    <a:pt x="1459" y="848246"/>
                  </a:lnTo>
                  <a:lnTo>
                    <a:pt x="5780" y="896179"/>
                  </a:lnTo>
                  <a:lnTo>
                    <a:pt x="12881" y="943257"/>
                  </a:lnTo>
                  <a:lnTo>
                    <a:pt x="22677" y="989396"/>
                  </a:lnTo>
                  <a:lnTo>
                    <a:pt x="35085" y="1034513"/>
                  </a:lnTo>
                  <a:lnTo>
                    <a:pt x="50020" y="1078523"/>
                  </a:lnTo>
                  <a:lnTo>
                    <a:pt x="67400" y="1121344"/>
                  </a:lnTo>
                  <a:lnTo>
                    <a:pt x="87141" y="1162891"/>
                  </a:lnTo>
                  <a:lnTo>
                    <a:pt x="109159" y="1203081"/>
                  </a:lnTo>
                  <a:lnTo>
                    <a:pt x="133371" y="1241830"/>
                  </a:lnTo>
                  <a:lnTo>
                    <a:pt x="159692" y="1279055"/>
                  </a:lnTo>
                  <a:lnTo>
                    <a:pt x="188040" y="1314672"/>
                  </a:lnTo>
                  <a:lnTo>
                    <a:pt x="218330" y="1348597"/>
                  </a:lnTo>
                  <a:lnTo>
                    <a:pt x="250480" y="1380746"/>
                  </a:lnTo>
                  <a:lnTo>
                    <a:pt x="284405" y="1411037"/>
                  </a:lnTo>
                  <a:lnTo>
                    <a:pt x="320021" y="1439385"/>
                  </a:lnTo>
                  <a:lnTo>
                    <a:pt x="357246" y="1465707"/>
                  </a:lnTo>
                  <a:lnTo>
                    <a:pt x="395995" y="1489919"/>
                  </a:lnTo>
                  <a:lnTo>
                    <a:pt x="436185" y="1511938"/>
                  </a:lnTo>
                  <a:lnTo>
                    <a:pt x="477732" y="1531679"/>
                  </a:lnTo>
                  <a:lnTo>
                    <a:pt x="520553" y="1549060"/>
                  </a:lnTo>
                  <a:lnTo>
                    <a:pt x="564564" y="1563996"/>
                  </a:lnTo>
                  <a:lnTo>
                    <a:pt x="609681" y="1576404"/>
                  </a:lnTo>
                  <a:lnTo>
                    <a:pt x="655821" y="1586200"/>
                  </a:lnTo>
                  <a:lnTo>
                    <a:pt x="702900" y="1593301"/>
                  </a:lnTo>
                  <a:lnTo>
                    <a:pt x="750834" y="1597623"/>
                  </a:lnTo>
                  <a:lnTo>
                    <a:pt x="799541" y="1599082"/>
                  </a:lnTo>
                  <a:lnTo>
                    <a:pt x="848246" y="1597623"/>
                  </a:lnTo>
                  <a:lnTo>
                    <a:pt x="896179" y="1593301"/>
                  </a:lnTo>
                  <a:lnTo>
                    <a:pt x="943257" y="1586200"/>
                  </a:lnTo>
                  <a:lnTo>
                    <a:pt x="989396" y="1576404"/>
                  </a:lnTo>
                  <a:lnTo>
                    <a:pt x="1034512" y="1563996"/>
                  </a:lnTo>
                  <a:lnTo>
                    <a:pt x="1078522" y="1549060"/>
                  </a:lnTo>
                  <a:lnTo>
                    <a:pt x="1121342" y="1531679"/>
                  </a:lnTo>
                  <a:lnTo>
                    <a:pt x="1162888" y="1511938"/>
                  </a:lnTo>
                  <a:lnTo>
                    <a:pt x="1203078" y="1489919"/>
                  </a:lnTo>
                  <a:lnTo>
                    <a:pt x="1241826" y="1465707"/>
                  </a:lnTo>
                  <a:lnTo>
                    <a:pt x="1279050" y="1439385"/>
                  </a:lnTo>
                  <a:lnTo>
                    <a:pt x="1314666" y="1411037"/>
                  </a:lnTo>
                  <a:lnTo>
                    <a:pt x="1348591" y="1380746"/>
                  </a:lnTo>
                  <a:lnTo>
                    <a:pt x="1380740" y="1348597"/>
                  </a:lnTo>
                  <a:lnTo>
                    <a:pt x="1411030" y="1314672"/>
                  </a:lnTo>
                  <a:lnTo>
                    <a:pt x="1439377" y="1279055"/>
                  </a:lnTo>
                  <a:lnTo>
                    <a:pt x="1465698" y="1241830"/>
                  </a:lnTo>
                  <a:lnTo>
                    <a:pt x="1489910" y="1203081"/>
                  </a:lnTo>
                  <a:lnTo>
                    <a:pt x="1511928" y="1162891"/>
                  </a:lnTo>
                  <a:lnTo>
                    <a:pt x="1531669" y="1121344"/>
                  </a:lnTo>
                  <a:lnTo>
                    <a:pt x="1549049" y="1078523"/>
                  </a:lnTo>
                  <a:lnTo>
                    <a:pt x="1563984" y="1034513"/>
                  </a:lnTo>
                  <a:lnTo>
                    <a:pt x="1576392" y="989396"/>
                  </a:lnTo>
                  <a:lnTo>
                    <a:pt x="1586188" y="943257"/>
                  </a:lnTo>
                  <a:lnTo>
                    <a:pt x="1593288" y="896179"/>
                  </a:lnTo>
                  <a:lnTo>
                    <a:pt x="1597610" y="848246"/>
                  </a:lnTo>
                  <a:lnTo>
                    <a:pt x="1599069" y="799541"/>
                  </a:lnTo>
                  <a:lnTo>
                    <a:pt x="1597610" y="750834"/>
                  </a:lnTo>
                  <a:lnTo>
                    <a:pt x="1593288" y="702900"/>
                  </a:lnTo>
                  <a:lnTo>
                    <a:pt x="1586188" y="655821"/>
                  </a:lnTo>
                  <a:lnTo>
                    <a:pt x="1576392" y="609681"/>
                  </a:lnTo>
                  <a:lnTo>
                    <a:pt x="1563984" y="564564"/>
                  </a:lnTo>
                  <a:lnTo>
                    <a:pt x="1549049" y="520553"/>
                  </a:lnTo>
                  <a:lnTo>
                    <a:pt x="1531669" y="477732"/>
                  </a:lnTo>
                  <a:lnTo>
                    <a:pt x="1511928" y="436185"/>
                  </a:lnTo>
                  <a:lnTo>
                    <a:pt x="1489910" y="395995"/>
                  </a:lnTo>
                  <a:lnTo>
                    <a:pt x="1465698" y="357246"/>
                  </a:lnTo>
                  <a:lnTo>
                    <a:pt x="1439377" y="320021"/>
                  </a:lnTo>
                  <a:lnTo>
                    <a:pt x="1411030" y="284405"/>
                  </a:lnTo>
                  <a:lnTo>
                    <a:pt x="1380740" y="250480"/>
                  </a:lnTo>
                  <a:lnTo>
                    <a:pt x="1348591" y="218330"/>
                  </a:lnTo>
                  <a:lnTo>
                    <a:pt x="1314666" y="188040"/>
                  </a:lnTo>
                  <a:lnTo>
                    <a:pt x="1279050" y="159692"/>
                  </a:lnTo>
                  <a:lnTo>
                    <a:pt x="1241826" y="133371"/>
                  </a:lnTo>
                  <a:lnTo>
                    <a:pt x="1203078" y="109159"/>
                  </a:lnTo>
                  <a:lnTo>
                    <a:pt x="1162888" y="87141"/>
                  </a:lnTo>
                  <a:lnTo>
                    <a:pt x="1121342" y="67400"/>
                  </a:lnTo>
                  <a:lnTo>
                    <a:pt x="1078522" y="50020"/>
                  </a:lnTo>
                  <a:lnTo>
                    <a:pt x="1034512" y="35085"/>
                  </a:lnTo>
                  <a:lnTo>
                    <a:pt x="989396" y="22677"/>
                  </a:lnTo>
                  <a:lnTo>
                    <a:pt x="943257" y="12881"/>
                  </a:lnTo>
                  <a:lnTo>
                    <a:pt x="896179" y="5780"/>
                  </a:lnTo>
                  <a:lnTo>
                    <a:pt x="848246" y="1459"/>
                  </a:lnTo>
                  <a:lnTo>
                    <a:pt x="799541" y="0"/>
                  </a:lnTo>
                  <a:close/>
                </a:path>
              </a:pathLst>
            </a:custGeom>
            <a:solidFill>
              <a:srgbClr val="FFFFFF"/>
            </a:solidFill>
          </p:spPr>
          <p:txBody>
            <a:bodyPr wrap="square" lIns="0" tIns="0" rIns="0" bIns="0" rtlCol="0"/>
            <a:lstStyle/>
            <a:p>
              <a:endParaRPr/>
            </a:p>
          </p:txBody>
        </p:sp>
      </p:grpSp>
      <p:sp>
        <p:nvSpPr>
          <p:cNvPr id="11" name="object 11"/>
          <p:cNvSpPr txBox="1">
            <a:spLocks noGrp="1"/>
          </p:cNvSpPr>
          <p:nvPr>
            <p:ph type="title"/>
          </p:nvPr>
        </p:nvSpPr>
        <p:spPr>
          <a:xfrm>
            <a:off x="951669" y="335280"/>
            <a:ext cx="7179309" cy="1188720"/>
          </a:xfrm>
          <a:prstGeom prst="rect">
            <a:avLst/>
          </a:prstGeom>
        </p:spPr>
        <p:txBody>
          <a:bodyPr vert="horz" wrap="square" lIns="0" tIns="125095" rIns="0" bIns="0" rtlCol="0">
            <a:spAutoFit/>
          </a:bodyPr>
          <a:lstStyle/>
          <a:p>
            <a:pPr marL="133985">
              <a:lnSpc>
                <a:spcPct val="100000"/>
              </a:lnSpc>
              <a:spcBef>
                <a:spcPts val="985"/>
              </a:spcBef>
            </a:pPr>
            <a:r>
              <a:rPr spc="-20" dirty="0"/>
              <a:t>Comprehensive</a:t>
            </a:r>
            <a:r>
              <a:rPr spc="-135" dirty="0"/>
              <a:t> </a:t>
            </a:r>
            <a:r>
              <a:rPr dirty="0"/>
              <a:t>Marketing</a:t>
            </a:r>
            <a:r>
              <a:rPr spc="-130" dirty="0"/>
              <a:t> </a:t>
            </a:r>
            <a:r>
              <a:rPr spc="-10" dirty="0"/>
              <a:t>Strategy</a:t>
            </a:r>
          </a:p>
          <a:p>
            <a:pPr marL="400050" marR="5080">
              <a:lnSpc>
                <a:spcPct val="103099"/>
              </a:lnSpc>
              <a:spcBef>
                <a:spcPts val="405"/>
              </a:spcBef>
            </a:pPr>
            <a:r>
              <a:rPr sz="1600" spc="20" dirty="0">
                <a:solidFill>
                  <a:srgbClr val="423F41"/>
                </a:solidFill>
              </a:rPr>
              <a:t>We</a:t>
            </a:r>
            <a:r>
              <a:rPr sz="1600" spc="215" dirty="0">
                <a:solidFill>
                  <a:srgbClr val="423F41"/>
                </a:solidFill>
              </a:rPr>
              <a:t> </a:t>
            </a:r>
            <a:r>
              <a:rPr sz="1600" spc="20" dirty="0">
                <a:solidFill>
                  <a:srgbClr val="423F41"/>
                </a:solidFill>
              </a:rPr>
              <a:t>reach</a:t>
            </a:r>
            <a:r>
              <a:rPr sz="1600" spc="220" dirty="0">
                <a:solidFill>
                  <a:srgbClr val="423F41"/>
                </a:solidFill>
              </a:rPr>
              <a:t> </a:t>
            </a:r>
            <a:r>
              <a:rPr sz="1600" spc="50" dirty="0">
                <a:solidFill>
                  <a:srgbClr val="423F41"/>
                </a:solidFill>
              </a:rPr>
              <a:t>virtually</a:t>
            </a:r>
            <a:r>
              <a:rPr sz="1600" spc="215" dirty="0">
                <a:solidFill>
                  <a:srgbClr val="423F41"/>
                </a:solidFill>
              </a:rPr>
              <a:t> </a:t>
            </a:r>
            <a:r>
              <a:rPr sz="1600" spc="20" dirty="0">
                <a:solidFill>
                  <a:srgbClr val="423F41"/>
                </a:solidFill>
              </a:rPr>
              <a:t>every</a:t>
            </a:r>
            <a:r>
              <a:rPr sz="1600" spc="220" dirty="0">
                <a:solidFill>
                  <a:srgbClr val="423F41"/>
                </a:solidFill>
              </a:rPr>
              <a:t> </a:t>
            </a:r>
            <a:r>
              <a:rPr sz="1600" spc="20" dirty="0">
                <a:solidFill>
                  <a:srgbClr val="423F41"/>
                </a:solidFill>
              </a:rPr>
              <a:t>buyer</a:t>
            </a:r>
            <a:r>
              <a:rPr sz="1600" spc="215" dirty="0">
                <a:solidFill>
                  <a:srgbClr val="423F41"/>
                </a:solidFill>
              </a:rPr>
              <a:t> </a:t>
            </a:r>
            <a:r>
              <a:rPr sz="1600" spc="20" dirty="0">
                <a:solidFill>
                  <a:srgbClr val="423F41"/>
                </a:solidFill>
              </a:rPr>
              <a:t>through</a:t>
            </a:r>
            <a:r>
              <a:rPr sz="1600" spc="220" dirty="0">
                <a:solidFill>
                  <a:srgbClr val="423F41"/>
                </a:solidFill>
              </a:rPr>
              <a:t> </a:t>
            </a:r>
            <a:r>
              <a:rPr sz="1600" spc="20" dirty="0">
                <a:solidFill>
                  <a:srgbClr val="423F41"/>
                </a:solidFill>
              </a:rPr>
              <a:t>robust</a:t>
            </a:r>
            <a:r>
              <a:rPr sz="1600" spc="220" dirty="0">
                <a:solidFill>
                  <a:srgbClr val="423F41"/>
                </a:solidFill>
              </a:rPr>
              <a:t> </a:t>
            </a:r>
            <a:r>
              <a:rPr sz="1600" spc="20" dirty="0">
                <a:solidFill>
                  <a:srgbClr val="423F41"/>
                </a:solidFill>
              </a:rPr>
              <a:t>syndication,</a:t>
            </a:r>
            <a:r>
              <a:rPr sz="1600" spc="215" dirty="0">
                <a:solidFill>
                  <a:srgbClr val="423F41"/>
                </a:solidFill>
              </a:rPr>
              <a:t> </a:t>
            </a:r>
            <a:r>
              <a:rPr sz="1600" spc="35" dirty="0">
                <a:solidFill>
                  <a:srgbClr val="423F41"/>
                </a:solidFill>
              </a:rPr>
              <a:t>networking, </a:t>
            </a:r>
            <a:r>
              <a:rPr sz="1600" spc="20" dirty="0">
                <a:solidFill>
                  <a:srgbClr val="423F41"/>
                </a:solidFill>
              </a:rPr>
              <a:t>personal</a:t>
            </a:r>
            <a:r>
              <a:rPr sz="1600" spc="265" dirty="0">
                <a:solidFill>
                  <a:srgbClr val="423F41"/>
                </a:solidFill>
              </a:rPr>
              <a:t> </a:t>
            </a:r>
            <a:r>
              <a:rPr sz="1600" spc="20" dirty="0">
                <a:solidFill>
                  <a:srgbClr val="423F41"/>
                </a:solidFill>
              </a:rPr>
              <a:t>connections,</a:t>
            </a:r>
            <a:r>
              <a:rPr sz="1600" spc="270" dirty="0">
                <a:solidFill>
                  <a:srgbClr val="423F41"/>
                </a:solidFill>
              </a:rPr>
              <a:t> </a:t>
            </a:r>
            <a:r>
              <a:rPr sz="1600" spc="45" dirty="0">
                <a:solidFill>
                  <a:srgbClr val="423F41"/>
                </a:solidFill>
              </a:rPr>
              <a:t>community</a:t>
            </a:r>
            <a:r>
              <a:rPr sz="1600" spc="270" dirty="0">
                <a:solidFill>
                  <a:srgbClr val="423F41"/>
                </a:solidFill>
              </a:rPr>
              <a:t> </a:t>
            </a:r>
            <a:r>
              <a:rPr sz="1600" spc="20" dirty="0">
                <a:solidFill>
                  <a:srgbClr val="423F41"/>
                </a:solidFill>
              </a:rPr>
              <a:t>outreach,</a:t>
            </a:r>
            <a:r>
              <a:rPr sz="1600" spc="270" dirty="0">
                <a:solidFill>
                  <a:srgbClr val="423F41"/>
                </a:solidFill>
              </a:rPr>
              <a:t> </a:t>
            </a:r>
            <a:r>
              <a:rPr sz="1600" spc="20" dirty="0">
                <a:solidFill>
                  <a:srgbClr val="423F41"/>
                </a:solidFill>
              </a:rPr>
              <a:t>and</a:t>
            </a:r>
            <a:r>
              <a:rPr sz="1600" spc="270" dirty="0">
                <a:solidFill>
                  <a:srgbClr val="423F41"/>
                </a:solidFill>
              </a:rPr>
              <a:t> </a:t>
            </a:r>
            <a:r>
              <a:rPr sz="1600" spc="20" dirty="0">
                <a:solidFill>
                  <a:srgbClr val="423F41"/>
                </a:solidFill>
              </a:rPr>
              <a:t>online</a:t>
            </a:r>
            <a:r>
              <a:rPr sz="1600" spc="270" dirty="0">
                <a:solidFill>
                  <a:srgbClr val="423F41"/>
                </a:solidFill>
              </a:rPr>
              <a:t> </a:t>
            </a:r>
            <a:r>
              <a:rPr sz="1600" spc="-10" dirty="0">
                <a:solidFill>
                  <a:srgbClr val="423F41"/>
                </a:solidFill>
              </a:rPr>
              <a:t>exposure</a:t>
            </a:r>
            <a:endParaRPr sz="1600" dirty="0"/>
          </a:p>
        </p:txBody>
      </p:sp>
      <p:pic>
        <p:nvPicPr>
          <p:cNvPr id="13" name="object 13"/>
          <p:cNvPicPr/>
          <p:nvPr/>
        </p:nvPicPr>
        <p:blipFill>
          <a:blip r:embed="rId2" cstate="print"/>
          <a:stretch>
            <a:fillRect/>
          </a:stretch>
        </p:blipFill>
        <p:spPr>
          <a:xfrm>
            <a:off x="2832969" y="2833871"/>
            <a:ext cx="935524" cy="923168"/>
          </a:xfrm>
          <a:prstGeom prst="rect">
            <a:avLst/>
          </a:prstGeom>
        </p:spPr>
      </p:pic>
      <p:sp>
        <p:nvSpPr>
          <p:cNvPr id="14" name="object 14"/>
          <p:cNvSpPr txBox="1"/>
          <p:nvPr/>
        </p:nvSpPr>
        <p:spPr>
          <a:xfrm>
            <a:off x="533400" y="1809262"/>
            <a:ext cx="2092325" cy="828040"/>
          </a:xfrm>
          <a:prstGeom prst="rect">
            <a:avLst/>
          </a:prstGeom>
        </p:spPr>
        <p:txBody>
          <a:bodyPr vert="horz" wrap="square" lIns="0" tIns="69850" rIns="0" bIns="0" rtlCol="0">
            <a:spAutoFit/>
          </a:bodyPr>
          <a:lstStyle/>
          <a:p>
            <a:pPr marL="12700">
              <a:lnSpc>
                <a:spcPct val="100000"/>
              </a:lnSpc>
              <a:spcBef>
                <a:spcPts val="550"/>
              </a:spcBef>
            </a:pPr>
            <a:r>
              <a:rPr sz="1800" b="1" spc="50" dirty="0">
                <a:solidFill>
                  <a:srgbClr val="00653E"/>
                </a:solidFill>
                <a:latin typeface="Myriad Pro"/>
                <a:cs typeface="Myriad Pro"/>
              </a:rPr>
              <a:t>The</a:t>
            </a:r>
            <a:r>
              <a:rPr sz="1800" b="1" spc="185" dirty="0">
                <a:solidFill>
                  <a:srgbClr val="00653E"/>
                </a:solidFill>
                <a:latin typeface="Myriad Pro"/>
                <a:cs typeface="Myriad Pro"/>
              </a:rPr>
              <a:t> </a:t>
            </a:r>
            <a:r>
              <a:rPr sz="1800" b="1" spc="65" dirty="0">
                <a:solidFill>
                  <a:srgbClr val="00653E"/>
                </a:solidFill>
                <a:latin typeface="Myriad Pro"/>
                <a:cs typeface="Myriad Pro"/>
              </a:rPr>
              <a:t>19%</a:t>
            </a:r>
            <a:endParaRPr sz="1800">
              <a:latin typeface="Myriad Pro"/>
              <a:cs typeface="Myriad Pro"/>
            </a:endParaRPr>
          </a:p>
          <a:p>
            <a:pPr marL="12700">
              <a:lnSpc>
                <a:spcPts val="1680"/>
              </a:lnSpc>
              <a:spcBef>
                <a:spcPts val="350"/>
              </a:spcBef>
            </a:pPr>
            <a:r>
              <a:rPr sz="1450" b="1" spc="50" dirty="0">
                <a:solidFill>
                  <a:srgbClr val="00653E"/>
                </a:solidFill>
                <a:latin typeface="MyriadPro-Semibold"/>
                <a:cs typeface="MyriadPro-Semibold"/>
              </a:rPr>
              <a:t>Signage</a:t>
            </a:r>
            <a:r>
              <a:rPr sz="1450" b="1" spc="150" dirty="0">
                <a:solidFill>
                  <a:srgbClr val="00653E"/>
                </a:solidFill>
                <a:latin typeface="MyriadPro-Semibold"/>
                <a:cs typeface="MyriadPro-Semibold"/>
              </a:rPr>
              <a:t> </a:t>
            </a:r>
            <a:r>
              <a:rPr sz="1450" b="1" spc="35" dirty="0">
                <a:solidFill>
                  <a:srgbClr val="00653E"/>
                </a:solidFill>
                <a:latin typeface="MyriadPro-Semibold"/>
                <a:cs typeface="MyriadPro-Semibold"/>
              </a:rPr>
              <a:t>and</a:t>
            </a:r>
            <a:endParaRPr sz="1450">
              <a:latin typeface="MyriadPro-Semibold"/>
              <a:cs typeface="MyriadPro-Semibold"/>
            </a:endParaRPr>
          </a:p>
          <a:p>
            <a:pPr marL="12700">
              <a:lnSpc>
                <a:spcPts val="1680"/>
              </a:lnSpc>
            </a:pPr>
            <a:r>
              <a:rPr sz="1450" b="1" spc="55" dirty="0">
                <a:solidFill>
                  <a:srgbClr val="00653E"/>
                </a:solidFill>
                <a:latin typeface="MyriadPro-Semibold"/>
                <a:cs typeface="MyriadPro-Semibold"/>
              </a:rPr>
              <a:t>Neighborhood</a:t>
            </a:r>
            <a:r>
              <a:rPr sz="1450" b="1" spc="155" dirty="0">
                <a:solidFill>
                  <a:srgbClr val="00653E"/>
                </a:solidFill>
                <a:latin typeface="MyriadPro-Semibold"/>
                <a:cs typeface="MyriadPro-Semibold"/>
              </a:rPr>
              <a:t> </a:t>
            </a:r>
            <a:r>
              <a:rPr sz="1450" b="1" spc="50" dirty="0">
                <a:solidFill>
                  <a:srgbClr val="00653E"/>
                </a:solidFill>
                <a:latin typeface="MyriadPro-Semibold"/>
                <a:cs typeface="MyriadPro-Semibold"/>
              </a:rPr>
              <a:t>Network</a:t>
            </a:r>
            <a:endParaRPr sz="1450">
              <a:latin typeface="MyriadPro-Semibold"/>
              <a:cs typeface="MyriadPro-Semibold"/>
            </a:endParaRPr>
          </a:p>
        </p:txBody>
      </p:sp>
      <p:sp>
        <p:nvSpPr>
          <p:cNvPr id="15" name="object 15"/>
          <p:cNvSpPr txBox="1"/>
          <p:nvPr/>
        </p:nvSpPr>
        <p:spPr>
          <a:xfrm>
            <a:off x="5352723" y="3587925"/>
            <a:ext cx="193040" cy="87630"/>
          </a:xfrm>
          <a:prstGeom prst="rect">
            <a:avLst/>
          </a:prstGeom>
        </p:spPr>
        <p:txBody>
          <a:bodyPr vert="horz" wrap="square" lIns="0" tIns="2540" rIns="0" bIns="0" rtlCol="0">
            <a:spAutoFit/>
          </a:bodyPr>
          <a:lstStyle/>
          <a:p>
            <a:pPr>
              <a:lnSpc>
                <a:spcPct val="100000"/>
              </a:lnSpc>
              <a:spcBef>
                <a:spcPts val="20"/>
              </a:spcBef>
            </a:pPr>
            <a:r>
              <a:rPr sz="100" b="1" spc="10" dirty="0">
                <a:solidFill>
                  <a:srgbClr val="4D4D4F"/>
                </a:solidFill>
                <a:latin typeface="MyriadPro-Semibold"/>
                <a:cs typeface="MyriadPro-Semibold"/>
              </a:rPr>
              <a:t>Jordan</a:t>
            </a:r>
            <a:r>
              <a:rPr sz="100" b="1" spc="15" dirty="0">
                <a:solidFill>
                  <a:srgbClr val="4D4D4F"/>
                </a:solidFill>
                <a:latin typeface="MyriadPro-Semibold"/>
                <a:cs typeface="MyriadPro-Semibold"/>
              </a:rPr>
              <a:t> </a:t>
            </a:r>
            <a:r>
              <a:rPr sz="100" b="1" spc="-10" dirty="0">
                <a:solidFill>
                  <a:srgbClr val="4D4D4F"/>
                </a:solidFill>
                <a:latin typeface="MyriadPro-Semibold"/>
                <a:cs typeface="MyriadPro-Semibold"/>
              </a:rPr>
              <a:t>Kingston</a:t>
            </a:r>
            <a:endParaRPr sz="100">
              <a:latin typeface="MyriadPro-Semibold"/>
              <a:cs typeface="MyriadPro-Semibold"/>
            </a:endParaRPr>
          </a:p>
          <a:p>
            <a:pPr>
              <a:lnSpc>
                <a:spcPct val="100000"/>
              </a:lnSpc>
              <a:spcBef>
                <a:spcPts val="10"/>
              </a:spcBef>
            </a:pPr>
            <a:r>
              <a:rPr sz="100" spc="-10" dirty="0">
                <a:solidFill>
                  <a:srgbClr val="4D4D4F"/>
                </a:solidFill>
                <a:latin typeface="Myriad Pro"/>
                <a:cs typeface="Myriad Pro"/>
              </a:rPr>
              <a:t>Broker</a:t>
            </a:r>
            <a:endParaRPr sz="100">
              <a:latin typeface="Myriad Pro"/>
              <a:cs typeface="Myriad Pro"/>
            </a:endParaRPr>
          </a:p>
          <a:p>
            <a:pPr marL="13335">
              <a:lnSpc>
                <a:spcPct val="100000"/>
              </a:lnSpc>
              <a:spcBef>
                <a:spcPts val="35"/>
              </a:spcBef>
            </a:pPr>
            <a:r>
              <a:rPr sz="100" dirty="0">
                <a:solidFill>
                  <a:srgbClr val="4D4D4F"/>
                </a:solidFill>
                <a:latin typeface="Myriad Pro"/>
                <a:cs typeface="Myriad Pro"/>
              </a:rPr>
              <a:t>(555)</a:t>
            </a:r>
            <a:r>
              <a:rPr sz="100" spc="15" dirty="0">
                <a:solidFill>
                  <a:srgbClr val="4D4D4F"/>
                </a:solidFill>
                <a:latin typeface="Myriad Pro"/>
                <a:cs typeface="Myriad Pro"/>
              </a:rPr>
              <a:t> </a:t>
            </a:r>
            <a:r>
              <a:rPr sz="100" dirty="0">
                <a:solidFill>
                  <a:srgbClr val="4D4D4F"/>
                </a:solidFill>
                <a:latin typeface="Myriad Pro"/>
                <a:cs typeface="Myriad Pro"/>
              </a:rPr>
              <a:t>555-</a:t>
            </a:r>
            <a:r>
              <a:rPr sz="100" spc="-20" dirty="0">
                <a:solidFill>
                  <a:srgbClr val="4D4D4F"/>
                </a:solidFill>
                <a:latin typeface="Myriad Pro"/>
                <a:cs typeface="Myriad Pro"/>
              </a:rPr>
              <a:t>5555</a:t>
            </a:r>
            <a:endParaRPr sz="100">
              <a:latin typeface="Myriad Pro"/>
              <a:cs typeface="Myriad Pro"/>
            </a:endParaRPr>
          </a:p>
          <a:p>
            <a:pPr marL="13335">
              <a:lnSpc>
                <a:spcPct val="100000"/>
              </a:lnSpc>
              <a:spcBef>
                <a:spcPts val="5"/>
              </a:spcBef>
            </a:pPr>
            <a:r>
              <a:rPr sz="100" spc="-10" dirty="0">
                <a:solidFill>
                  <a:srgbClr val="4D4D4F"/>
                </a:solidFill>
                <a:latin typeface="Myriad Pro"/>
                <a:cs typeface="Myriad Pro"/>
                <a:hlinkClick r:id="rId3"/>
              </a:rPr>
              <a:t>jordankingston@johnlscott.com</a:t>
            </a:r>
            <a:r>
              <a:rPr sz="100" spc="500" dirty="0">
                <a:solidFill>
                  <a:srgbClr val="4D4D4F"/>
                </a:solidFill>
                <a:latin typeface="Myriad Pro"/>
                <a:cs typeface="Myriad Pro"/>
              </a:rPr>
              <a:t> </a:t>
            </a:r>
            <a:r>
              <a:rPr sz="100" spc="-10" dirty="0">
                <a:solidFill>
                  <a:srgbClr val="4D4D4F"/>
                </a:solidFill>
                <a:latin typeface="Myriad Pro"/>
                <a:cs typeface="Myriad Pro"/>
              </a:rPr>
              <a:t>jordankingston.johnlscott.com</a:t>
            </a:r>
            <a:endParaRPr sz="100">
              <a:latin typeface="Myriad Pro"/>
              <a:cs typeface="Myriad Pro"/>
            </a:endParaRPr>
          </a:p>
        </p:txBody>
      </p:sp>
      <p:pic>
        <p:nvPicPr>
          <p:cNvPr id="16" name="object 16"/>
          <p:cNvPicPr/>
          <p:nvPr/>
        </p:nvPicPr>
        <p:blipFill>
          <a:blip r:embed="rId4" cstate="print"/>
          <a:stretch>
            <a:fillRect/>
          </a:stretch>
        </p:blipFill>
        <p:spPr>
          <a:xfrm>
            <a:off x="5240500" y="3582250"/>
            <a:ext cx="97702" cy="113955"/>
          </a:xfrm>
          <a:prstGeom prst="rect">
            <a:avLst/>
          </a:prstGeom>
        </p:spPr>
      </p:pic>
      <p:grpSp>
        <p:nvGrpSpPr>
          <p:cNvPr id="17" name="object 17"/>
          <p:cNvGrpSpPr/>
          <p:nvPr/>
        </p:nvGrpSpPr>
        <p:grpSpPr>
          <a:xfrm>
            <a:off x="5760278" y="3620482"/>
            <a:ext cx="198755" cy="51435"/>
            <a:chOff x="6023168" y="3620482"/>
            <a:chExt cx="198755" cy="51435"/>
          </a:xfrm>
        </p:grpSpPr>
        <p:sp>
          <p:nvSpPr>
            <p:cNvPr id="18" name="object 18"/>
            <p:cNvSpPr/>
            <p:nvPr/>
          </p:nvSpPr>
          <p:spPr>
            <a:xfrm>
              <a:off x="6023168" y="3620482"/>
              <a:ext cx="198755" cy="51435"/>
            </a:xfrm>
            <a:custGeom>
              <a:avLst/>
              <a:gdLst/>
              <a:ahLst/>
              <a:cxnLst/>
              <a:rect l="l" t="t" r="r" b="b"/>
              <a:pathLst>
                <a:path w="198754" h="51435">
                  <a:moveTo>
                    <a:pt x="191109" y="0"/>
                  </a:moveTo>
                  <a:lnTo>
                    <a:pt x="16128" y="0"/>
                  </a:lnTo>
                  <a:lnTo>
                    <a:pt x="7226" y="0"/>
                  </a:lnTo>
                  <a:lnTo>
                    <a:pt x="0" y="7213"/>
                  </a:lnTo>
                  <a:lnTo>
                    <a:pt x="0" y="44056"/>
                  </a:lnTo>
                  <a:lnTo>
                    <a:pt x="7226" y="51269"/>
                  </a:lnTo>
                  <a:lnTo>
                    <a:pt x="191109" y="51269"/>
                  </a:lnTo>
                  <a:lnTo>
                    <a:pt x="198323" y="44056"/>
                  </a:lnTo>
                  <a:lnTo>
                    <a:pt x="198323" y="7213"/>
                  </a:lnTo>
                  <a:lnTo>
                    <a:pt x="191109" y="0"/>
                  </a:lnTo>
                  <a:close/>
                </a:path>
              </a:pathLst>
            </a:custGeom>
            <a:solidFill>
              <a:srgbClr val="F1F3F2"/>
            </a:solidFill>
          </p:spPr>
          <p:txBody>
            <a:bodyPr wrap="square" lIns="0" tIns="0" rIns="0" bIns="0" rtlCol="0"/>
            <a:lstStyle/>
            <a:p>
              <a:endParaRPr/>
            </a:p>
          </p:txBody>
        </p:sp>
        <p:pic>
          <p:nvPicPr>
            <p:cNvPr id="19" name="object 19"/>
            <p:cNvPicPr/>
            <p:nvPr/>
          </p:nvPicPr>
          <p:blipFill>
            <a:blip r:embed="rId5" cstate="print"/>
            <a:stretch>
              <a:fillRect/>
            </a:stretch>
          </p:blipFill>
          <p:spPr>
            <a:xfrm>
              <a:off x="6039205" y="3628069"/>
              <a:ext cx="37727" cy="35753"/>
            </a:xfrm>
            <a:prstGeom prst="rect">
              <a:avLst/>
            </a:prstGeom>
          </p:spPr>
        </p:pic>
      </p:grpSp>
      <p:grpSp>
        <p:nvGrpSpPr>
          <p:cNvPr id="20" name="object 20"/>
          <p:cNvGrpSpPr/>
          <p:nvPr/>
        </p:nvGrpSpPr>
        <p:grpSpPr>
          <a:xfrm>
            <a:off x="5195785" y="2673286"/>
            <a:ext cx="847090" cy="639445"/>
            <a:chOff x="5458675" y="2673286"/>
            <a:chExt cx="847090" cy="639445"/>
          </a:xfrm>
        </p:grpSpPr>
        <p:pic>
          <p:nvPicPr>
            <p:cNvPr id="21" name="object 21"/>
            <p:cNvPicPr/>
            <p:nvPr/>
          </p:nvPicPr>
          <p:blipFill>
            <a:blip r:embed="rId6" cstate="print"/>
            <a:stretch>
              <a:fillRect/>
            </a:stretch>
          </p:blipFill>
          <p:spPr>
            <a:xfrm>
              <a:off x="5458675" y="2673286"/>
              <a:ext cx="331367" cy="167792"/>
            </a:xfrm>
            <a:prstGeom prst="rect">
              <a:avLst/>
            </a:prstGeom>
          </p:spPr>
        </p:pic>
        <p:pic>
          <p:nvPicPr>
            <p:cNvPr id="22" name="object 22"/>
            <p:cNvPicPr/>
            <p:nvPr/>
          </p:nvPicPr>
          <p:blipFill>
            <a:blip r:embed="rId7" cstate="print"/>
            <a:stretch>
              <a:fillRect/>
            </a:stretch>
          </p:blipFill>
          <p:spPr>
            <a:xfrm>
              <a:off x="5608078" y="2673286"/>
              <a:ext cx="697102" cy="167792"/>
            </a:xfrm>
            <a:prstGeom prst="rect">
              <a:avLst/>
            </a:prstGeom>
          </p:spPr>
        </p:pic>
        <p:pic>
          <p:nvPicPr>
            <p:cNvPr id="23" name="object 23"/>
            <p:cNvPicPr/>
            <p:nvPr/>
          </p:nvPicPr>
          <p:blipFill>
            <a:blip r:embed="rId8" cstate="print"/>
            <a:stretch>
              <a:fillRect/>
            </a:stretch>
          </p:blipFill>
          <p:spPr>
            <a:xfrm>
              <a:off x="5458675" y="2697111"/>
              <a:ext cx="374878" cy="69659"/>
            </a:xfrm>
            <a:prstGeom prst="rect">
              <a:avLst/>
            </a:prstGeom>
          </p:spPr>
        </p:pic>
        <p:pic>
          <p:nvPicPr>
            <p:cNvPr id="24" name="object 24"/>
            <p:cNvPicPr/>
            <p:nvPr/>
          </p:nvPicPr>
          <p:blipFill>
            <a:blip r:embed="rId9" cstate="print"/>
            <a:stretch>
              <a:fillRect/>
            </a:stretch>
          </p:blipFill>
          <p:spPr>
            <a:xfrm>
              <a:off x="5458675" y="2841739"/>
              <a:ext cx="551052" cy="302336"/>
            </a:xfrm>
            <a:prstGeom prst="rect">
              <a:avLst/>
            </a:prstGeom>
          </p:spPr>
        </p:pic>
        <p:pic>
          <p:nvPicPr>
            <p:cNvPr id="25" name="object 25"/>
            <p:cNvPicPr/>
            <p:nvPr/>
          </p:nvPicPr>
          <p:blipFill>
            <a:blip r:embed="rId10" cstate="print"/>
            <a:stretch>
              <a:fillRect/>
            </a:stretch>
          </p:blipFill>
          <p:spPr>
            <a:xfrm>
              <a:off x="5460021" y="3156038"/>
              <a:ext cx="274561" cy="156375"/>
            </a:xfrm>
            <a:prstGeom prst="rect">
              <a:avLst/>
            </a:prstGeom>
          </p:spPr>
        </p:pic>
        <p:pic>
          <p:nvPicPr>
            <p:cNvPr id="26" name="object 26"/>
            <p:cNvPicPr/>
            <p:nvPr/>
          </p:nvPicPr>
          <p:blipFill>
            <a:blip r:embed="rId11" cstate="print"/>
            <a:stretch>
              <a:fillRect/>
            </a:stretch>
          </p:blipFill>
          <p:spPr>
            <a:xfrm>
              <a:off x="6021692" y="2841345"/>
              <a:ext cx="283489" cy="159194"/>
            </a:xfrm>
            <a:prstGeom prst="rect">
              <a:avLst/>
            </a:prstGeom>
          </p:spPr>
        </p:pic>
        <p:pic>
          <p:nvPicPr>
            <p:cNvPr id="27" name="object 27"/>
            <p:cNvPicPr/>
            <p:nvPr/>
          </p:nvPicPr>
          <p:blipFill>
            <a:blip r:embed="rId12" cstate="print"/>
            <a:stretch>
              <a:fillRect/>
            </a:stretch>
          </p:blipFill>
          <p:spPr>
            <a:xfrm>
              <a:off x="6021692" y="3012503"/>
              <a:ext cx="283489" cy="298589"/>
            </a:xfrm>
            <a:prstGeom prst="rect">
              <a:avLst/>
            </a:prstGeom>
          </p:spPr>
        </p:pic>
        <p:pic>
          <p:nvPicPr>
            <p:cNvPr id="28" name="object 28"/>
            <p:cNvPicPr/>
            <p:nvPr/>
          </p:nvPicPr>
          <p:blipFill>
            <a:blip r:embed="rId13" cstate="print"/>
            <a:stretch>
              <a:fillRect/>
            </a:stretch>
          </p:blipFill>
          <p:spPr>
            <a:xfrm>
              <a:off x="5746711" y="3156051"/>
              <a:ext cx="263016" cy="155041"/>
            </a:xfrm>
            <a:prstGeom prst="rect">
              <a:avLst/>
            </a:prstGeom>
          </p:spPr>
        </p:pic>
        <p:sp>
          <p:nvSpPr>
            <p:cNvPr id="29" name="object 29"/>
            <p:cNvSpPr/>
            <p:nvPr/>
          </p:nvSpPr>
          <p:spPr>
            <a:xfrm>
              <a:off x="5541750" y="3051940"/>
              <a:ext cx="22225" cy="1905"/>
            </a:xfrm>
            <a:custGeom>
              <a:avLst/>
              <a:gdLst/>
              <a:ahLst/>
              <a:cxnLst/>
              <a:rect l="l" t="t" r="r" b="b"/>
              <a:pathLst>
                <a:path w="22225" h="1905">
                  <a:moveTo>
                    <a:pt x="21869" y="0"/>
                  </a:moveTo>
                  <a:lnTo>
                    <a:pt x="0" y="1841"/>
                  </a:lnTo>
                </a:path>
              </a:pathLst>
            </a:custGeom>
            <a:ln w="3175">
              <a:solidFill>
                <a:srgbClr val="010202"/>
              </a:solidFill>
            </a:ln>
          </p:spPr>
          <p:txBody>
            <a:bodyPr wrap="square" lIns="0" tIns="0" rIns="0" bIns="0" rtlCol="0"/>
            <a:lstStyle/>
            <a:p>
              <a:endParaRPr/>
            </a:p>
          </p:txBody>
        </p:sp>
        <p:sp>
          <p:nvSpPr>
            <p:cNvPr id="30" name="object 30"/>
            <p:cNvSpPr/>
            <p:nvPr/>
          </p:nvSpPr>
          <p:spPr>
            <a:xfrm>
              <a:off x="6161062" y="2724352"/>
              <a:ext cx="123825" cy="24130"/>
            </a:xfrm>
            <a:custGeom>
              <a:avLst/>
              <a:gdLst/>
              <a:ahLst/>
              <a:cxnLst/>
              <a:rect l="l" t="t" r="r" b="b"/>
              <a:pathLst>
                <a:path w="123825" h="24130">
                  <a:moveTo>
                    <a:pt x="18491" y="558"/>
                  </a:moveTo>
                  <a:lnTo>
                    <a:pt x="13665" y="838"/>
                  </a:lnTo>
                  <a:lnTo>
                    <a:pt x="13411" y="50"/>
                  </a:lnTo>
                  <a:lnTo>
                    <a:pt x="10782" y="215"/>
                  </a:lnTo>
                  <a:lnTo>
                    <a:pt x="6375" y="673"/>
                  </a:lnTo>
                  <a:lnTo>
                    <a:pt x="1905" y="5194"/>
                  </a:lnTo>
                  <a:lnTo>
                    <a:pt x="6210" y="10960"/>
                  </a:lnTo>
                  <a:lnTo>
                    <a:pt x="6985" y="12090"/>
                  </a:lnTo>
                  <a:lnTo>
                    <a:pt x="7759" y="12941"/>
                  </a:lnTo>
                  <a:lnTo>
                    <a:pt x="9093" y="12941"/>
                  </a:lnTo>
                  <a:lnTo>
                    <a:pt x="7239" y="11811"/>
                  </a:lnTo>
                  <a:lnTo>
                    <a:pt x="6286" y="8699"/>
                  </a:lnTo>
                  <a:lnTo>
                    <a:pt x="6248" y="8356"/>
                  </a:lnTo>
                  <a:lnTo>
                    <a:pt x="8420" y="5080"/>
                  </a:lnTo>
                  <a:lnTo>
                    <a:pt x="9715" y="3721"/>
                  </a:lnTo>
                  <a:lnTo>
                    <a:pt x="14338" y="3721"/>
                  </a:lnTo>
                  <a:lnTo>
                    <a:pt x="15049" y="3619"/>
                  </a:lnTo>
                  <a:lnTo>
                    <a:pt x="13563" y="5372"/>
                  </a:lnTo>
                  <a:lnTo>
                    <a:pt x="13716" y="6096"/>
                  </a:lnTo>
                  <a:lnTo>
                    <a:pt x="13716" y="8356"/>
                  </a:lnTo>
                  <a:lnTo>
                    <a:pt x="9245" y="12890"/>
                  </a:lnTo>
                  <a:lnTo>
                    <a:pt x="9766" y="11531"/>
                  </a:lnTo>
                  <a:lnTo>
                    <a:pt x="11353" y="12090"/>
                  </a:lnTo>
                  <a:lnTo>
                    <a:pt x="13716" y="12090"/>
                  </a:lnTo>
                  <a:lnTo>
                    <a:pt x="13716" y="20853"/>
                  </a:lnTo>
                  <a:lnTo>
                    <a:pt x="10731" y="20853"/>
                  </a:lnTo>
                  <a:lnTo>
                    <a:pt x="10579" y="20586"/>
                  </a:lnTo>
                  <a:lnTo>
                    <a:pt x="9652" y="18935"/>
                  </a:lnTo>
                  <a:lnTo>
                    <a:pt x="5029" y="18249"/>
                  </a:lnTo>
                  <a:lnTo>
                    <a:pt x="3733" y="18757"/>
                  </a:lnTo>
                  <a:lnTo>
                    <a:pt x="939" y="21234"/>
                  </a:lnTo>
                  <a:lnTo>
                    <a:pt x="508" y="22072"/>
                  </a:lnTo>
                  <a:lnTo>
                    <a:pt x="0" y="23342"/>
                  </a:lnTo>
                  <a:lnTo>
                    <a:pt x="571" y="22555"/>
                  </a:lnTo>
                  <a:lnTo>
                    <a:pt x="1244" y="22072"/>
                  </a:lnTo>
                  <a:lnTo>
                    <a:pt x="4787" y="20586"/>
                  </a:lnTo>
                  <a:lnTo>
                    <a:pt x="7708" y="23622"/>
                  </a:lnTo>
                  <a:lnTo>
                    <a:pt x="9042" y="23456"/>
                  </a:lnTo>
                  <a:lnTo>
                    <a:pt x="12585" y="22834"/>
                  </a:lnTo>
                  <a:lnTo>
                    <a:pt x="14427" y="20853"/>
                  </a:lnTo>
                  <a:lnTo>
                    <a:pt x="14744" y="20510"/>
                  </a:lnTo>
                  <a:lnTo>
                    <a:pt x="15100" y="20002"/>
                  </a:lnTo>
                  <a:lnTo>
                    <a:pt x="16281" y="18821"/>
                  </a:lnTo>
                  <a:lnTo>
                    <a:pt x="17665" y="18478"/>
                  </a:lnTo>
                  <a:lnTo>
                    <a:pt x="17665" y="11531"/>
                  </a:lnTo>
                  <a:lnTo>
                    <a:pt x="17653" y="3619"/>
                  </a:lnTo>
                  <a:lnTo>
                    <a:pt x="17564" y="1409"/>
                  </a:lnTo>
                  <a:lnTo>
                    <a:pt x="18186" y="838"/>
                  </a:lnTo>
                  <a:lnTo>
                    <a:pt x="18491" y="558"/>
                  </a:lnTo>
                  <a:close/>
                </a:path>
                <a:path w="123825" h="24130">
                  <a:moveTo>
                    <a:pt x="28003" y="17741"/>
                  </a:moveTo>
                  <a:lnTo>
                    <a:pt x="27952" y="14579"/>
                  </a:lnTo>
                  <a:lnTo>
                    <a:pt x="27952" y="8534"/>
                  </a:lnTo>
                  <a:lnTo>
                    <a:pt x="27952" y="8077"/>
                  </a:lnTo>
                  <a:lnTo>
                    <a:pt x="26454" y="7734"/>
                  </a:lnTo>
                  <a:lnTo>
                    <a:pt x="26250" y="7061"/>
                  </a:lnTo>
                  <a:lnTo>
                    <a:pt x="24765" y="6489"/>
                  </a:lnTo>
                  <a:lnTo>
                    <a:pt x="24765" y="9880"/>
                  </a:lnTo>
                  <a:lnTo>
                    <a:pt x="24765" y="18478"/>
                  </a:lnTo>
                  <a:lnTo>
                    <a:pt x="24612" y="18427"/>
                  </a:lnTo>
                  <a:lnTo>
                    <a:pt x="23736" y="18135"/>
                  </a:lnTo>
                  <a:lnTo>
                    <a:pt x="23164" y="17513"/>
                  </a:lnTo>
                  <a:lnTo>
                    <a:pt x="22402" y="17119"/>
                  </a:lnTo>
                  <a:lnTo>
                    <a:pt x="22402" y="8534"/>
                  </a:lnTo>
                  <a:lnTo>
                    <a:pt x="23215" y="9042"/>
                  </a:lnTo>
                  <a:lnTo>
                    <a:pt x="23533" y="9436"/>
                  </a:lnTo>
                  <a:lnTo>
                    <a:pt x="24765" y="9880"/>
                  </a:lnTo>
                  <a:lnTo>
                    <a:pt x="24765" y="6489"/>
                  </a:lnTo>
                  <a:lnTo>
                    <a:pt x="24041" y="6667"/>
                  </a:lnTo>
                  <a:lnTo>
                    <a:pt x="19570" y="9766"/>
                  </a:lnTo>
                  <a:lnTo>
                    <a:pt x="18961" y="9880"/>
                  </a:lnTo>
                  <a:lnTo>
                    <a:pt x="18961" y="19100"/>
                  </a:lnTo>
                  <a:lnTo>
                    <a:pt x="20396" y="19443"/>
                  </a:lnTo>
                  <a:lnTo>
                    <a:pt x="21170" y="20688"/>
                  </a:lnTo>
                  <a:lnTo>
                    <a:pt x="22707" y="20739"/>
                  </a:lnTo>
                  <a:lnTo>
                    <a:pt x="23545" y="19951"/>
                  </a:lnTo>
                  <a:lnTo>
                    <a:pt x="26352" y="18478"/>
                  </a:lnTo>
                  <a:lnTo>
                    <a:pt x="27635" y="17805"/>
                  </a:lnTo>
                  <a:lnTo>
                    <a:pt x="28003" y="17741"/>
                  </a:lnTo>
                  <a:close/>
                </a:path>
                <a:path w="123825" h="24130">
                  <a:moveTo>
                    <a:pt x="28003" y="13055"/>
                  </a:moveTo>
                  <a:lnTo>
                    <a:pt x="27952" y="14579"/>
                  </a:lnTo>
                  <a:lnTo>
                    <a:pt x="28003" y="13055"/>
                  </a:lnTo>
                  <a:close/>
                </a:path>
                <a:path w="123825" h="24130">
                  <a:moveTo>
                    <a:pt x="38112" y="8356"/>
                  </a:moveTo>
                  <a:lnTo>
                    <a:pt x="37401" y="7912"/>
                  </a:lnTo>
                  <a:lnTo>
                    <a:pt x="35953" y="6997"/>
                  </a:lnTo>
                  <a:lnTo>
                    <a:pt x="35648" y="6324"/>
                  </a:lnTo>
                  <a:lnTo>
                    <a:pt x="35090" y="6489"/>
                  </a:lnTo>
                  <a:lnTo>
                    <a:pt x="33858" y="6718"/>
                  </a:lnTo>
                  <a:lnTo>
                    <a:pt x="33807" y="7734"/>
                  </a:lnTo>
                  <a:lnTo>
                    <a:pt x="32562" y="7912"/>
                  </a:lnTo>
                  <a:lnTo>
                    <a:pt x="32664" y="2768"/>
                  </a:lnTo>
                  <a:lnTo>
                    <a:pt x="32778" y="1917"/>
                  </a:lnTo>
                  <a:lnTo>
                    <a:pt x="32004" y="1689"/>
                  </a:lnTo>
                  <a:lnTo>
                    <a:pt x="31229" y="2768"/>
                  </a:lnTo>
                  <a:lnTo>
                    <a:pt x="30721" y="2984"/>
                  </a:lnTo>
                  <a:lnTo>
                    <a:pt x="29337" y="3492"/>
                  </a:lnTo>
                  <a:lnTo>
                    <a:pt x="29235" y="20853"/>
                  </a:lnTo>
                  <a:lnTo>
                    <a:pt x="30467" y="20510"/>
                  </a:lnTo>
                  <a:lnTo>
                    <a:pt x="31648" y="18821"/>
                  </a:lnTo>
                  <a:lnTo>
                    <a:pt x="32562" y="18757"/>
                  </a:lnTo>
                  <a:lnTo>
                    <a:pt x="32562" y="8534"/>
                  </a:lnTo>
                  <a:lnTo>
                    <a:pt x="33807" y="8699"/>
                  </a:lnTo>
                  <a:lnTo>
                    <a:pt x="33959" y="9372"/>
                  </a:lnTo>
                  <a:lnTo>
                    <a:pt x="35242" y="9880"/>
                  </a:lnTo>
                  <a:lnTo>
                    <a:pt x="35242" y="20739"/>
                  </a:lnTo>
                  <a:lnTo>
                    <a:pt x="36576" y="20345"/>
                  </a:lnTo>
                  <a:lnTo>
                    <a:pt x="37033" y="19443"/>
                  </a:lnTo>
                  <a:lnTo>
                    <a:pt x="38112" y="18935"/>
                  </a:lnTo>
                  <a:lnTo>
                    <a:pt x="38112" y="8534"/>
                  </a:lnTo>
                  <a:lnTo>
                    <a:pt x="38112" y="8356"/>
                  </a:lnTo>
                  <a:close/>
                </a:path>
                <a:path w="123825" h="24130">
                  <a:moveTo>
                    <a:pt x="48437" y="7353"/>
                  </a:moveTo>
                  <a:lnTo>
                    <a:pt x="47155" y="7175"/>
                  </a:lnTo>
                  <a:lnTo>
                    <a:pt x="46786" y="6337"/>
                  </a:lnTo>
                  <a:lnTo>
                    <a:pt x="46228" y="6502"/>
                  </a:lnTo>
                  <a:lnTo>
                    <a:pt x="44792" y="6845"/>
                  </a:lnTo>
                  <a:lnTo>
                    <a:pt x="44640" y="7912"/>
                  </a:lnTo>
                  <a:lnTo>
                    <a:pt x="42989" y="8089"/>
                  </a:lnTo>
                  <a:lnTo>
                    <a:pt x="42989" y="6667"/>
                  </a:lnTo>
                  <a:lnTo>
                    <a:pt x="41859" y="6896"/>
                  </a:lnTo>
                  <a:lnTo>
                    <a:pt x="41300" y="7747"/>
                  </a:lnTo>
                  <a:lnTo>
                    <a:pt x="40017" y="8089"/>
                  </a:lnTo>
                  <a:lnTo>
                    <a:pt x="40017" y="20751"/>
                  </a:lnTo>
                  <a:lnTo>
                    <a:pt x="41300" y="20015"/>
                  </a:lnTo>
                  <a:lnTo>
                    <a:pt x="41859" y="19443"/>
                  </a:lnTo>
                  <a:lnTo>
                    <a:pt x="42989" y="19113"/>
                  </a:lnTo>
                  <a:lnTo>
                    <a:pt x="42989" y="8597"/>
                  </a:lnTo>
                  <a:lnTo>
                    <a:pt x="44069" y="8763"/>
                  </a:lnTo>
                  <a:lnTo>
                    <a:pt x="44640" y="9613"/>
                  </a:lnTo>
                  <a:lnTo>
                    <a:pt x="45554" y="9893"/>
                  </a:lnTo>
                  <a:lnTo>
                    <a:pt x="45554" y="20637"/>
                  </a:lnTo>
                  <a:lnTo>
                    <a:pt x="46786" y="20129"/>
                  </a:lnTo>
                  <a:lnTo>
                    <a:pt x="47002" y="19443"/>
                  </a:lnTo>
                  <a:lnTo>
                    <a:pt x="48437" y="19113"/>
                  </a:lnTo>
                  <a:lnTo>
                    <a:pt x="48437" y="7353"/>
                  </a:lnTo>
                  <a:close/>
                </a:path>
                <a:path w="123825" h="24130">
                  <a:moveTo>
                    <a:pt x="68808" y="15798"/>
                  </a:moveTo>
                  <a:lnTo>
                    <a:pt x="66802" y="16687"/>
                  </a:lnTo>
                  <a:lnTo>
                    <a:pt x="64947" y="17132"/>
                  </a:lnTo>
                  <a:lnTo>
                    <a:pt x="60515" y="16459"/>
                  </a:lnTo>
                  <a:lnTo>
                    <a:pt x="61671" y="15963"/>
                  </a:lnTo>
                  <a:lnTo>
                    <a:pt x="61569" y="3352"/>
                  </a:lnTo>
                  <a:lnTo>
                    <a:pt x="61353" y="2933"/>
                  </a:lnTo>
                  <a:lnTo>
                    <a:pt x="61823" y="2578"/>
                  </a:lnTo>
                  <a:lnTo>
                    <a:pt x="64312" y="711"/>
                  </a:lnTo>
                  <a:lnTo>
                    <a:pt x="63982" y="88"/>
                  </a:lnTo>
                  <a:lnTo>
                    <a:pt x="61976" y="584"/>
                  </a:lnTo>
                  <a:lnTo>
                    <a:pt x="60921" y="876"/>
                  </a:lnTo>
                  <a:lnTo>
                    <a:pt x="60921" y="3352"/>
                  </a:lnTo>
                  <a:lnTo>
                    <a:pt x="60921" y="16129"/>
                  </a:lnTo>
                  <a:lnTo>
                    <a:pt x="59766" y="16129"/>
                  </a:lnTo>
                  <a:lnTo>
                    <a:pt x="58407" y="17399"/>
                  </a:lnTo>
                  <a:lnTo>
                    <a:pt x="58547" y="17132"/>
                  </a:lnTo>
                  <a:lnTo>
                    <a:pt x="59283" y="16129"/>
                  </a:lnTo>
                  <a:lnTo>
                    <a:pt x="59410" y="2578"/>
                  </a:lnTo>
                  <a:lnTo>
                    <a:pt x="60172" y="2743"/>
                  </a:lnTo>
                  <a:lnTo>
                    <a:pt x="60464" y="2959"/>
                  </a:lnTo>
                  <a:lnTo>
                    <a:pt x="60921" y="3352"/>
                  </a:lnTo>
                  <a:lnTo>
                    <a:pt x="60921" y="876"/>
                  </a:lnTo>
                  <a:lnTo>
                    <a:pt x="57962" y="1689"/>
                  </a:lnTo>
                  <a:lnTo>
                    <a:pt x="57251" y="4076"/>
                  </a:lnTo>
                  <a:lnTo>
                    <a:pt x="55499" y="4851"/>
                  </a:lnTo>
                  <a:lnTo>
                    <a:pt x="55499" y="6896"/>
                  </a:lnTo>
                  <a:lnTo>
                    <a:pt x="55791" y="7721"/>
                  </a:lnTo>
                  <a:lnTo>
                    <a:pt x="55638" y="9105"/>
                  </a:lnTo>
                  <a:lnTo>
                    <a:pt x="55638" y="12420"/>
                  </a:lnTo>
                  <a:lnTo>
                    <a:pt x="55930" y="15798"/>
                  </a:lnTo>
                  <a:lnTo>
                    <a:pt x="55981" y="17894"/>
                  </a:lnTo>
                  <a:lnTo>
                    <a:pt x="54483" y="20116"/>
                  </a:lnTo>
                  <a:lnTo>
                    <a:pt x="54394" y="20281"/>
                  </a:lnTo>
                  <a:lnTo>
                    <a:pt x="58864" y="17894"/>
                  </a:lnTo>
                  <a:lnTo>
                    <a:pt x="61429" y="21107"/>
                  </a:lnTo>
                  <a:lnTo>
                    <a:pt x="63982" y="20281"/>
                  </a:lnTo>
                  <a:lnTo>
                    <a:pt x="65544" y="19621"/>
                  </a:lnTo>
                  <a:lnTo>
                    <a:pt x="67335" y="17894"/>
                  </a:lnTo>
                  <a:lnTo>
                    <a:pt x="67843" y="17399"/>
                  </a:lnTo>
                  <a:lnTo>
                    <a:pt x="68046" y="17132"/>
                  </a:lnTo>
                  <a:lnTo>
                    <a:pt x="68808" y="15798"/>
                  </a:lnTo>
                  <a:close/>
                </a:path>
                <a:path w="123825" h="24130">
                  <a:moveTo>
                    <a:pt x="72415" y="18313"/>
                  </a:moveTo>
                  <a:lnTo>
                    <a:pt x="71805" y="17411"/>
                  </a:lnTo>
                  <a:lnTo>
                    <a:pt x="71958" y="17475"/>
                  </a:lnTo>
                  <a:lnTo>
                    <a:pt x="70827" y="16281"/>
                  </a:lnTo>
                  <a:lnTo>
                    <a:pt x="69951" y="17297"/>
                  </a:lnTo>
                  <a:lnTo>
                    <a:pt x="69748" y="17576"/>
                  </a:lnTo>
                  <a:lnTo>
                    <a:pt x="68973" y="18313"/>
                  </a:lnTo>
                  <a:lnTo>
                    <a:pt x="70104" y="20294"/>
                  </a:lnTo>
                  <a:lnTo>
                    <a:pt x="69900" y="20015"/>
                  </a:lnTo>
                  <a:lnTo>
                    <a:pt x="70421" y="20751"/>
                  </a:lnTo>
                  <a:lnTo>
                    <a:pt x="71653" y="19621"/>
                  </a:lnTo>
                  <a:lnTo>
                    <a:pt x="71501" y="19672"/>
                  </a:lnTo>
                  <a:lnTo>
                    <a:pt x="72415" y="18313"/>
                  </a:lnTo>
                  <a:close/>
                </a:path>
                <a:path w="123825" h="24130">
                  <a:moveTo>
                    <a:pt x="98615" y="8077"/>
                  </a:moveTo>
                  <a:lnTo>
                    <a:pt x="97180" y="7632"/>
                  </a:lnTo>
                  <a:lnTo>
                    <a:pt x="96812" y="6896"/>
                  </a:lnTo>
                  <a:lnTo>
                    <a:pt x="95173" y="6438"/>
                  </a:lnTo>
                  <a:lnTo>
                    <a:pt x="91986" y="8077"/>
                  </a:lnTo>
                  <a:lnTo>
                    <a:pt x="91008" y="9271"/>
                  </a:lnTo>
                  <a:lnTo>
                    <a:pt x="89674" y="9550"/>
                  </a:lnTo>
                  <a:lnTo>
                    <a:pt x="89662" y="11480"/>
                  </a:lnTo>
                  <a:lnTo>
                    <a:pt x="87007" y="10261"/>
                  </a:lnTo>
                  <a:lnTo>
                    <a:pt x="87007" y="14757"/>
                  </a:lnTo>
                  <a:lnTo>
                    <a:pt x="87007" y="17983"/>
                  </a:lnTo>
                  <a:lnTo>
                    <a:pt x="84645" y="18313"/>
                  </a:lnTo>
                  <a:lnTo>
                    <a:pt x="83413" y="16052"/>
                  </a:lnTo>
                  <a:lnTo>
                    <a:pt x="83261" y="15773"/>
                  </a:lnTo>
                  <a:lnTo>
                    <a:pt x="77304" y="16052"/>
                  </a:lnTo>
                  <a:lnTo>
                    <a:pt x="77609" y="15773"/>
                  </a:lnTo>
                  <a:lnTo>
                    <a:pt x="80479" y="12382"/>
                  </a:lnTo>
                  <a:lnTo>
                    <a:pt x="82740" y="13563"/>
                  </a:lnTo>
                  <a:lnTo>
                    <a:pt x="87007" y="14757"/>
                  </a:lnTo>
                  <a:lnTo>
                    <a:pt x="87007" y="10261"/>
                  </a:lnTo>
                  <a:lnTo>
                    <a:pt x="84493" y="9105"/>
                  </a:lnTo>
                  <a:lnTo>
                    <a:pt x="83413" y="8763"/>
                  </a:lnTo>
                  <a:lnTo>
                    <a:pt x="83591" y="8534"/>
                  </a:lnTo>
                  <a:lnTo>
                    <a:pt x="84747" y="7010"/>
                  </a:lnTo>
                  <a:lnTo>
                    <a:pt x="87464" y="7175"/>
                  </a:lnTo>
                  <a:lnTo>
                    <a:pt x="88696" y="7581"/>
                  </a:lnTo>
                  <a:lnTo>
                    <a:pt x="88646" y="7010"/>
                  </a:lnTo>
                  <a:lnTo>
                    <a:pt x="88544" y="5829"/>
                  </a:lnTo>
                  <a:lnTo>
                    <a:pt x="84023" y="6845"/>
                  </a:lnTo>
                  <a:lnTo>
                    <a:pt x="82943" y="8534"/>
                  </a:lnTo>
                  <a:lnTo>
                    <a:pt x="81356" y="8191"/>
                  </a:lnTo>
                  <a:lnTo>
                    <a:pt x="76123" y="6667"/>
                  </a:lnTo>
                  <a:lnTo>
                    <a:pt x="78117" y="3111"/>
                  </a:lnTo>
                  <a:lnTo>
                    <a:pt x="79248" y="3111"/>
                  </a:lnTo>
                  <a:lnTo>
                    <a:pt x="83870" y="4013"/>
                  </a:lnTo>
                  <a:lnTo>
                    <a:pt x="84950" y="5308"/>
                  </a:lnTo>
                  <a:lnTo>
                    <a:pt x="87566" y="4686"/>
                  </a:lnTo>
                  <a:lnTo>
                    <a:pt x="88341" y="4406"/>
                  </a:lnTo>
                  <a:lnTo>
                    <a:pt x="88760" y="3111"/>
                  </a:lnTo>
                  <a:lnTo>
                    <a:pt x="88861" y="2768"/>
                  </a:lnTo>
                  <a:lnTo>
                    <a:pt x="84645" y="2768"/>
                  </a:lnTo>
                  <a:lnTo>
                    <a:pt x="83210" y="0"/>
                  </a:lnTo>
                  <a:lnTo>
                    <a:pt x="81102" y="508"/>
                  </a:lnTo>
                  <a:lnTo>
                    <a:pt x="79552" y="850"/>
                  </a:lnTo>
                  <a:lnTo>
                    <a:pt x="78638" y="1866"/>
                  </a:lnTo>
                  <a:lnTo>
                    <a:pt x="77266" y="4013"/>
                  </a:lnTo>
                  <a:lnTo>
                    <a:pt x="76428" y="5092"/>
                  </a:lnTo>
                  <a:lnTo>
                    <a:pt x="75095" y="6667"/>
                  </a:lnTo>
                  <a:lnTo>
                    <a:pt x="75082" y="6845"/>
                  </a:lnTo>
                  <a:lnTo>
                    <a:pt x="75590" y="8534"/>
                  </a:lnTo>
                  <a:lnTo>
                    <a:pt x="75755" y="9537"/>
                  </a:lnTo>
                  <a:lnTo>
                    <a:pt x="78854" y="11264"/>
                  </a:lnTo>
                  <a:lnTo>
                    <a:pt x="80073" y="12065"/>
                  </a:lnTo>
                  <a:lnTo>
                    <a:pt x="72682" y="20751"/>
                  </a:lnTo>
                  <a:lnTo>
                    <a:pt x="73190" y="20294"/>
                  </a:lnTo>
                  <a:lnTo>
                    <a:pt x="75603" y="18427"/>
                  </a:lnTo>
                  <a:lnTo>
                    <a:pt x="77660" y="18821"/>
                  </a:lnTo>
                  <a:lnTo>
                    <a:pt x="78270" y="18821"/>
                  </a:lnTo>
                  <a:lnTo>
                    <a:pt x="79095" y="19443"/>
                  </a:lnTo>
                  <a:lnTo>
                    <a:pt x="79819" y="19786"/>
                  </a:lnTo>
                  <a:lnTo>
                    <a:pt x="81102" y="20637"/>
                  </a:lnTo>
                  <a:lnTo>
                    <a:pt x="85255" y="20637"/>
                  </a:lnTo>
                  <a:lnTo>
                    <a:pt x="86029" y="20866"/>
                  </a:lnTo>
                  <a:lnTo>
                    <a:pt x="87325" y="18427"/>
                  </a:lnTo>
                  <a:lnTo>
                    <a:pt x="88722" y="15773"/>
                  </a:lnTo>
                  <a:lnTo>
                    <a:pt x="89649" y="13804"/>
                  </a:lnTo>
                  <a:lnTo>
                    <a:pt x="89623" y="19100"/>
                  </a:lnTo>
                  <a:lnTo>
                    <a:pt x="91478" y="19786"/>
                  </a:lnTo>
                  <a:lnTo>
                    <a:pt x="92341" y="20967"/>
                  </a:lnTo>
                  <a:lnTo>
                    <a:pt x="93116" y="20739"/>
                  </a:lnTo>
                  <a:lnTo>
                    <a:pt x="93472" y="20688"/>
                  </a:lnTo>
                  <a:lnTo>
                    <a:pt x="94716" y="19786"/>
                  </a:lnTo>
                  <a:lnTo>
                    <a:pt x="95326" y="19443"/>
                  </a:lnTo>
                  <a:lnTo>
                    <a:pt x="96710" y="18592"/>
                  </a:lnTo>
                  <a:lnTo>
                    <a:pt x="97485" y="18542"/>
                  </a:lnTo>
                  <a:lnTo>
                    <a:pt x="98615" y="17919"/>
                  </a:lnTo>
                  <a:lnTo>
                    <a:pt x="98615" y="14071"/>
                  </a:lnTo>
                  <a:lnTo>
                    <a:pt x="97231" y="14579"/>
                  </a:lnTo>
                  <a:lnTo>
                    <a:pt x="96862" y="15367"/>
                  </a:lnTo>
                  <a:lnTo>
                    <a:pt x="95580" y="15938"/>
                  </a:lnTo>
                  <a:lnTo>
                    <a:pt x="95529" y="18656"/>
                  </a:lnTo>
                  <a:lnTo>
                    <a:pt x="94551" y="18542"/>
                  </a:lnTo>
                  <a:lnTo>
                    <a:pt x="94043" y="17919"/>
                  </a:lnTo>
                  <a:lnTo>
                    <a:pt x="92760" y="17119"/>
                  </a:lnTo>
                  <a:lnTo>
                    <a:pt x="92760" y="8585"/>
                  </a:lnTo>
                  <a:lnTo>
                    <a:pt x="93789" y="8648"/>
                  </a:lnTo>
                  <a:lnTo>
                    <a:pt x="95224" y="10452"/>
                  </a:lnTo>
                  <a:lnTo>
                    <a:pt x="95529" y="10452"/>
                  </a:lnTo>
                  <a:lnTo>
                    <a:pt x="95580" y="12369"/>
                  </a:lnTo>
                  <a:lnTo>
                    <a:pt x="96405" y="11861"/>
                  </a:lnTo>
                  <a:lnTo>
                    <a:pt x="97536" y="10731"/>
                  </a:lnTo>
                  <a:lnTo>
                    <a:pt x="98615" y="10452"/>
                  </a:lnTo>
                  <a:lnTo>
                    <a:pt x="98615" y="8077"/>
                  </a:lnTo>
                  <a:close/>
                </a:path>
                <a:path w="123825" h="24130">
                  <a:moveTo>
                    <a:pt x="108407" y="17868"/>
                  </a:moveTo>
                  <a:lnTo>
                    <a:pt x="108356" y="14706"/>
                  </a:lnTo>
                  <a:lnTo>
                    <a:pt x="108356" y="8661"/>
                  </a:lnTo>
                  <a:lnTo>
                    <a:pt x="108356" y="8204"/>
                  </a:lnTo>
                  <a:lnTo>
                    <a:pt x="106857" y="7861"/>
                  </a:lnTo>
                  <a:lnTo>
                    <a:pt x="106654" y="7188"/>
                  </a:lnTo>
                  <a:lnTo>
                    <a:pt x="105168" y="6616"/>
                  </a:lnTo>
                  <a:lnTo>
                    <a:pt x="105168" y="10007"/>
                  </a:lnTo>
                  <a:lnTo>
                    <a:pt x="105168" y="18605"/>
                  </a:lnTo>
                  <a:lnTo>
                    <a:pt x="105016" y="18554"/>
                  </a:lnTo>
                  <a:lnTo>
                    <a:pt x="104140" y="18262"/>
                  </a:lnTo>
                  <a:lnTo>
                    <a:pt x="103568" y="17640"/>
                  </a:lnTo>
                  <a:lnTo>
                    <a:pt x="102806" y="17246"/>
                  </a:lnTo>
                  <a:lnTo>
                    <a:pt x="102806" y="8661"/>
                  </a:lnTo>
                  <a:lnTo>
                    <a:pt x="103619" y="9169"/>
                  </a:lnTo>
                  <a:lnTo>
                    <a:pt x="103936" y="9563"/>
                  </a:lnTo>
                  <a:lnTo>
                    <a:pt x="105168" y="10007"/>
                  </a:lnTo>
                  <a:lnTo>
                    <a:pt x="105168" y="6616"/>
                  </a:lnTo>
                  <a:lnTo>
                    <a:pt x="104444" y="6794"/>
                  </a:lnTo>
                  <a:lnTo>
                    <a:pt x="99974" y="9893"/>
                  </a:lnTo>
                  <a:lnTo>
                    <a:pt x="99364" y="10007"/>
                  </a:lnTo>
                  <a:lnTo>
                    <a:pt x="99364" y="19227"/>
                  </a:lnTo>
                  <a:lnTo>
                    <a:pt x="100799" y="19570"/>
                  </a:lnTo>
                  <a:lnTo>
                    <a:pt x="101574" y="20815"/>
                  </a:lnTo>
                  <a:lnTo>
                    <a:pt x="103111" y="20866"/>
                  </a:lnTo>
                  <a:lnTo>
                    <a:pt x="103949" y="20078"/>
                  </a:lnTo>
                  <a:lnTo>
                    <a:pt x="106756" y="18605"/>
                  </a:lnTo>
                  <a:lnTo>
                    <a:pt x="108038" y="17932"/>
                  </a:lnTo>
                  <a:lnTo>
                    <a:pt x="108407" y="17868"/>
                  </a:lnTo>
                  <a:close/>
                </a:path>
                <a:path w="123825" h="24130">
                  <a:moveTo>
                    <a:pt x="108407" y="13182"/>
                  </a:moveTo>
                  <a:lnTo>
                    <a:pt x="108356" y="14706"/>
                  </a:lnTo>
                  <a:lnTo>
                    <a:pt x="108407" y="13182"/>
                  </a:lnTo>
                  <a:close/>
                </a:path>
                <a:path w="123825" h="24130">
                  <a:moveTo>
                    <a:pt x="121526" y="7912"/>
                  </a:moveTo>
                  <a:lnTo>
                    <a:pt x="119214" y="7912"/>
                  </a:lnTo>
                  <a:lnTo>
                    <a:pt x="119113" y="4406"/>
                  </a:lnTo>
                  <a:lnTo>
                    <a:pt x="119367" y="3505"/>
                  </a:lnTo>
                  <a:lnTo>
                    <a:pt x="118795" y="3111"/>
                  </a:lnTo>
                  <a:lnTo>
                    <a:pt x="117830" y="3962"/>
                  </a:lnTo>
                  <a:lnTo>
                    <a:pt x="117411" y="4406"/>
                  </a:lnTo>
                  <a:lnTo>
                    <a:pt x="116179" y="4813"/>
                  </a:lnTo>
                  <a:lnTo>
                    <a:pt x="116179" y="7912"/>
                  </a:lnTo>
                  <a:lnTo>
                    <a:pt x="115722" y="8026"/>
                  </a:lnTo>
                  <a:lnTo>
                    <a:pt x="115417" y="7912"/>
                  </a:lnTo>
                  <a:lnTo>
                    <a:pt x="114173" y="7912"/>
                  </a:lnTo>
                  <a:lnTo>
                    <a:pt x="114173" y="3505"/>
                  </a:lnTo>
                  <a:lnTo>
                    <a:pt x="113715" y="3111"/>
                  </a:lnTo>
                  <a:lnTo>
                    <a:pt x="112890" y="4127"/>
                  </a:lnTo>
                  <a:lnTo>
                    <a:pt x="112331" y="4191"/>
                  </a:lnTo>
                  <a:lnTo>
                    <a:pt x="111150" y="4813"/>
                  </a:lnTo>
                  <a:lnTo>
                    <a:pt x="111150" y="7912"/>
                  </a:lnTo>
                  <a:lnTo>
                    <a:pt x="110680" y="7912"/>
                  </a:lnTo>
                  <a:lnTo>
                    <a:pt x="110528" y="7975"/>
                  </a:lnTo>
                  <a:lnTo>
                    <a:pt x="109918" y="7861"/>
                  </a:lnTo>
                  <a:lnTo>
                    <a:pt x="109601" y="8534"/>
                  </a:lnTo>
                  <a:lnTo>
                    <a:pt x="109601" y="9271"/>
                  </a:lnTo>
                  <a:lnTo>
                    <a:pt x="108991" y="10071"/>
                  </a:lnTo>
                  <a:lnTo>
                    <a:pt x="108991" y="11137"/>
                  </a:lnTo>
                  <a:lnTo>
                    <a:pt x="111150" y="11137"/>
                  </a:lnTo>
                  <a:lnTo>
                    <a:pt x="111150" y="20751"/>
                  </a:lnTo>
                  <a:lnTo>
                    <a:pt x="112331" y="20015"/>
                  </a:lnTo>
                  <a:lnTo>
                    <a:pt x="112941" y="19443"/>
                  </a:lnTo>
                  <a:lnTo>
                    <a:pt x="114173" y="19113"/>
                  </a:lnTo>
                  <a:lnTo>
                    <a:pt x="114173" y="11137"/>
                  </a:lnTo>
                  <a:lnTo>
                    <a:pt x="116179" y="11137"/>
                  </a:lnTo>
                  <a:lnTo>
                    <a:pt x="116179" y="20751"/>
                  </a:lnTo>
                  <a:lnTo>
                    <a:pt x="117360" y="20015"/>
                  </a:lnTo>
                  <a:lnTo>
                    <a:pt x="117830" y="19443"/>
                  </a:lnTo>
                  <a:lnTo>
                    <a:pt x="119214" y="19164"/>
                  </a:lnTo>
                  <a:lnTo>
                    <a:pt x="119214" y="11137"/>
                  </a:lnTo>
                  <a:lnTo>
                    <a:pt x="120078" y="11137"/>
                  </a:lnTo>
                  <a:lnTo>
                    <a:pt x="120294" y="9779"/>
                  </a:lnTo>
                  <a:lnTo>
                    <a:pt x="121158" y="9271"/>
                  </a:lnTo>
                  <a:lnTo>
                    <a:pt x="121526" y="7912"/>
                  </a:lnTo>
                  <a:close/>
                </a:path>
                <a:path w="123825" h="24130">
                  <a:moveTo>
                    <a:pt x="122567" y="4102"/>
                  </a:moveTo>
                  <a:lnTo>
                    <a:pt x="122326" y="4025"/>
                  </a:lnTo>
                  <a:lnTo>
                    <a:pt x="122250" y="4330"/>
                  </a:lnTo>
                  <a:lnTo>
                    <a:pt x="122148" y="4737"/>
                  </a:lnTo>
                  <a:lnTo>
                    <a:pt x="121551" y="4737"/>
                  </a:lnTo>
                  <a:lnTo>
                    <a:pt x="121551" y="4330"/>
                  </a:lnTo>
                  <a:lnTo>
                    <a:pt x="122250" y="4330"/>
                  </a:lnTo>
                  <a:lnTo>
                    <a:pt x="122250" y="4025"/>
                  </a:lnTo>
                  <a:lnTo>
                    <a:pt x="121234" y="4025"/>
                  </a:lnTo>
                  <a:lnTo>
                    <a:pt x="121234" y="5702"/>
                  </a:lnTo>
                  <a:lnTo>
                    <a:pt x="121551" y="5702"/>
                  </a:lnTo>
                  <a:lnTo>
                    <a:pt x="121551" y="5029"/>
                  </a:lnTo>
                  <a:lnTo>
                    <a:pt x="121818" y="5029"/>
                  </a:lnTo>
                  <a:lnTo>
                    <a:pt x="122174" y="5702"/>
                  </a:lnTo>
                  <a:lnTo>
                    <a:pt x="122516" y="5702"/>
                  </a:lnTo>
                  <a:lnTo>
                    <a:pt x="122148" y="5029"/>
                  </a:lnTo>
                  <a:lnTo>
                    <a:pt x="122428" y="5016"/>
                  </a:lnTo>
                  <a:lnTo>
                    <a:pt x="122567" y="4851"/>
                  </a:lnTo>
                  <a:lnTo>
                    <a:pt x="122567" y="4330"/>
                  </a:lnTo>
                  <a:lnTo>
                    <a:pt x="122567" y="4102"/>
                  </a:lnTo>
                  <a:close/>
                </a:path>
                <a:path w="123825" h="24130">
                  <a:moveTo>
                    <a:pt x="123304" y="3975"/>
                  </a:moveTo>
                  <a:lnTo>
                    <a:pt x="122974" y="3606"/>
                  </a:lnTo>
                  <a:lnTo>
                    <a:pt x="122885" y="5702"/>
                  </a:lnTo>
                  <a:lnTo>
                    <a:pt x="122478" y="6134"/>
                  </a:lnTo>
                  <a:lnTo>
                    <a:pt x="121208" y="6134"/>
                  </a:lnTo>
                  <a:lnTo>
                    <a:pt x="120802" y="5702"/>
                  </a:lnTo>
                  <a:lnTo>
                    <a:pt x="120865" y="3975"/>
                  </a:lnTo>
                  <a:lnTo>
                    <a:pt x="121208" y="3606"/>
                  </a:lnTo>
                  <a:lnTo>
                    <a:pt x="122478" y="3606"/>
                  </a:lnTo>
                  <a:lnTo>
                    <a:pt x="122821" y="3975"/>
                  </a:lnTo>
                  <a:lnTo>
                    <a:pt x="122885" y="5702"/>
                  </a:lnTo>
                  <a:lnTo>
                    <a:pt x="122885" y="3517"/>
                  </a:lnTo>
                  <a:lnTo>
                    <a:pt x="122656" y="3251"/>
                  </a:lnTo>
                  <a:lnTo>
                    <a:pt x="121031" y="3251"/>
                  </a:lnTo>
                  <a:lnTo>
                    <a:pt x="120383" y="3975"/>
                  </a:lnTo>
                  <a:lnTo>
                    <a:pt x="120383" y="5778"/>
                  </a:lnTo>
                  <a:lnTo>
                    <a:pt x="121031" y="6489"/>
                  </a:lnTo>
                  <a:lnTo>
                    <a:pt x="122656" y="6489"/>
                  </a:lnTo>
                  <a:lnTo>
                    <a:pt x="122974" y="6134"/>
                  </a:lnTo>
                  <a:lnTo>
                    <a:pt x="123304" y="5778"/>
                  </a:lnTo>
                  <a:lnTo>
                    <a:pt x="123304" y="3975"/>
                  </a:lnTo>
                  <a:close/>
                </a:path>
              </a:pathLst>
            </a:custGeom>
            <a:solidFill>
              <a:srgbClr val="00663E"/>
            </a:solidFill>
          </p:spPr>
          <p:txBody>
            <a:bodyPr wrap="square" lIns="0" tIns="0" rIns="0" bIns="0" rtlCol="0"/>
            <a:lstStyle/>
            <a:p>
              <a:endParaRPr/>
            </a:p>
          </p:txBody>
        </p:sp>
      </p:grpSp>
      <p:graphicFrame>
        <p:nvGraphicFramePr>
          <p:cNvPr id="31" name="object 31"/>
          <p:cNvGraphicFramePr>
            <a:graphicFrameLocks noGrp="1"/>
          </p:cNvGraphicFramePr>
          <p:nvPr>
            <p:extLst>
              <p:ext uri="{D42A27DB-BD31-4B8C-83A1-F6EECF244321}">
                <p14:modId xmlns:p14="http://schemas.microsoft.com/office/powerpoint/2010/main" val="3107343026"/>
              </p:ext>
            </p:extLst>
          </p:nvPr>
        </p:nvGraphicFramePr>
        <p:xfrm>
          <a:off x="5195334" y="2665028"/>
          <a:ext cx="847723" cy="1095756"/>
        </p:xfrm>
        <a:graphic>
          <a:graphicData uri="http://schemas.openxmlformats.org/drawingml/2006/table">
            <a:tbl>
              <a:tblPr firstRow="1" bandRow="1">
                <a:tableStyleId>{2D5ABB26-0587-4C30-8999-92F81FD0307C}</a:tableStyleId>
              </a:tblPr>
              <a:tblGrid>
                <a:gridCol w="435609">
                  <a:extLst>
                    <a:ext uri="{9D8B030D-6E8A-4147-A177-3AD203B41FA5}">
                      <a16:colId xmlns:a16="http://schemas.microsoft.com/office/drawing/2014/main" val="20000"/>
                    </a:ext>
                  </a:extLst>
                </a:gridCol>
                <a:gridCol w="116204">
                  <a:extLst>
                    <a:ext uri="{9D8B030D-6E8A-4147-A177-3AD203B41FA5}">
                      <a16:colId xmlns:a16="http://schemas.microsoft.com/office/drawing/2014/main" val="20001"/>
                    </a:ext>
                  </a:extLst>
                </a:gridCol>
                <a:gridCol w="295910">
                  <a:extLst>
                    <a:ext uri="{9D8B030D-6E8A-4147-A177-3AD203B41FA5}">
                      <a16:colId xmlns:a16="http://schemas.microsoft.com/office/drawing/2014/main" val="20002"/>
                    </a:ext>
                  </a:extLst>
                </a:gridCol>
              </a:tblGrid>
              <a:tr h="683260">
                <a:tc gridSpan="3">
                  <a:txBody>
                    <a:bodyPr/>
                    <a:lstStyle/>
                    <a:p>
                      <a:pPr>
                        <a:lnSpc>
                          <a:spcPct val="100000"/>
                        </a:lnSpc>
                        <a:spcBef>
                          <a:spcPts val="55"/>
                        </a:spcBef>
                      </a:pPr>
                      <a:endParaRPr sz="150">
                        <a:latin typeface="Times New Roman"/>
                        <a:cs typeface="Times New Roman"/>
                      </a:endParaRPr>
                    </a:p>
                    <a:p>
                      <a:pPr marL="29845">
                        <a:lnSpc>
                          <a:spcPts val="229"/>
                        </a:lnSpc>
                        <a:tabLst>
                          <a:tab pos="385445" algn="l"/>
                        </a:tabLst>
                      </a:pPr>
                      <a:r>
                        <a:rPr sz="200" b="1" dirty="0">
                          <a:solidFill>
                            <a:srgbClr val="FFFFFF"/>
                          </a:solidFill>
                          <a:latin typeface="Myriad Pro"/>
                          <a:cs typeface="Myriad Pro"/>
                        </a:rPr>
                        <a:t>NEW</a:t>
                      </a:r>
                      <a:r>
                        <a:rPr sz="200" b="1" spc="-10" dirty="0">
                          <a:solidFill>
                            <a:srgbClr val="FFFFFF"/>
                          </a:solidFill>
                          <a:latin typeface="Myriad Pro"/>
                          <a:cs typeface="Myriad Pro"/>
                        </a:rPr>
                        <a:t> LISTING</a:t>
                      </a:r>
                      <a:r>
                        <a:rPr sz="200" b="1" dirty="0">
                          <a:solidFill>
                            <a:srgbClr val="FFFFFF"/>
                          </a:solidFill>
                          <a:latin typeface="Myriad Pro"/>
                          <a:cs typeface="Myriad Pro"/>
                        </a:rPr>
                        <a:t>	</a:t>
                      </a:r>
                      <a:r>
                        <a:rPr sz="150" b="1" dirty="0">
                          <a:solidFill>
                            <a:srgbClr val="211E1F"/>
                          </a:solidFill>
                          <a:latin typeface="MyriadPro-Semibold"/>
                          <a:cs typeface="MyriadPro-Semibold"/>
                        </a:rPr>
                        <a:t>This</a:t>
                      </a:r>
                      <a:r>
                        <a:rPr sz="150" b="1" spc="-5" dirty="0">
                          <a:solidFill>
                            <a:srgbClr val="211E1F"/>
                          </a:solidFill>
                          <a:latin typeface="MyriadPro-Semibold"/>
                          <a:cs typeface="MyriadPro-Semibold"/>
                        </a:rPr>
                        <a:t> </a:t>
                      </a:r>
                      <a:r>
                        <a:rPr sz="150" b="1" dirty="0">
                          <a:solidFill>
                            <a:srgbClr val="211E1F"/>
                          </a:solidFill>
                          <a:latin typeface="MyriadPro-Semibold"/>
                          <a:cs typeface="MyriadPro-Semibold"/>
                        </a:rPr>
                        <a:t>Saturday and</a:t>
                      </a:r>
                      <a:r>
                        <a:rPr sz="150" b="1" spc="-5" dirty="0">
                          <a:solidFill>
                            <a:srgbClr val="211E1F"/>
                          </a:solidFill>
                          <a:latin typeface="MyriadPro-Semibold"/>
                          <a:cs typeface="MyriadPro-Semibold"/>
                        </a:rPr>
                        <a:t> </a:t>
                      </a:r>
                      <a:r>
                        <a:rPr sz="150" b="1" spc="-10" dirty="0">
                          <a:solidFill>
                            <a:srgbClr val="211E1F"/>
                          </a:solidFill>
                          <a:latin typeface="MyriadPro-Semibold"/>
                          <a:cs typeface="MyriadPro-Semibold"/>
                        </a:rPr>
                        <a:t>Sunday</a:t>
                      </a:r>
                      <a:endParaRPr sz="150">
                        <a:latin typeface="MyriadPro-Semibold"/>
                        <a:cs typeface="MyriadPro-Semibold"/>
                      </a:endParaRPr>
                    </a:p>
                    <a:p>
                      <a:pPr marL="358775">
                        <a:lnSpc>
                          <a:spcPts val="165"/>
                        </a:lnSpc>
                      </a:pPr>
                      <a:r>
                        <a:rPr sz="100" b="1" dirty="0">
                          <a:solidFill>
                            <a:srgbClr val="FFFFFF"/>
                          </a:solidFill>
                          <a:latin typeface="Myriad Pro"/>
                          <a:cs typeface="Myriad Pro"/>
                        </a:rPr>
                        <a:t>™</a:t>
                      </a:r>
                      <a:r>
                        <a:rPr sz="100" b="1" spc="110" dirty="0">
                          <a:solidFill>
                            <a:srgbClr val="FFFFFF"/>
                          </a:solidFill>
                          <a:latin typeface="Myriad Pro"/>
                          <a:cs typeface="Myriad Pro"/>
                        </a:rPr>
                        <a:t> </a:t>
                      </a:r>
                      <a:r>
                        <a:rPr sz="150" b="1" dirty="0">
                          <a:solidFill>
                            <a:srgbClr val="211E1F"/>
                          </a:solidFill>
                          <a:latin typeface="MyriadPro-Semibold"/>
                          <a:cs typeface="MyriadPro-Semibold"/>
                        </a:rPr>
                        <a:t>Open</a:t>
                      </a:r>
                      <a:r>
                        <a:rPr sz="150" b="1" spc="5" dirty="0">
                          <a:solidFill>
                            <a:srgbClr val="211E1F"/>
                          </a:solidFill>
                          <a:latin typeface="MyriadPro-Semibold"/>
                          <a:cs typeface="MyriadPro-Semibold"/>
                        </a:rPr>
                        <a:t> </a:t>
                      </a:r>
                      <a:r>
                        <a:rPr sz="150" b="1" dirty="0">
                          <a:solidFill>
                            <a:srgbClr val="211E1F"/>
                          </a:solidFill>
                          <a:latin typeface="MyriadPro-Semibold"/>
                          <a:cs typeface="MyriadPro-Semibold"/>
                        </a:rPr>
                        <a:t>House 1</a:t>
                      </a:r>
                      <a:r>
                        <a:rPr sz="150" b="1" spc="5" dirty="0">
                          <a:solidFill>
                            <a:srgbClr val="211E1F"/>
                          </a:solidFill>
                          <a:latin typeface="MyriadPro-Semibold"/>
                          <a:cs typeface="MyriadPro-Semibold"/>
                        </a:rPr>
                        <a:t> </a:t>
                      </a:r>
                      <a:r>
                        <a:rPr sz="150" b="1" dirty="0">
                          <a:solidFill>
                            <a:srgbClr val="211E1F"/>
                          </a:solidFill>
                          <a:latin typeface="MyriadPro-Semibold"/>
                          <a:cs typeface="MyriadPro-Semibold"/>
                        </a:rPr>
                        <a:t>pm -</a:t>
                      </a:r>
                      <a:r>
                        <a:rPr sz="150" b="1" spc="5" dirty="0">
                          <a:solidFill>
                            <a:srgbClr val="211E1F"/>
                          </a:solidFill>
                          <a:latin typeface="MyriadPro-Semibold"/>
                          <a:cs typeface="MyriadPro-Semibold"/>
                        </a:rPr>
                        <a:t> </a:t>
                      </a:r>
                      <a:r>
                        <a:rPr sz="150" b="1" dirty="0">
                          <a:solidFill>
                            <a:srgbClr val="211E1F"/>
                          </a:solidFill>
                          <a:latin typeface="MyriadPro-Semibold"/>
                          <a:cs typeface="MyriadPro-Semibold"/>
                        </a:rPr>
                        <a:t>4</a:t>
                      </a:r>
                      <a:r>
                        <a:rPr sz="150" b="1" spc="5" dirty="0">
                          <a:solidFill>
                            <a:srgbClr val="211E1F"/>
                          </a:solidFill>
                          <a:latin typeface="MyriadPro-Semibold"/>
                          <a:cs typeface="MyriadPro-Semibold"/>
                        </a:rPr>
                        <a:t> </a:t>
                      </a:r>
                      <a:r>
                        <a:rPr sz="150" b="1" spc="-25" dirty="0">
                          <a:solidFill>
                            <a:srgbClr val="211E1F"/>
                          </a:solidFill>
                          <a:latin typeface="MyriadPro-Semibold"/>
                          <a:cs typeface="MyriadPro-Semibold"/>
                        </a:rPr>
                        <a:t>pm</a:t>
                      </a:r>
                      <a:endParaRPr sz="150">
                        <a:latin typeface="MyriadPro-Semibold"/>
                        <a:cs typeface="MyriadPro-Semibold"/>
                      </a:endParaRPr>
                    </a:p>
                    <a:p>
                      <a:pPr marR="38100" algn="r">
                        <a:lnSpc>
                          <a:spcPts val="55"/>
                        </a:lnSpc>
                      </a:pPr>
                      <a:r>
                        <a:rPr sz="100" b="1" spc="20" dirty="0">
                          <a:solidFill>
                            <a:srgbClr val="00663E"/>
                          </a:solidFill>
                          <a:latin typeface="GillSans-SemiBold"/>
                          <a:cs typeface="GillSans-SemiBold"/>
                        </a:rPr>
                        <a:t>REAL</a:t>
                      </a:r>
                      <a:r>
                        <a:rPr sz="100" b="1" spc="5" dirty="0">
                          <a:solidFill>
                            <a:srgbClr val="00663E"/>
                          </a:solidFill>
                          <a:latin typeface="GillSans-SemiBold"/>
                          <a:cs typeface="GillSans-SemiBold"/>
                        </a:rPr>
                        <a:t> </a:t>
                      </a:r>
                      <a:r>
                        <a:rPr sz="100" b="1" spc="-10" dirty="0">
                          <a:solidFill>
                            <a:srgbClr val="00663E"/>
                          </a:solidFill>
                          <a:latin typeface="GillSans-SemiBold"/>
                          <a:cs typeface="GillSans-SemiBold"/>
                        </a:rPr>
                        <a:t>ESTATE</a:t>
                      </a:r>
                      <a:endParaRPr sz="100">
                        <a:latin typeface="GillSans-SemiBold"/>
                        <a:cs typeface="GillSans-SemiBold"/>
                      </a:endParaRPr>
                    </a:p>
                    <a:p>
                      <a:pPr>
                        <a:lnSpc>
                          <a:spcPct val="100000"/>
                        </a:lnSpc>
                      </a:pPr>
                      <a:endParaRPr sz="100">
                        <a:latin typeface="Times New Roman"/>
                        <a:cs typeface="Times New Roman"/>
                      </a:endParaRPr>
                    </a:p>
                    <a:p>
                      <a:pPr marL="41275">
                        <a:lnSpc>
                          <a:spcPct val="100000"/>
                        </a:lnSpc>
                        <a:spcBef>
                          <a:spcPts val="75"/>
                        </a:spcBef>
                      </a:pPr>
                      <a:r>
                        <a:rPr sz="150" b="1" spc="-10" dirty="0">
                          <a:solidFill>
                            <a:srgbClr val="211E1F"/>
                          </a:solidFill>
                          <a:latin typeface="MyriadPro-Semibold"/>
                          <a:cs typeface="MyriadPro-Semibold"/>
                        </a:rPr>
                        <a:t>Offered</a:t>
                      </a:r>
                      <a:r>
                        <a:rPr sz="150" b="1" spc="20" dirty="0">
                          <a:solidFill>
                            <a:srgbClr val="211E1F"/>
                          </a:solidFill>
                          <a:latin typeface="MyriadPro-Semibold"/>
                          <a:cs typeface="MyriadPro-Semibold"/>
                        </a:rPr>
                        <a:t> </a:t>
                      </a:r>
                      <a:r>
                        <a:rPr sz="150" b="1" dirty="0">
                          <a:solidFill>
                            <a:srgbClr val="211E1F"/>
                          </a:solidFill>
                          <a:latin typeface="MyriadPro-Semibold"/>
                          <a:cs typeface="MyriadPro-Semibold"/>
                        </a:rPr>
                        <a:t>at</a:t>
                      </a:r>
                      <a:r>
                        <a:rPr sz="150" b="1" spc="25" dirty="0">
                          <a:solidFill>
                            <a:srgbClr val="211E1F"/>
                          </a:solidFill>
                          <a:latin typeface="MyriadPro-Semibold"/>
                          <a:cs typeface="MyriadPro-Semibold"/>
                        </a:rPr>
                        <a:t> </a:t>
                      </a:r>
                      <a:r>
                        <a:rPr sz="150" b="1" dirty="0">
                          <a:solidFill>
                            <a:srgbClr val="211E1F"/>
                          </a:solidFill>
                          <a:latin typeface="MyriadPro-Semibold"/>
                          <a:cs typeface="MyriadPro-Semibold"/>
                        </a:rPr>
                        <a:t>$750,000</a:t>
                      </a:r>
                      <a:r>
                        <a:rPr sz="150" b="1" spc="370" dirty="0">
                          <a:solidFill>
                            <a:srgbClr val="211E1F"/>
                          </a:solidFill>
                          <a:latin typeface="MyriadPro-Semibold"/>
                          <a:cs typeface="MyriadPro-Semibold"/>
                        </a:rPr>
                        <a:t> </a:t>
                      </a:r>
                      <a:r>
                        <a:rPr sz="100" dirty="0">
                          <a:solidFill>
                            <a:srgbClr val="010202"/>
                          </a:solidFill>
                          <a:latin typeface="MyriadPro-Light"/>
                          <a:cs typeface="MyriadPro-Light"/>
                        </a:rPr>
                        <a:t>65432</a:t>
                      </a:r>
                      <a:r>
                        <a:rPr sz="100" spc="20" dirty="0">
                          <a:solidFill>
                            <a:srgbClr val="010202"/>
                          </a:solidFill>
                          <a:latin typeface="MyriadPro-Light"/>
                          <a:cs typeface="MyriadPro-Light"/>
                        </a:rPr>
                        <a:t> </a:t>
                      </a:r>
                      <a:r>
                        <a:rPr sz="100" dirty="0">
                          <a:solidFill>
                            <a:srgbClr val="010202"/>
                          </a:solidFill>
                          <a:latin typeface="MyriadPro-Light"/>
                          <a:cs typeface="MyriadPro-Light"/>
                        </a:rPr>
                        <a:t>Main</a:t>
                      </a:r>
                      <a:r>
                        <a:rPr sz="100" spc="20" dirty="0">
                          <a:solidFill>
                            <a:srgbClr val="010202"/>
                          </a:solidFill>
                          <a:latin typeface="MyriadPro-Light"/>
                          <a:cs typeface="MyriadPro-Light"/>
                        </a:rPr>
                        <a:t> </a:t>
                      </a:r>
                      <a:r>
                        <a:rPr sz="100" dirty="0">
                          <a:solidFill>
                            <a:srgbClr val="010202"/>
                          </a:solidFill>
                          <a:latin typeface="MyriadPro-Light"/>
                          <a:cs typeface="MyriadPro-Light"/>
                        </a:rPr>
                        <a:t>St.,</a:t>
                      </a:r>
                      <a:r>
                        <a:rPr sz="100" spc="20" dirty="0">
                          <a:solidFill>
                            <a:srgbClr val="010202"/>
                          </a:solidFill>
                          <a:latin typeface="MyriadPro-Light"/>
                          <a:cs typeface="MyriadPro-Light"/>
                        </a:rPr>
                        <a:t> </a:t>
                      </a:r>
                      <a:r>
                        <a:rPr sz="100" dirty="0">
                          <a:solidFill>
                            <a:srgbClr val="010202"/>
                          </a:solidFill>
                          <a:latin typeface="MyriadPro-Light"/>
                          <a:cs typeface="MyriadPro-Light"/>
                        </a:rPr>
                        <a:t>City,</a:t>
                      </a:r>
                      <a:r>
                        <a:rPr sz="100" spc="20" dirty="0">
                          <a:solidFill>
                            <a:srgbClr val="010202"/>
                          </a:solidFill>
                          <a:latin typeface="MyriadPro-Light"/>
                          <a:cs typeface="MyriadPro-Light"/>
                        </a:rPr>
                        <a:t> </a:t>
                      </a:r>
                      <a:r>
                        <a:rPr sz="100" dirty="0">
                          <a:solidFill>
                            <a:srgbClr val="010202"/>
                          </a:solidFill>
                          <a:latin typeface="MyriadPro-Light"/>
                          <a:cs typeface="MyriadPro-Light"/>
                        </a:rPr>
                        <a:t>ST</a:t>
                      </a:r>
                      <a:r>
                        <a:rPr sz="100" spc="20" dirty="0">
                          <a:solidFill>
                            <a:srgbClr val="010202"/>
                          </a:solidFill>
                          <a:latin typeface="MyriadPro-Light"/>
                          <a:cs typeface="MyriadPro-Light"/>
                        </a:rPr>
                        <a:t> </a:t>
                      </a:r>
                      <a:r>
                        <a:rPr sz="100" spc="-10" dirty="0">
                          <a:solidFill>
                            <a:srgbClr val="010202"/>
                          </a:solidFill>
                          <a:latin typeface="MyriadPro-Light"/>
                          <a:cs typeface="MyriadPro-Light"/>
                        </a:rPr>
                        <a:t>98000</a:t>
                      </a:r>
                      <a:endParaRPr sz="100">
                        <a:latin typeface="MyriadPro-Light"/>
                        <a:cs typeface="MyriadPro-Light"/>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pPr>
                      <a:endParaRPr sz="200">
                        <a:latin typeface="Times New Roman"/>
                        <a:cs typeface="Times New Roman"/>
                      </a:endParaRPr>
                    </a:p>
                    <a:p>
                      <a:pPr>
                        <a:lnSpc>
                          <a:spcPct val="100000"/>
                        </a:lnSpc>
                        <a:spcBef>
                          <a:spcPts val="45"/>
                        </a:spcBef>
                      </a:pPr>
                      <a:endParaRPr sz="200">
                        <a:latin typeface="Times New Roman"/>
                        <a:cs typeface="Times New Roman"/>
                      </a:endParaRPr>
                    </a:p>
                    <a:p>
                      <a:pPr marL="60325">
                        <a:lnSpc>
                          <a:spcPts val="45"/>
                        </a:lnSpc>
                      </a:pPr>
                      <a:r>
                        <a:rPr sz="300" spc="15" baseline="13888" dirty="0">
                          <a:solidFill>
                            <a:srgbClr val="211E1F"/>
                          </a:solidFill>
                          <a:latin typeface="MyriadPro-Light"/>
                          <a:cs typeface="MyriadPro-Light"/>
                        </a:rPr>
                        <a:t>BEAUTIFUL</a:t>
                      </a:r>
                      <a:r>
                        <a:rPr sz="300" spc="82" baseline="13888" dirty="0">
                          <a:solidFill>
                            <a:srgbClr val="211E1F"/>
                          </a:solidFill>
                          <a:latin typeface="MyriadPro-Light"/>
                          <a:cs typeface="MyriadPro-Light"/>
                        </a:rPr>
                        <a:t> </a:t>
                      </a:r>
                      <a:r>
                        <a:rPr sz="300" spc="15" baseline="13888" dirty="0">
                          <a:solidFill>
                            <a:srgbClr val="211E1F"/>
                          </a:solidFill>
                          <a:latin typeface="MyriadPro-Light"/>
                          <a:cs typeface="MyriadPro-Light"/>
                        </a:rPr>
                        <a:t>EDUCATION</a:t>
                      </a:r>
                      <a:r>
                        <a:rPr sz="300" spc="82" baseline="13888" dirty="0">
                          <a:solidFill>
                            <a:srgbClr val="211E1F"/>
                          </a:solidFill>
                          <a:latin typeface="MyriadPro-Light"/>
                          <a:cs typeface="MyriadPro-Light"/>
                        </a:rPr>
                        <a:t> </a:t>
                      </a:r>
                      <a:r>
                        <a:rPr sz="300" spc="15" baseline="13888" dirty="0">
                          <a:solidFill>
                            <a:srgbClr val="211E1F"/>
                          </a:solidFill>
                          <a:latin typeface="MyriadPro-Light"/>
                          <a:cs typeface="MyriadPro-Light"/>
                        </a:rPr>
                        <a:t>HILL</a:t>
                      </a:r>
                      <a:r>
                        <a:rPr sz="300" spc="82" baseline="13888" dirty="0">
                          <a:solidFill>
                            <a:srgbClr val="211E1F"/>
                          </a:solidFill>
                          <a:latin typeface="MyriadPro-Light"/>
                          <a:cs typeface="MyriadPro-Light"/>
                        </a:rPr>
                        <a:t> </a:t>
                      </a:r>
                      <a:r>
                        <a:rPr sz="300" spc="15" baseline="13888" dirty="0">
                          <a:solidFill>
                            <a:srgbClr val="211E1F"/>
                          </a:solidFill>
                          <a:latin typeface="MyriadPro-Light"/>
                          <a:cs typeface="MyriadPro-Light"/>
                        </a:rPr>
                        <a:t>HOME</a:t>
                      </a:r>
                      <a:r>
                        <a:rPr sz="300" spc="367" baseline="13888" dirty="0">
                          <a:solidFill>
                            <a:srgbClr val="211E1F"/>
                          </a:solidFill>
                          <a:latin typeface="MyriadPro-Light"/>
                          <a:cs typeface="MyriadPro-Light"/>
                        </a:rPr>
                        <a:t>  </a:t>
                      </a:r>
                      <a:r>
                        <a:rPr sz="150" spc="-10" dirty="0">
                          <a:solidFill>
                            <a:srgbClr val="FFFFFF"/>
                          </a:solidFill>
                          <a:latin typeface="MyriadPro-Light"/>
                          <a:cs typeface="MyriadPro-Light"/>
                        </a:rPr>
                        <a:t>FEATURES</a:t>
                      </a:r>
                      <a:endParaRPr sz="150">
                        <a:latin typeface="MyriadPro-Light"/>
                        <a:cs typeface="MyriadPro-Light"/>
                      </a:endParaRPr>
                    </a:p>
                  </a:txBody>
                  <a:tcPr marL="0" marR="0" marT="6985" marB="0">
                    <a:lnL w="3175">
                      <a:solidFill>
                        <a:srgbClr val="231F20"/>
                      </a:solidFill>
                      <a:prstDash val="solid"/>
                    </a:lnL>
                    <a:lnR w="3175">
                      <a:solidFill>
                        <a:srgbClr val="231F20"/>
                      </a:solidFill>
                      <a:prstDash val="solid"/>
                    </a:lnR>
                    <a:lnT w="3175">
                      <a:solidFill>
                        <a:srgbClr val="231F20"/>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13360">
                <a:tc gridSpan="2">
                  <a:txBody>
                    <a:bodyPr/>
                    <a:lstStyle/>
                    <a:p>
                      <a:pPr>
                        <a:lnSpc>
                          <a:spcPct val="100000"/>
                        </a:lnSpc>
                      </a:pPr>
                      <a:endParaRPr sz="100">
                        <a:latin typeface="Times New Roman"/>
                        <a:cs typeface="Times New Roman"/>
                      </a:endParaRPr>
                    </a:p>
                    <a:p>
                      <a:pPr marL="60325" marR="42545">
                        <a:lnSpc>
                          <a:spcPct val="149900"/>
                        </a:lnSpc>
                      </a:pPr>
                      <a:r>
                        <a:rPr sz="100" spc="10" dirty="0">
                          <a:solidFill>
                            <a:srgbClr val="211E1F"/>
                          </a:solidFill>
                          <a:latin typeface="MyriadPro-Light"/>
                          <a:cs typeface="MyriadPro-Light"/>
                        </a:rPr>
                        <a:t>Great</a:t>
                      </a:r>
                      <a:r>
                        <a:rPr sz="100" spc="15" dirty="0">
                          <a:solidFill>
                            <a:srgbClr val="211E1F"/>
                          </a:solidFill>
                          <a:latin typeface="MyriadPro-Light"/>
                          <a:cs typeface="MyriadPro-Light"/>
                        </a:rPr>
                        <a:t> </a:t>
                      </a:r>
                      <a:r>
                        <a:rPr sz="100" spc="10" dirty="0">
                          <a:solidFill>
                            <a:srgbClr val="211E1F"/>
                          </a:solidFill>
                          <a:latin typeface="MyriadPro-Light"/>
                          <a:cs typeface="MyriadPro-Light"/>
                        </a:rPr>
                        <a:t>value</a:t>
                      </a:r>
                      <a:r>
                        <a:rPr sz="100" spc="20" dirty="0">
                          <a:solidFill>
                            <a:srgbClr val="211E1F"/>
                          </a:solidFill>
                          <a:latin typeface="MyriadPro-Light"/>
                          <a:cs typeface="MyriadPro-Light"/>
                        </a:rPr>
                        <a:t> </a:t>
                      </a:r>
                      <a:r>
                        <a:rPr sz="100" spc="10" dirty="0">
                          <a:solidFill>
                            <a:srgbClr val="211E1F"/>
                          </a:solidFill>
                          <a:latin typeface="MyriadPro-Light"/>
                          <a:cs typeface="MyriadPro-Light"/>
                        </a:rPr>
                        <a:t>for</a:t>
                      </a:r>
                      <a:r>
                        <a:rPr sz="100" spc="20" dirty="0">
                          <a:solidFill>
                            <a:srgbClr val="211E1F"/>
                          </a:solidFill>
                          <a:latin typeface="MyriadPro-Light"/>
                          <a:cs typeface="MyriadPro-Light"/>
                        </a:rPr>
                        <a:t> </a:t>
                      </a:r>
                      <a:r>
                        <a:rPr sz="100" spc="10" dirty="0">
                          <a:solidFill>
                            <a:srgbClr val="211E1F"/>
                          </a:solidFill>
                          <a:latin typeface="MyriadPro-Light"/>
                          <a:cs typeface="MyriadPro-Light"/>
                        </a:rPr>
                        <a:t>this</a:t>
                      </a:r>
                      <a:r>
                        <a:rPr sz="100" spc="15" dirty="0">
                          <a:solidFill>
                            <a:srgbClr val="211E1F"/>
                          </a:solidFill>
                          <a:latin typeface="MyriadPro-Light"/>
                          <a:cs typeface="MyriadPro-Light"/>
                        </a:rPr>
                        <a:t> </a:t>
                      </a:r>
                      <a:r>
                        <a:rPr sz="100" spc="10" dirty="0">
                          <a:solidFill>
                            <a:srgbClr val="211E1F"/>
                          </a:solidFill>
                          <a:latin typeface="MyriadPro-Light"/>
                          <a:cs typeface="MyriadPro-Light"/>
                        </a:rPr>
                        <a:t>very</a:t>
                      </a:r>
                      <a:r>
                        <a:rPr sz="100" spc="15" dirty="0">
                          <a:solidFill>
                            <a:srgbClr val="211E1F"/>
                          </a:solidFill>
                          <a:latin typeface="MyriadPro-Light"/>
                          <a:cs typeface="MyriadPro-Light"/>
                        </a:rPr>
                        <a:t> </a:t>
                      </a:r>
                      <a:r>
                        <a:rPr sz="100" spc="10" dirty="0">
                          <a:solidFill>
                            <a:srgbClr val="211E1F"/>
                          </a:solidFill>
                          <a:latin typeface="MyriadPro-Light"/>
                          <a:cs typeface="MyriadPro-Light"/>
                        </a:rPr>
                        <a:t>large 5-bedroom</a:t>
                      </a:r>
                      <a:r>
                        <a:rPr sz="100" spc="15" dirty="0">
                          <a:solidFill>
                            <a:srgbClr val="211E1F"/>
                          </a:solidFill>
                          <a:latin typeface="MyriadPro-Light"/>
                          <a:cs typeface="MyriadPro-Light"/>
                        </a:rPr>
                        <a:t> </a:t>
                      </a:r>
                      <a:r>
                        <a:rPr sz="100" spc="10" dirty="0">
                          <a:solidFill>
                            <a:srgbClr val="211E1F"/>
                          </a:solidFill>
                          <a:latin typeface="MyriadPro-Light"/>
                          <a:cs typeface="MyriadPro-Light"/>
                        </a:rPr>
                        <a:t>home</a:t>
                      </a:r>
                      <a:r>
                        <a:rPr sz="100" spc="20" dirty="0">
                          <a:solidFill>
                            <a:srgbClr val="211E1F"/>
                          </a:solidFill>
                          <a:latin typeface="MyriadPro-Light"/>
                          <a:cs typeface="MyriadPro-Light"/>
                        </a:rPr>
                        <a:t> </a:t>
                      </a:r>
                      <a:r>
                        <a:rPr sz="100" spc="10" dirty="0">
                          <a:solidFill>
                            <a:srgbClr val="211E1F"/>
                          </a:solidFill>
                          <a:latin typeface="MyriadPro-Light"/>
                          <a:cs typeface="MyriadPro-Light"/>
                        </a:rPr>
                        <a:t>in Education</a:t>
                      </a:r>
                      <a:r>
                        <a:rPr sz="100" spc="20" dirty="0">
                          <a:solidFill>
                            <a:srgbClr val="211E1F"/>
                          </a:solidFill>
                          <a:latin typeface="MyriadPro-Light"/>
                          <a:cs typeface="MyriadPro-Light"/>
                        </a:rPr>
                        <a:t> </a:t>
                      </a:r>
                      <a:r>
                        <a:rPr sz="100" spc="-10" dirty="0">
                          <a:solidFill>
                            <a:srgbClr val="211E1F"/>
                          </a:solidFill>
                          <a:latin typeface="MyriadPro-Light"/>
                          <a:cs typeface="MyriadPro-Light"/>
                        </a:rPr>
                        <a:t>Hill.</a:t>
                      </a:r>
                      <a:r>
                        <a:rPr sz="100" spc="500" dirty="0">
                          <a:solidFill>
                            <a:srgbClr val="211E1F"/>
                          </a:solidFill>
                          <a:latin typeface="MyriadPro-Light"/>
                          <a:cs typeface="MyriadPro-Light"/>
                        </a:rPr>
                        <a:t> </a:t>
                      </a:r>
                      <a:r>
                        <a:rPr sz="100" spc="10" dirty="0">
                          <a:solidFill>
                            <a:srgbClr val="211E1F"/>
                          </a:solidFill>
                          <a:latin typeface="MyriadPro-Light"/>
                          <a:cs typeface="MyriadPro-Light"/>
                        </a:rPr>
                        <a:t>Lots of</a:t>
                      </a:r>
                      <a:r>
                        <a:rPr sz="100" spc="15" dirty="0">
                          <a:solidFill>
                            <a:srgbClr val="211E1F"/>
                          </a:solidFill>
                          <a:latin typeface="MyriadPro-Light"/>
                          <a:cs typeface="MyriadPro-Light"/>
                        </a:rPr>
                        <a:t> </a:t>
                      </a:r>
                      <a:r>
                        <a:rPr sz="100" spc="10" dirty="0">
                          <a:solidFill>
                            <a:srgbClr val="211E1F"/>
                          </a:solidFill>
                          <a:latin typeface="MyriadPro-Light"/>
                          <a:cs typeface="MyriadPro-Light"/>
                        </a:rPr>
                        <a:t>room</a:t>
                      </a:r>
                      <a:r>
                        <a:rPr sz="100" spc="15" dirty="0">
                          <a:solidFill>
                            <a:srgbClr val="211E1F"/>
                          </a:solidFill>
                          <a:latin typeface="MyriadPro-Light"/>
                          <a:cs typeface="MyriadPro-Light"/>
                        </a:rPr>
                        <a:t> </a:t>
                      </a:r>
                      <a:r>
                        <a:rPr sz="100" spc="10" dirty="0">
                          <a:solidFill>
                            <a:srgbClr val="211E1F"/>
                          </a:solidFill>
                          <a:latin typeface="MyriadPro-Light"/>
                          <a:cs typeface="MyriadPro-Light"/>
                        </a:rPr>
                        <a:t>to</a:t>
                      </a:r>
                      <a:r>
                        <a:rPr sz="100" spc="20" dirty="0">
                          <a:solidFill>
                            <a:srgbClr val="211E1F"/>
                          </a:solidFill>
                          <a:latin typeface="MyriadPro-Light"/>
                          <a:cs typeface="MyriadPro-Light"/>
                        </a:rPr>
                        <a:t> </a:t>
                      </a:r>
                      <a:r>
                        <a:rPr sz="100" spc="10" dirty="0">
                          <a:solidFill>
                            <a:srgbClr val="211E1F"/>
                          </a:solidFill>
                          <a:latin typeface="MyriadPro-Light"/>
                          <a:cs typeface="MyriadPro-Light"/>
                        </a:rPr>
                        <a:t>entertain</a:t>
                      </a:r>
                      <a:r>
                        <a:rPr sz="100" spc="15" dirty="0">
                          <a:solidFill>
                            <a:srgbClr val="211E1F"/>
                          </a:solidFill>
                          <a:latin typeface="MyriadPro-Light"/>
                          <a:cs typeface="MyriadPro-Light"/>
                        </a:rPr>
                        <a:t> </a:t>
                      </a:r>
                      <a:r>
                        <a:rPr sz="100" spc="10" dirty="0">
                          <a:solidFill>
                            <a:srgbClr val="211E1F"/>
                          </a:solidFill>
                          <a:latin typeface="MyriadPro-Light"/>
                          <a:cs typeface="MyriadPro-Light"/>
                        </a:rPr>
                        <a:t>here, with a bonus</a:t>
                      </a:r>
                      <a:r>
                        <a:rPr sz="100" spc="15" dirty="0">
                          <a:solidFill>
                            <a:srgbClr val="211E1F"/>
                          </a:solidFill>
                          <a:latin typeface="MyriadPro-Light"/>
                          <a:cs typeface="MyriadPro-Light"/>
                        </a:rPr>
                        <a:t> </a:t>
                      </a:r>
                      <a:r>
                        <a:rPr sz="100" spc="10" dirty="0">
                          <a:solidFill>
                            <a:srgbClr val="211E1F"/>
                          </a:solidFill>
                          <a:latin typeface="MyriadPro-Light"/>
                          <a:cs typeface="MyriadPro-Light"/>
                        </a:rPr>
                        <a:t>room upstairs,</a:t>
                      </a:r>
                      <a:r>
                        <a:rPr sz="100" spc="15" dirty="0">
                          <a:solidFill>
                            <a:srgbClr val="211E1F"/>
                          </a:solidFill>
                          <a:latin typeface="MyriadPro-Light"/>
                          <a:cs typeface="MyriadPro-Light"/>
                        </a:rPr>
                        <a:t> </a:t>
                      </a:r>
                      <a:r>
                        <a:rPr sz="100" spc="-10" dirty="0">
                          <a:solidFill>
                            <a:srgbClr val="211E1F"/>
                          </a:solidFill>
                          <a:latin typeface="MyriadPro-Light"/>
                          <a:cs typeface="MyriadPro-Light"/>
                        </a:rPr>
                        <a:t>family</a:t>
                      </a:r>
                      <a:r>
                        <a:rPr sz="100" spc="500" dirty="0">
                          <a:solidFill>
                            <a:srgbClr val="211E1F"/>
                          </a:solidFill>
                          <a:latin typeface="MyriadPro-Light"/>
                          <a:cs typeface="MyriadPro-Light"/>
                        </a:rPr>
                        <a:t> </a:t>
                      </a:r>
                      <a:r>
                        <a:rPr sz="100" spc="10" dirty="0">
                          <a:solidFill>
                            <a:srgbClr val="211E1F"/>
                          </a:solidFill>
                          <a:latin typeface="MyriadPro-Light"/>
                          <a:cs typeface="MyriadPro-Light"/>
                        </a:rPr>
                        <a:t>room</a:t>
                      </a:r>
                      <a:r>
                        <a:rPr sz="100" spc="15" dirty="0">
                          <a:solidFill>
                            <a:srgbClr val="211E1F"/>
                          </a:solidFill>
                          <a:latin typeface="MyriadPro-Light"/>
                          <a:cs typeface="MyriadPro-Light"/>
                        </a:rPr>
                        <a:t> </a:t>
                      </a:r>
                      <a:r>
                        <a:rPr sz="100" spc="10" dirty="0">
                          <a:solidFill>
                            <a:srgbClr val="211E1F"/>
                          </a:solidFill>
                          <a:latin typeface="MyriadPro-Light"/>
                          <a:cs typeface="MyriadPro-Light"/>
                        </a:rPr>
                        <a:t>on</a:t>
                      </a:r>
                      <a:r>
                        <a:rPr sz="100" spc="20" dirty="0">
                          <a:solidFill>
                            <a:srgbClr val="211E1F"/>
                          </a:solidFill>
                          <a:latin typeface="MyriadPro-Light"/>
                          <a:cs typeface="MyriadPro-Light"/>
                        </a:rPr>
                        <a:t> </a:t>
                      </a:r>
                      <a:r>
                        <a:rPr sz="100" spc="10" dirty="0">
                          <a:solidFill>
                            <a:srgbClr val="211E1F"/>
                          </a:solidFill>
                          <a:latin typeface="MyriadPro-Light"/>
                          <a:cs typeface="MyriadPro-Light"/>
                        </a:rPr>
                        <a:t>the</a:t>
                      </a:r>
                      <a:r>
                        <a:rPr sz="100" spc="15" dirty="0">
                          <a:solidFill>
                            <a:srgbClr val="211E1F"/>
                          </a:solidFill>
                          <a:latin typeface="MyriadPro-Light"/>
                          <a:cs typeface="MyriadPro-Light"/>
                        </a:rPr>
                        <a:t> </a:t>
                      </a:r>
                      <a:r>
                        <a:rPr sz="100" spc="10" dirty="0">
                          <a:solidFill>
                            <a:srgbClr val="211E1F"/>
                          </a:solidFill>
                          <a:latin typeface="MyriadPro-Light"/>
                          <a:cs typeface="MyriadPro-Light"/>
                        </a:rPr>
                        <a:t>main</a:t>
                      </a:r>
                      <a:r>
                        <a:rPr sz="100" spc="20" dirty="0">
                          <a:solidFill>
                            <a:srgbClr val="211E1F"/>
                          </a:solidFill>
                          <a:latin typeface="MyriadPro-Light"/>
                          <a:cs typeface="MyriadPro-Light"/>
                        </a:rPr>
                        <a:t> </a:t>
                      </a:r>
                      <a:r>
                        <a:rPr sz="100" spc="10" dirty="0">
                          <a:solidFill>
                            <a:srgbClr val="211E1F"/>
                          </a:solidFill>
                          <a:latin typeface="MyriadPro-Light"/>
                          <a:cs typeface="MyriadPro-Light"/>
                        </a:rPr>
                        <a:t>level and</a:t>
                      </a:r>
                      <a:r>
                        <a:rPr sz="100" spc="15" dirty="0">
                          <a:solidFill>
                            <a:srgbClr val="211E1F"/>
                          </a:solidFill>
                          <a:latin typeface="MyriadPro-Light"/>
                          <a:cs typeface="MyriadPro-Light"/>
                        </a:rPr>
                        <a:t> </a:t>
                      </a:r>
                      <a:r>
                        <a:rPr sz="100" spc="10" dirty="0">
                          <a:solidFill>
                            <a:srgbClr val="211E1F"/>
                          </a:solidFill>
                          <a:latin typeface="MyriadPro-Light"/>
                          <a:cs typeface="MyriadPro-Light"/>
                        </a:rPr>
                        <a:t>another</a:t>
                      </a:r>
                      <a:r>
                        <a:rPr sz="100" spc="15" dirty="0">
                          <a:solidFill>
                            <a:srgbClr val="211E1F"/>
                          </a:solidFill>
                          <a:latin typeface="MyriadPro-Light"/>
                          <a:cs typeface="MyriadPro-Light"/>
                        </a:rPr>
                        <a:t> </a:t>
                      </a:r>
                      <a:r>
                        <a:rPr sz="100" spc="10" dirty="0">
                          <a:solidFill>
                            <a:srgbClr val="211E1F"/>
                          </a:solidFill>
                          <a:latin typeface="MyriadPro-Light"/>
                          <a:cs typeface="MyriadPro-Light"/>
                        </a:rPr>
                        <a:t>rec</a:t>
                      </a:r>
                      <a:r>
                        <a:rPr sz="100" spc="15" dirty="0">
                          <a:solidFill>
                            <a:srgbClr val="211E1F"/>
                          </a:solidFill>
                          <a:latin typeface="MyriadPro-Light"/>
                          <a:cs typeface="MyriadPro-Light"/>
                        </a:rPr>
                        <a:t> </a:t>
                      </a:r>
                      <a:r>
                        <a:rPr sz="100" spc="10" dirty="0">
                          <a:solidFill>
                            <a:srgbClr val="211E1F"/>
                          </a:solidFill>
                          <a:latin typeface="MyriadPro-Light"/>
                          <a:cs typeface="MyriadPro-Light"/>
                        </a:rPr>
                        <a:t>room in</a:t>
                      </a:r>
                      <a:r>
                        <a:rPr sz="100" spc="20" dirty="0">
                          <a:solidFill>
                            <a:srgbClr val="211E1F"/>
                          </a:solidFill>
                          <a:latin typeface="MyriadPro-Light"/>
                          <a:cs typeface="MyriadPro-Light"/>
                        </a:rPr>
                        <a:t> </a:t>
                      </a:r>
                      <a:r>
                        <a:rPr sz="100" spc="10" dirty="0">
                          <a:solidFill>
                            <a:srgbClr val="211E1F"/>
                          </a:solidFill>
                          <a:latin typeface="MyriadPro-Light"/>
                          <a:cs typeface="MyriadPro-Light"/>
                        </a:rPr>
                        <a:t>the</a:t>
                      </a:r>
                      <a:r>
                        <a:rPr sz="100" spc="15" dirty="0">
                          <a:solidFill>
                            <a:srgbClr val="211E1F"/>
                          </a:solidFill>
                          <a:latin typeface="MyriadPro-Light"/>
                          <a:cs typeface="MyriadPro-Light"/>
                        </a:rPr>
                        <a:t> </a:t>
                      </a:r>
                      <a:r>
                        <a:rPr sz="100" spc="10" dirty="0">
                          <a:solidFill>
                            <a:srgbClr val="211E1F"/>
                          </a:solidFill>
                          <a:latin typeface="MyriadPro-Light"/>
                          <a:cs typeface="MyriadPro-Light"/>
                        </a:rPr>
                        <a:t>lower</a:t>
                      </a:r>
                      <a:r>
                        <a:rPr sz="100" spc="20" dirty="0">
                          <a:solidFill>
                            <a:srgbClr val="211E1F"/>
                          </a:solidFill>
                          <a:latin typeface="MyriadPro-Light"/>
                          <a:cs typeface="MyriadPro-Light"/>
                        </a:rPr>
                        <a:t> </a:t>
                      </a:r>
                      <a:r>
                        <a:rPr sz="100" spc="-10" dirty="0">
                          <a:solidFill>
                            <a:srgbClr val="211E1F"/>
                          </a:solidFill>
                          <a:latin typeface="MyriadPro-Light"/>
                          <a:cs typeface="MyriadPro-Light"/>
                        </a:rPr>
                        <a:t>level,</a:t>
                      </a:r>
                      <a:r>
                        <a:rPr sz="100" spc="500" dirty="0">
                          <a:solidFill>
                            <a:srgbClr val="211E1F"/>
                          </a:solidFill>
                          <a:latin typeface="MyriadPro-Light"/>
                          <a:cs typeface="MyriadPro-Light"/>
                        </a:rPr>
                        <a:t> </a:t>
                      </a:r>
                      <a:r>
                        <a:rPr sz="100" spc="10" dirty="0">
                          <a:solidFill>
                            <a:srgbClr val="211E1F"/>
                          </a:solidFill>
                          <a:latin typeface="MyriadPro-Light"/>
                          <a:cs typeface="MyriadPro-Light"/>
                        </a:rPr>
                        <a:t>plus</a:t>
                      </a:r>
                      <a:r>
                        <a:rPr sz="100" spc="15" dirty="0">
                          <a:solidFill>
                            <a:srgbClr val="211E1F"/>
                          </a:solidFill>
                          <a:latin typeface="MyriadPro-Light"/>
                          <a:cs typeface="MyriadPro-Light"/>
                        </a:rPr>
                        <a:t> </a:t>
                      </a:r>
                      <a:r>
                        <a:rPr sz="100" spc="10" dirty="0">
                          <a:solidFill>
                            <a:srgbClr val="211E1F"/>
                          </a:solidFill>
                          <a:latin typeface="MyriadPro-Light"/>
                          <a:cs typeface="MyriadPro-Light"/>
                        </a:rPr>
                        <a:t>two</a:t>
                      </a:r>
                      <a:r>
                        <a:rPr sz="100" spc="20" dirty="0">
                          <a:solidFill>
                            <a:srgbClr val="211E1F"/>
                          </a:solidFill>
                          <a:latin typeface="MyriadPro-Light"/>
                          <a:cs typeface="MyriadPro-Light"/>
                        </a:rPr>
                        <a:t> </a:t>
                      </a:r>
                      <a:r>
                        <a:rPr sz="100" spc="10" dirty="0">
                          <a:solidFill>
                            <a:srgbClr val="211E1F"/>
                          </a:solidFill>
                          <a:latin typeface="MyriadPro-Light"/>
                          <a:cs typeface="MyriadPro-Light"/>
                        </a:rPr>
                        <a:t>outdoor</a:t>
                      </a:r>
                      <a:r>
                        <a:rPr sz="100" spc="15" dirty="0">
                          <a:solidFill>
                            <a:srgbClr val="211E1F"/>
                          </a:solidFill>
                          <a:latin typeface="MyriadPro-Light"/>
                          <a:cs typeface="MyriadPro-Light"/>
                        </a:rPr>
                        <a:t> </a:t>
                      </a:r>
                      <a:r>
                        <a:rPr sz="100" spc="10" dirty="0">
                          <a:solidFill>
                            <a:srgbClr val="211E1F"/>
                          </a:solidFill>
                          <a:latin typeface="MyriadPro-Light"/>
                          <a:cs typeface="MyriadPro-Light"/>
                        </a:rPr>
                        <a:t>decks. Kitchen</a:t>
                      </a:r>
                      <a:r>
                        <a:rPr sz="100" spc="15" dirty="0">
                          <a:solidFill>
                            <a:srgbClr val="211E1F"/>
                          </a:solidFill>
                          <a:latin typeface="MyriadPro-Light"/>
                          <a:cs typeface="MyriadPro-Light"/>
                        </a:rPr>
                        <a:t> </a:t>
                      </a:r>
                      <a:r>
                        <a:rPr sz="100" spc="10" dirty="0">
                          <a:solidFill>
                            <a:srgbClr val="211E1F"/>
                          </a:solidFill>
                          <a:latin typeface="MyriadPro-Light"/>
                          <a:cs typeface="MyriadPro-Light"/>
                        </a:rPr>
                        <a:t>has granite</a:t>
                      </a:r>
                      <a:r>
                        <a:rPr sz="100" spc="15" dirty="0">
                          <a:solidFill>
                            <a:srgbClr val="211E1F"/>
                          </a:solidFill>
                          <a:latin typeface="MyriadPro-Light"/>
                          <a:cs typeface="MyriadPro-Light"/>
                        </a:rPr>
                        <a:t> </a:t>
                      </a:r>
                      <a:r>
                        <a:rPr sz="100" spc="10" dirty="0">
                          <a:solidFill>
                            <a:srgbClr val="211E1F"/>
                          </a:solidFill>
                          <a:latin typeface="MyriadPro-Light"/>
                          <a:cs typeface="MyriadPro-Light"/>
                        </a:rPr>
                        <a:t>counters,</a:t>
                      </a:r>
                      <a:r>
                        <a:rPr sz="100" spc="15" dirty="0">
                          <a:solidFill>
                            <a:srgbClr val="211E1F"/>
                          </a:solidFill>
                          <a:latin typeface="MyriadPro-Light"/>
                          <a:cs typeface="MyriadPro-Light"/>
                        </a:rPr>
                        <a:t> </a:t>
                      </a:r>
                      <a:r>
                        <a:rPr sz="100" spc="-10" dirty="0">
                          <a:solidFill>
                            <a:srgbClr val="211E1F"/>
                          </a:solidFill>
                          <a:latin typeface="MyriadPro-Light"/>
                          <a:cs typeface="MyriadPro-Light"/>
                        </a:rPr>
                        <a:t>attractive</a:t>
                      </a:r>
                      <a:r>
                        <a:rPr sz="100" spc="500" dirty="0">
                          <a:solidFill>
                            <a:srgbClr val="211E1F"/>
                          </a:solidFill>
                          <a:latin typeface="MyriadPro-Light"/>
                          <a:cs typeface="MyriadPro-Light"/>
                        </a:rPr>
                        <a:t> </a:t>
                      </a:r>
                      <a:r>
                        <a:rPr sz="100" dirty="0">
                          <a:solidFill>
                            <a:srgbClr val="211E1F"/>
                          </a:solidFill>
                          <a:latin typeface="MyriadPro-Light"/>
                          <a:cs typeface="MyriadPro-Light"/>
                        </a:rPr>
                        <a:t>cabinetry</a:t>
                      </a:r>
                      <a:r>
                        <a:rPr sz="100" spc="70" dirty="0">
                          <a:solidFill>
                            <a:srgbClr val="211E1F"/>
                          </a:solidFill>
                          <a:latin typeface="MyriadPro-Light"/>
                          <a:cs typeface="MyriadPro-Light"/>
                        </a:rPr>
                        <a:t> </a:t>
                      </a:r>
                      <a:r>
                        <a:rPr sz="100" dirty="0">
                          <a:solidFill>
                            <a:srgbClr val="211E1F"/>
                          </a:solidFill>
                          <a:latin typeface="MyriadPro-Light"/>
                          <a:cs typeface="MyriadPro-Light"/>
                        </a:rPr>
                        <a:t>and</a:t>
                      </a:r>
                      <a:r>
                        <a:rPr sz="100" spc="70" dirty="0">
                          <a:solidFill>
                            <a:srgbClr val="211E1F"/>
                          </a:solidFill>
                          <a:latin typeface="MyriadPro-Light"/>
                          <a:cs typeface="MyriadPro-Light"/>
                        </a:rPr>
                        <a:t> </a:t>
                      </a:r>
                      <a:r>
                        <a:rPr sz="100" dirty="0">
                          <a:solidFill>
                            <a:srgbClr val="211E1F"/>
                          </a:solidFill>
                          <a:latin typeface="MyriadPro-Light"/>
                          <a:cs typeface="MyriadPro-Light"/>
                        </a:rPr>
                        <a:t>hardwood</a:t>
                      </a:r>
                      <a:r>
                        <a:rPr sz="100" spc="70" dirty="0">
                          <a:solidFill>
                            <a:srgbClr val="211E1F"/>
                          </a:solidFill>
                          <a:latin typeface="MyriadPro-Light"/>
                          <a:cs typeface="MyriadPro-Light"/>
                        </a:rPr>
                        <a:t> </a:t>
                      </a:r>
                      <a:r>
                        <a:rPr sz="100" dirty="0">
                          <a:solidFill>
                            <a:srgbClr val="211E1F"/>
                          </a:solidFill>
                          <a:latin typeface="MyriadPro-Light"/>
                          <a:cs typeface="MyriadPro-Light"/>
                        </a:rPr>
                        <a:t>floors.</a:t>
                      </a:r>
                      <a:r>
                        <a:rPr sz="100" spc="70" dirty="0">
                          <a:solidFill>
                            <a:srgbClr val="211E1F"/>
                          </a:solidFill>
                          <a:latin typeface="MyriadPro-Light"/>
                          <a:cs typeface="MyriadPro-Light"/>
                        </a:rPr>
                        <a:t> </a:t>
                      </a:r>
                      <a:r>
                        <a:rPr sz="100" dirty="0">
                          <a:solidFill>
                            <a:srgbClr val="211E1F"/>
                          </a:solidFill>
                          <a:latin typeface="MyriadPro-Light"/>
                          <a:cs typeface="MyriadPro-Light"/>
                        </a:rPr>
                        <a:t>5-piece</a:t>
                      </a:r>
                      <a:r>
                        <a:rPr sz="100" spc="70" dirty="0">
                          <a:solidFill>
                            <a:srgbClr val="211E1F"/>
                          </a:solidFill>
                          <a:latin typeface="MyriadPro-Light"/>
                          <a:cs typeface="MyriadPro-Light"/>
                        </a:rPr>
                        <a:t> </a:t>
                      </a:r>
                      <a:r>
                        <a:rPr sz="100" dirty="0">
                          <a:solidFill>
                            <a:srgbClr val="211E1F"/>
                          </a:solidFill>
                          <a:latin typeface="MyriadPro-Light"/>
                          <a:cs typeface="MyriadPro-Light"/>
                        </a:rPr>
                        <a:t>en</a:t>
                      </a:r>
                      <a:r>
                        <a:rPr sz="100" spc="70" dirty="0">
                          <a:solidFill>
                            <a:srgbClr val="211E1F"/>
                          </a:solidFill>
                          <a:latin typeface="MyriadPro-Light"/>
                          <a:cs typeface="MyriadPro-Light"/>
                        </a:rPr>
                        <a:t> </a:t>
                      </a:r>
                      <a:r>
                        <a:rPr sz="100" dirty="0">
                          <a:solidFill>
                            <a:srgbClr val="211E1F"/>
                          </a:solidFill>
                          <a:latin typeface="MyriadPro-Light"/>
                          <a:cs typeface="MyriadPro-Light"/>
                        </a:rPr>
                        <a:t>suite</a:t>
                      </a:r>
                      <a:r>
                        <a:rPr sz="100" spc="70" dirty="0">
                          <a:solidFill>
                            <a:srgbClr val="211E1F"/>
                          </a:solidFill>
                          <a:latin typeface="MyriadPro-Light"/>
                          <a:cs typeface="MyriadPro-Light"/>
                        </a:rPr>
                        <a:t> </a:t>
                      </a:r>
                      <a:r>
                        <a:rPr sz="100" dirty="0">
                          <a:solidFill>
                            <a:srgbClr val="211E1F"/>
                          </a:solidFill>
                          <a:latin typeface="MyriadPro-Light"/>
                          <a:cs typeface="MyriadPro-Light"/>
                        </a:rPr>
                        <a:t>master</a:t>
                      </a:r>
                      <a:r>
                        <a:rPr sz="100" spc="90" dirty="0">
                          <a:solidFill>
                            <a:srgbClr val="211E1F"/>
                          </a:solidFill>
                          <a:latin typeface="MyriadPro-Light"/>
                          <a:cs typeface="MyriadPro-Light"/>
                        </a:rPr>
                        <a:t> </a:t>
                      </a:r>
                      <a:r>
                        <a:rPr sz="100" spc="-20" dirty="0">
                          <a:solidFill>
                            <a:srgbClr val="211E1F"/>
                          </a:solidFill>
                          <a:latin typeface="MyriadPro-Light"/>
                          <a:cs typeface="MyriadPro-Light"/>
                        </a:rPr>
                        <a:t>bath</a:t>
                      </a:r>
                      <a:endParaRPr sz="100">
                        <a:latin typeface="MyriadPro-Light"/>
                        <a:cs typeface="MyriadPro-Light"/>
                      </a:endParaRPr>
                    </a:p>
                    <a:p>
                      <a:pPr marL="60325" marR="38100">
                        <a:lnSpc>
                          <a:spcPct val="149800"/>
                        </a:lnSpc>
                      </a:pPr>
                      <a:r>
                        <a:rPr sz="100" dirty="0">
                          <a:solidFill>
                            <a:srgbClr val="211E1F"/>
                          </a:solidFill>
                          <a:latin typeface="MyriadPro-Light"/>
                          <a:cs typeface="MyriadPro-Light"/>
                        </a:rPr>
                        <a:t>with</a:t>
                      </a:r>
                      <a:r>
                        <a:rPr sz="100" spc="75" dirty="0">
                          <a:solidFill>
                            <a:srgbClr val="211E1F"/>
                          </a:solidFill>
                          <a:latin typeface="MyriadPro-Light"/>
                          <a:cs typeface="MyriadPro-Light"/>
                        </a:rPr>
                        <a:t> </a:t>
                      </a:r>
                      <a:r>
                        <a:rPr sz="100" dirty="0">
                          <a:solidFill>
                            <a:srgbClr val="211E1F"/>
                          </a:solidFill>
                          <a:latin typeface="MyriadPro-Light"/>
                          <a:cs typeface="MyriadPro-Light"/>
                        </a:rPr>
                        <a:t>soaking</a:t>
                      </a:r>
                      <a:r>
                        <a:rPr sz="100" spc="60" dirty="0">
                          <a:solidFill>
                            <a:srgbClr val="211E1F"/>
                          </a:solidFill>
                          <a:latin typeface="MyriadPro-Light"/>
                          <a:cs typeface="MyriadPro-Light"/>
                        </a:rPr>
                        <a:t> </a:t>
                      </a:r>
                      <a:r>
                        <a:rPr sz="100" dirty="0">
                          <a:solidFill>
                            <a:srgbClr val="211E1F"/>
                          </a:solidFill>
                          <a:latin typeface="MyriadPro-Light"/>
                          <a:cs typeface="MyriadPro-Light"/>
                        </a:rPr>
                        <a:t>tub.</a:t>
                      </a:r>
                      <a:r>
                        <a:rPr sz="100" spc="80" dirty="0">
                          <a:solidFill>
                            <a:srgbClr val="211E1F"/>
                          </a:solidFill>
                          <a:latin typeface="MyriadPro-Light"/>
                          <a:cs typeface="MyriadPro-Light"/>
                        </a:rPr>
                        <a:t> </a:t>
                      </a:r>
                      <a:r>
                        <a:rPr sz="100" dirty="0">
                          <a:solidFill>
                            <a:srgbClr val="211E1F"/>
                          </a:solidFill>
                          <a:latin typeface="MyriadPro-Light"/>
                          <a:cs typeface="MyriadPro-Light"/>
                        </a:rPr>
                        <a:t>Easy</a:t>
                      </a:r>
                      <a:r>
                        <a:rPr sz="100" spc="60" dirty="0">
                          <a:solidFill>
                            <a:srgbClr val="211E1F"/>
                          </a:solidFill>
                          <a:latin typeface="MyriadPro-Light"/>
                          <a:cs typeface="MyriadPro-Light"/>
                        </a:rPr>
                        <a:t> </a:t>
                      </a:r>
                      <a:r>
                        <a:rPr sz="100" dirty="0">
                          <a:solidFill>
                            <a:srgbClr val="211E1F"/>
                          </a:solidFill>
                          <a:latin typeface="MyriadPro-Light"/>
                          <a:cs typeface="MyriadPro-Light"/>
                        </a:rPr>
                        <a:t>access</a:t>
                      </a:r>
                      <a:r>
                        <a:rPr sz="100" spc="60" dirty="0">
                          <a:solidFill>
                            <a:srgbClr val="211E1F"/>
                          </a:solidFill>
                          <a:latin typeface="MyriadPro-Light"/>
                          <a:cs typeface="MyriadPro-Light"/>
                        </a:rPr>
                        <a:t> </a:t>
                      </a:r>
                      <a:r>
                        <a:rPr sz="100" dirty="0">
                          <a:solidFill>
                            <a:srgbClr val="211E1F"/>
                          </a:solidFill>
                          <a:latin typeface="MyriadPro-Light"/>
                          <a:cs typeface="MyriadPro-Light"/>
                        </a:rPr>
                        <a:t>to</a:t>
                      </a:r>
                      <a:r>
                        <a:rPr sz="100" spc="60" dirty="0">
                          <a:solidFill>
                            <a:srgbClr val="211E1F"/>
                          </a:solidFill>
                          <a:latin typeface="MyriadPro-Light"/>
                          <a:cs typeface="MyriadPro-Light"/>
                        </a:rPr>
                        <a:t> </a:t>
                      </a:r>
                      <a:r>
                        <a:rPr sz="100" dirty="0">
                          <a:solidFill>
                            <a:srgbClr val="211E1F"/>
                          </a:solidFill>
                          <a:latin typeface="MyriadPro-Light"/>
                          <a:cs typeface="MyriadPro-Light"/>
                        </a:rPr>
                        <a:t>Redmond</a:t>
                      </a:r>
                      <a:r>
                        <a:rPr sz="100" spc="65" dirty="0">
                          <a:solidFill>
                            <a:srgbClr val="211E1F"/>
                          </a:solidFill>
                          <a:latin typeface="MyriadPro-Light"/>
                          <a:cs typeface="MyriadPro-Light"/>
                        </a:rPr>
                        <a:t> </a:t>
                      </a:r>
                      <a:r>
                        <a:rPr sz="100" dirty="0">
                          <a:solidFill>
                            <a:srgbClr val="211E1F"/>
                          </a:solidFill>
                          <a:latin typeface="MyriadPro-Light"/>
                          <a:cs typeface="MyriadPro-Light"/>
                        </a:rPr>
                        <a:t>amenities</a:t>
                      </a:r>
                      <a:r>
                        <a:rPr sz="100" spc="60" dirty="0">
                          <a:solidFill>
                            <a:srgbClr val="211E1F"/>
                          </a:solidFill>
                          <a:latin typeface="MyriadPro-Light"/>
                          <a:cs typeface="MyriadPro-Light"/>
                        </a:rPr>
                        <a:t> </a:t>
                      </a:r>
                      <a:r>
                        <a:rPr sz="100" dirty="0">
                          <a:solidFill>
                            <a:srgbClr val="211E1F"/>
                          </a:solidFill>
                          <a:latin typeface="MyriadPro-Light"/>
                          <a:cs typeface="MyriadPro-Light"/>
                        </a:rPr>
                        <a:t>and</a:t>
                      </a:r>
                      <a:r>
                        <a:rPr sz="100" spc="60" dirty="0">
                          <a:solidFill>
                            <a:srgbClr val="211E1F"/>
                          </a:solidFill>
                          <a:latin typeface="MyriadPro-Light"/>
                          <a:cs typeface="MyriadPro-Light"/>
                        </a:rPr>
                        <a:t> </a:t>
                      </a:r>
                      <a:r>
                        <a:rPr sz="100" dirty="0">
                          <a:solidFill>
                            <a:srgbClr val="211E1F"/>
                          </a:solidFill>
                          <a:latin typeface="MyriadPro-Light"/>
                          <a:cs typeface="MyriadPro-Light"/>
                        </a:rPr>
                        <a:t>easy</a:t>
                      </a:r>
                      <a:r>
                        <a:rPr sz="100" spc="80" dirty="0">
                          <a:solidFill>
                            <a:srgbClr val="211E1F"/>
                          </a:solidFill>
                          <a:latin typeface="MyriadPro-Light"/>
                          <a:cs typeface="MyriadPro-Light"/>
                        </a:rPr>
                        <a:t> </a:t>
                      </a:r>
                      <a:r>
                        <a:rPr sz="100" spc="-25" dirty="0">
                          <a:solidFill>
                            <a:srgbClr val="211E1F"/>
                          </a:solidFill>
                          <a:latin typeface="MyriadPro-Light"/>
                          <a:cs typeface="MyriadPro-Light"/>
                        </a:rPr>
                        <a:t>to</a:t>
                      </a:r>
                      <a:r>
                        <a:rPr sz="100" spc="500" dirty="0">
                          <a:solidFill>
                            <a:srgbClr val="211E1F"/>
                          </a:solidFill>
                          <a:latin typeface="MyriadPro-Light"/>
                          <a:cs typeface="MyriadPro-Light"/>
                        </a:rPr>
                        <a:t> </a:t>
                      </a:r>
                      <a:r>
                        <a:rPr sz="100" spc="10" dirty="0">
                          <a:solidFill>
                            <a:srgbClr val="211E1F"/>
                          </a:solidFill>
                          <a:latin typeface="MyriadPro-Light"/>
                          <a:cs typeface="MyriadPro-Light"/>
                        </a:rPr>
                        <a:t>commute</a:t>
                      </a:r>
                      <a:r>
                        <a:rPr sz="100" spc="15" dirty="0">
                          <a:solidFill>
                            <a:srgbClr val="211E1F"/>
                          </a:solidFill>
                          <a:latin typeface="MyriadPro-Light"/>
                          <a:cs typeface="MyriadPro-Light"/>
                        </a:rPr>
                        <a:t> </a:t>
                      </a:r>
                      <a:r>
                        <a:rPr sz="100" spc="10" dirty="0">
                          <a:solidFill>
                            <a:srgbClr val="211E1F"/>
                          </a:solidFill>
                          <a:latin typeface="MyriadPro-Light"/>
                          <a:cs typeface="MyriadPro-Light"/>
                        </a:rPr>
                        <a:t>to</a:t>
                      </a:r>
                      <a:r>
                        <a:rPr sz="100" spc="20" dirty="0">
                          <a:solidFill>
                            <a:srgbClr val="211E1F"/>
                          </a:solidFill>
                          <a:latin typeface="MyriadPro-Light"/>
                          <a:cs typeface="MyriadPro-Light"/>
                        </a:rPr>
                        <a:t> </a:t>
                      </a:r>
                      <a:r>
                        <a:rPr sz="100" spc="10" dirty="0">
                          <a:solidFill>
                            <a:srgbClr val="211E1F"/>
                          </a:solidFill>
                          <a:latin typeface="MyriadPro-Light"/>
                          <a:cs typeface="MyriadPro-Light"/>
                        </a:rPr>
                        <a:t>Microsoft. Lake Washington</a:t>
                      </a:r>
                      <a:r>
                        <a:rPr sz="100" spc="20" dirty="0">
                          <a:solidFill>
                            <a:srgbClr val="211E1F"/>
                          </a:solidFill>
                          <a:latin typeface="MyriadPro-Light"/>
                          <a:cs typeface="MyriadPro-Light"/>
                        </a:rPr>
                        <a:t> </a:t>
                      </a:r>
                      <a:r>
                        <a:rPr sz="100" spc="10" dirty="0">
                          <a:solidFill>
                            <a:srgbClr val="211E1F"/>
                          </a:solidFill>
                          <a:latin typeface="MyriadPro-Light"/>
                          <a:cs typeface="MyriadPro-Light"/>
                        </a:rPr>
                        <a:t>schools.</a:t>
                      </a:r>
                      <a:r>
                        <a:rPr sz="100" spc="15" dirty="0">
                          <a:solidFill>
                            <a:srgbClr val="211E1F"/>
                          </a:solidFill>
                          <a:latin typeface="MyriadPro-Light"/>
                          <a:cs typeface="MyriadPro-Light"/>
                        </a:rPr>
                        <a:t> </a:t>
                      </a:r>
                      <a:r>
                        <a:rPr sz="100" spc="10" dirty="0">
                          <a:solidFill>
                            <a:srgbClr val="211E1F"/>
                          </a:solidFill>
                          <a:latin typeface="MyriadPro-Light"/>
                          <a:cs typeface="MyriadPro-Light"/>
                        </a:rPr>
                        <a:t>Seller</a:t>
                      </a:r>
                      <a:r>
                        <a:rPr sz="100" spc="20" dirty="0">
                          <a:solidFill>
                            <a:srgbClr val="211E1F"/>
                          </a:solidFill>
                          <a:latin typeface="MyriadPro-Light"/>
                          <a:cs typeface="MyriadPro-Light"/>
                        </a:rPr>
                        <a:t> </a:t>
                      </a:r>
                      <a:r>
                        <a:rPr sz="100" spc="10" dirty="0">
                          <a:solidFill>
                            <a:srgbClr val="211E1F"/>
                          </a:solidFill>
                          <a:latin typeface="MyriadPro-Light"/>
                          <a:cs typeface="MyriadPro-Light"/>
                        </a:rPr>
                        <a:t>is </a:t>
                      </a:r>
                      <a:r>
                        <a:rPr sz="100" spc="-10" dirty="0">
                          <a:solidFill>
                            <a:srgbClr val="211E1F"/>
                          </a:solidFill>
                          <a:latin typeface="MyriadPro-Light"/>
                          <a:cs typeface="MyriadPro-Light"/>
                        </a:rPr>
                        <a:t>painting</a:t>
                      </a:r>
                      <a:r>
                        <a:rPr sz="100" spc="500" dirty="0">
                          <a:solidFill>
                            <a:srgbClr val="211E1F"/>
                          </a:solidFill>
                          <a:latin typeface="MyriadPro-Light"/>
                          <a:cs typeface="MyriadPro-Light"/>
                        </a:rPr>
                        <a:t> </a:t>
                      </a:r>
                      <a:r>
                        <a:rPr sz="100" spc="10" dirty="0">
                          <a:solidFill>
                            <a:srgbClr val="211E1F"/>
                          </a:solidFill>
                          <a:latin typeface="MyriadPro-Light"/>
                          <a:cs typeface="MyriadPro-Light"/>
                        </a:rPr>
                        <a:t>the</a:t>
                      </a:r>
                      <a:r>
                        <a:rPr sz="100" spc="15" dirty="0">
                          <a:solidFill>
                            <a:srgbClr val="211E1F"/>
                          </a:solidFill>
                          <a:latin typeface="MyriadPro-Light"/>
                          <a:cs typeface="MyriadPro-Light"/>
                        </a:rPr>
                        <a:t> </a:t>
                      </a:r>
                      <a:r>
                        <a:rPr sz="100" spc="10" dirty="0">
                          <a:solidFill>
                            <a:srgbClr val="211E1F"/>
                          </a:solidFill>
                          <a:latin typeface="MyriadPro-Light"/>
                          <a:cs typeface="MyriadPro-Light"/>
                        </a:rPr>
                        <a:t>inside</a:t>
                      </a:r>
                      <a:r>
                        <a:rPr sz="100" spc="5" dirty="0">
                          <a:solidFill>
                            <a:srgbClr val="211E1F"/>
                          </a:solidFill>
                          <a:latin typeface="MyriadPro-Light"/>
                          <a:cs typeface="MyriadPro-Light"/>
                        </a:rPr>
                        <a:t> </a:t>
                      </a:r>
                      <a:r>
                        <a:rPr sz="100" spc="10" dirty="0">
                          <a:solidFill>
                            <a:srgbClr val="211E1F"/>
                          </a:solidFill>
                          <a:latin typeface="MyriadPro-Light"/>
                          <a:cs typeface="MyriadPro-Light"/>
                        </a:rPr>
                        <a:t>and</a:t>
                      </a:r>
                      <a:r>
                        <a:rPr sz="100" spc="15" dirty="0">
                          <a:solidFill>
                            <a:srgbClr val="211E1F"/>
                          </a:solidFill>
                          <a:latin typeface="MyriadPro-Light"/>
                          <a:cs typeface="MyriadPro-Light"/>
                        </a:rPr>
                        <a:t> </a:t>
                      </a:r>
                      <a:r>
                        <a:rPr sz="100" spc="10" dirty="0">
                          <a:solidFill>
                            <a:srgbClr val="211E1F"/>
                          </a:solidFill>
                          <a:latin typeface="MyriadPro-Light"/>
                          <a:cs typeface="MyriadPro-Light"/>
                        </a:rPr>
                        <a:t>installing</a:t>
                      </a:r>
                      <a:r>
                        <a:rPr sz="100" spc="20" dirty="0">
                          <a:solidFill>
                            <a:srgbClr val="211E1F"/>
                          </a:solidFill>
                          <a:latin typeface="MyriadPro-Light"/>
                          <a:cs typeface="MyriadPro-Light"/>
                        </a:rPr>
                        <a:t> </a:t>
                      </a:r>
                      <a:r>
                        <a:rPr sz="100" spc="10" dirty="0">
                          <a:solidFill>
                            <a:srgbClr val="211E1F"/>
                          </a:solidFill>
                          <a:latin typeface="MyriadPro-Light"/>
                          <a:cs typeface="MyriadPro-Light"/>
                        </a:rPr>
                        <a:t>new</a:t>
                      </a:r>
                      <a:r>
                        <a:rPr sz="100" spc="5" dirty="0">
                          <a:solidFill>
                            <a:srgbClr val="211E1F"/>
                          </a:solidFill>
                          <a:latin typeface="MyriadPro-Light"/>
                          <a:cs typeface="MyriadPro-Light"/>
                        </a:rPr>
                        <a:t> </a:t>
                      </a:r>
                      <a:r>
                        <a:rPr sz="100" spc="-10" dirty="0">
                          <a:solidFill>
                            <a:srgbClr val="211E1F"/>
                          </a:solidFill>
                          <a:latin typeface="MyriadPro-Light"/>
                          <a:cs typeface="MyriadPro-Light"/>
                        </a:rPr>
                        <a:t>carpet.</a:t>
                      </a:r>
                      <a:endParaRPr sz="100">
                        <a:latin typeface="MyriadPro-Light"/>
                        <a:cs typeface="MyriadPro-Light"/>
                      </a:endParaRPr>
                    </a:p>
                  </a:txBody>
                  <a:tcPr marL="0" marR="0" marT="0" marB="0">
                    <a:lnL w="3175">
                      <a:solidFill>
                        <a:srgbClr val="231F20"/>
                      </a:solidFill>
                      <a:prstDash val="solid"/>
                    </a:lnL>
                  </a:tcPr>
                </a:tc>
                <a:tc hMerge="1">
                  <a:txBody>
                    <a:bodyPr/>
                    <a:lstStyle/>
                    <a:p>
                      <a:endParaRPr/>
                    </a:p>
                  </a:txBody>
                  <a:tcPr marL="0" marR="0" marT="0" marB="0"/>
                </a:tc>
                <a:tc rowSpan="2">
                  <a:txBody>
                    <a:bodyPr/>
                    <a:lstStyle/>
                    <a:p>
                      <a:pPr>
                        <a:lnSpc>
                          <a:spcPct val="100000"/>
                        </a:lnSpc>
                      </a:pPr>
                      <a:endParaRPr sz="100">
                        <a:latin typeface="Times New Roman"/>
                        <a:cs typeface="Times New Roman"/>
                      </a:endParaRPr>
                    </a:p>
                    <a:p>
                      <a:pPr>
                        <a:lnSpc>
                          <a:spcPct val="100000"/>
                        </a:lnSpc>
                        <a:spcBef>
                          <a:spcPts val="40"/>
                        </a:spcBef>
                      </a:pPr>
                      <a:endParaRPr sz="100">
                        <a:latin typeface="Times New Roman"/>
                        <a:cs typeface="Times New Roman"/>
                      </a:endParaRPr>
                    </a:p>
                    <a:p>
                      <a:pPr marL="30480" indent="-22225">
                        <a:lnSpc>
                          <a:spcPct val="100000"/>
                        </a:lnSpc>
                        <a:buClr>
                          <a:srgbClr val="4D4D4F"/>
                        </a:buClr>
                        <a:buFont typeface="Wingdings"/>
                        <a:buChar char=""/>
                        <a:tabLst>
                          <a:tab pos="30480" algn="l"/>
                        </a:tabLst>
                      </a:pPr>
                      <a:r>
                        <a:rPr sz="100" spc="10" dirty="0">
                          <a:solidFill>
                            <a:srgbClr val="211E1F"/>
                          </a:solidFill>
                          <a:latin typeface="MyriadPro-Light"/>
                          <a:cs typeface="MyriadPro-Light"/>
                        </a:rPr>
                        <a:t>Bedrooms:</a:t>
                      </a:r>
                      <a:r>
                        <a:rPr sz="100" spc="15" dirty="0">
                          <a:solidFill>
                            <a:srgbClr val="211E1F"/>
                          </a:solidFill>
                          <a:latin typeface="MyriadPro-Light"/>
                          <a:cs typeface="MyriadPro-Light"/>
                        </a:rPr>
                        <a:t> </a:t>
                      </a:r>
                      <a:r>
                        <a:rPr sz="100" spc="5" dirty="0">
                          <a:solidFill>
                            <a:srgbClr val="211E1F"/>
                          </a:solidFill>
                          <a:latin typeface="MyriadPro-Light"/>
                          <a:cs typeface="MyriadPro-Light"/>
                        </a:rPr>
                        <a:t>5</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spc="10" dirty="0">
                          <a:solidFill>
                            <a:srgbClr val="211E1F"/>
                          </a:solidFill>
                          <a:latin typeface="MyriadPro-Light"/>
                          <a:cs typeface="MyriadPro-Light"/>
                        </a:rPr>
                        <a:t>Baths:</a:t>
                      </a:r>
                      <a:r>
                        <a:rPr sz="100" spc="15" dirty="0">
                          <a:solidFill>
                            <a:srgbClr val="211E1F"/>
                          </a:solidFill>
                          <a:latin typeface="MyriadPro-Light"/>
                          <a:cs typeface="MyriadPro-Light"/>
                        </a:rPr>
                        <a:t> </a:t>
                      </a:r>
                      <a:r>
                        <a:rPr sz="100" spc="-25" dirty="0">
                          <a:solidFill>
                            <a:srgbClr val="211E1F"/>
                          </a:solidFill>
                          <a:latin typeface="MyriadPro-Light"/>
                          <a:cs typeface="MyriadPro-Light"/>
                        </a:rPr>
                        <a:t>3.5</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spc="10" dirty="0">
                          <a:solidFill>
                            <a:srgbClr val="211E1F"/>
                          </a:solidFill>
                          <a:latin typeface="MyriadPro-Light"/>
                          <a:cs typeface="MyriadPro-Light"/>
                        </a:rPr>
                        <a:t>Square</a:t>
                      </a:r>
                      <a:r>
                        <a:rPr sz="100" spc="5" dirty="0">
                          <a:solidFill>
                            <a:srgbClr val="211E1F"/>
                          </a:solidFill>
                          <a:latin typeface="MyriadPro-Light"/>
                          <a:cs typeface="MyriadPro-Light"/>
                        </a:rPr>
                        <a:t> </a:t>
                      </a:r>
                      <a:r>
                        <a:rPr sz="100" spc="10" dirty="0">
                          <a:solidFill>
                            <a:srgbClr val="211E1F"/>
                          </a:solidFill>
                          <a:latin typeface="MyriadPro-Light"/>
                          <a:cs typeface="MyriadPro-Light"/>
                        </a:rPr>
                        <a:t>Feet:</a:t>
                      </a:r>
                      <a:r>
                        <a:rPr sz="100" spc="20" dirty="0">
                          <a:solidFill>
                            <a:srgbClr val="211E1F"/>
                          </a:solidFill>
                          <a:latin typeface="MyriadPro-Light"/>
                          <a:cs typeface="MyriadPro-Light"/>
                        </a:rPr>
                        <a:t> </a:t>
                      </a:r>
                      <a:r>
                        <a:rPr sz="100" spc="-20" dirty="0">
                          <a:solidFill>
                            <a:srgbClr val="211E1F"/>
                          </a:solidFill>
                          <a:latin typeface="MyriadPro-Light"/>
                          <a:cs typeface="MyriadPro-Light"/>
                        </a:rPr>
                        <a:t>3,910</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spc="10" dirty="0">
                          <a:solidFill>
                            <a:srgbClr val="211E1F"/>
                          </a:solidFill>
                          <a:latin typeface="MyriadPro-Light"/>
                          <a:cs typeface="MyriadPro-Light"/>
                        </a:rPr>
                        <a:t>Year Built: </a:t>
                      </a:r>
                      <a:r>
                        <a:rPr sz="100" spc="-20" dirty="0">
                          <a:solidFill>
                            <a:srgbClr val="211E1F"/>
                          </a:solidFill>
                          <a:latin typeface="MyriadPro-Light"/>
                          <a:cs typeface="MyriadPro-Light"/>
                        </a:rPr>
                        <a:t>1998</a:t>
                      </a:r>
                      <a:endParaRPr sz="100">
                        <a:latin typeface="MyriadPro-Light"/>
                        <a:cs typeface="MyriadPro-Light"/>
                      </a:endParaRPr>
                    </a:p>
                    <a:p>
                      <a:pPr marL="30480" indent="-22225">
                        <a:lnSpc>
                          <a:spcPct val="100000"/>
                        </a:lnSpc>
                        <a:spcBef>
                          <a:spcPts val="35"/>
                        </a:spcBef>
                        <a:buClr>
                          <a:srgbClr val="4D4D4F"/>
                        </a:buClr>
                        <a:buFont typeface="Wingdings"/>
                        <a:buChar char=""/>
                        <a:tabLst>
                          <a:tab pos="30480" algn="l"/>
                        </a:tabLst>
                      </a:pPr>
                      <a:r>
                        <a:rPr sz="100" spc="10" dirty="0">
                          <a:solidFill>
                            <a:srgbClr val="211E1F"/>
                          </a:solidFill>
                          <a:latin typeface="MyriadPro-Light"/>
                          <a:cs typeface="MyriadPro-Light"/>
                        </a:rPr>
                        <a:t>Neighborhood:</a:t>
                      </a:r>
                      <a:r>
                        <a:rPr sz="100" spc="35" dirty="0">
                          <a:solidFill>
                            <a:srgbClr val="211E1F"/>
                          </a:solidFill>
                          <a:latin typeface="MyriadPro-Light"/>
                          <a:cs typeface="MyriadPro-Light"/>
                        </a:rPr>
                        <a:t> </a:t>
                      </a:r>
                      <a:r>
                        <a:rPr sz="100" spc="10" dirty="0">
                          <a:solidFill>
                            <a:srgbClr val="211E1F"/>
                          </a:solidFill>
                          <a:latin typeface="MyriadPro-Light"/>
                          <a:cs typeface="MyriadPro-Light"/>
                        </a:rPr>
                        <a:t>Education</a:t>
                      </a:r>
                      <a:r>
                        <a:rPr sz="100" spc="35" dirty="0">
                          <a:solidFill>
                            <a:srgbClr val="211E1F"/>
                          </a:solidFill>
                          <a:latin typeface="MyriadPro-Light"/>
                          <a:cs typeface="MyriadPro-Light"/>
                        </a:rPr>
                        <a:t> </a:t>
                      </a:r>
                      <a:r>
                        <a:rPr sz="100" spc="-20" dirty="0">
                          <a:solidFill>
                            <a:srgbClr val="211E1F"/>
                          </a:solidFill>
                          <a:latin typeface="MyriadPro-Light"/>
                          <a:cs typeface="MyriadPro-Light"/>
                        </a:rPr>
                        <a:t>Hill</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spc="10" dirty="0">
                          <a:solidFill>
                            <a:srgbClr val="211E1F"/>
                          </a:solidFill>
                          <a:latin typeface="MyriadPro-Light"/>
                          <a:cs typeface="MyriadPro-Light"/>
                        </a:rPr>
                        <a:t>Acres:</a:t>
                      </a:r>
                      <a:r>
                        <a:rPr sz="100" spc="15" dirty="0">
                          <a:solidFill>
                            <a:srgbClr val="211E1F"/>
                          </a:solidFill>
                          <a:latin typeface="MyriadPro-Light"/>
                          <a:cs typeface="MyriadPro-Light"/>
                        </a:rPr>
                        <a:t> </a:t>
                      </a:r>
                      <a:r>
                        <a:rPr sz="100" spc="-25" dirty="0">
                          <a:solidFill>
                            <a:srgbClr val="211E1F"/>
                          </a:solidFill>
                          <a:latin typeface="MyriadPro-Light"/>
                          <a:cs typeface="MyriadPro-Light"/>
                        </a:rPr>
                        <a:t>.32</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dirty="0">
                          <a:solidFill>
                            <a:srgbClr val="211E1F"/>
                          </a:solidFill>
                          <a:latin typeface="MyriadPro-Light"/>
                          <a:cs typeface="MyriadPro-Light"/>
                        </a:rPr>
                        <a:t>Parking:</a:t>
                      </a:r>
                      <a:r>
                        <a:rPr sz="100" spc="75" dirty="0">
                          <a:solidFill>
                            <a:srgbClr val="211E1F"/>
                          </a:solidFill>
                          <a:latin typeface="MyriadPro-Light"/>
                          <a:cs typeface="MyriadPro-Light"/>
                        </a:rPr>
                        <a:t> </a:t>
                      </a:r>
                      <a:r>
                        <a:rPr sz="100" dirty="0">
                          <a:solidFill>
                            <a:srgbClr val="211E1F"/>
                          </a:solidFill>
                          <a:latin typeface="MyriadPro-Light"/>
                          <a:cs typeface="MyriadPro-Light"/>
                        </a:rPr>
                        <a:t>3-</a:t>
                      </a:r>
                      <a:r>
                        <a:rPr sz="100" spc="-5" dirty="0">
                          <a:solidFill>
                            <a:srgbClr val="211E1F"/>
                          </a:solidFill>
                          <a:latin typeface="MyriadPro-Light"/>
                          <a:cs typeface="MyriadPro-Light"/>
                        </a:rPr>
                        <a:t> </a:t>
                      </a:r>
                      <a:r>
                        <a:rPr sz="100" dirty="0">
                          <a:solidFill>
                            <a:srgbClr val="211E1F"/>
                          </a:solidFill>
                          <a:latin typeface="MyriadPro-Light"/>
                          <a:cs typeface="MyriadPro-Light"/>
                        </a:rPr>
                        <a:t>car</a:t>
                      </a:r>
                      <a:r>
                        <a:rPr sz="100" spc="75" dirty="0">
                          <a:solidFill>
                            <a:srgbClr val="211E1F"/>
                          </a:solidFill>
                          <a:latin typeface="MyriadPro-Light"/>
                          <a:cs typeface="MyriadPro-Light"/>
                        </a:rPr>
                        <a:t> </a:t>
                      </a:r>
                      <a:r>
                        <a:rPr sz="100" spc="-10" dirty="0">
                          <a:solidFill>
                            <a:srgbClr val="211E1F"/>
                          </a:solidFill>
                          <a:latin typeface="MyriadPro-Light"/>
                          <a:cs typeface="MyriadPro-Light"/>
                        </a:rPr>
                        <a:t>garage</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spc="10" dirty="0">
                          <a:solidFill>
                            <a:srgbClr val="211E1F"/>
                          </a:solidFill>
                          <a:latin typeface="MyriadPro-Light"/>
                          <a:cs typeface="MyriadPro-Light"/>
                        </a:rPr>
                        <a:t>Fireplaces:</a:t>
                      </a:r>
                      <a:r>
                        <a:rPr sz="100" spc="15" dirty="0">
                          <a:solidFill>
                            <a:srgbClr val="211E1F"/>
                          </a:solidFill>
                          <a:latin typeface="MyriadPro-Light"/>
                          <a:cs typeface="MyriadPro-Light"/>
                        </a:rPr>
                        <a:t> </a:t>
                      </a:r>
                      <a:r>
                        <a:rPr sz="100" spc="5" dirty="0">
                          <a:solidFill>
                            <a:srgbClr val="211E1F"/>
                          </a:solidFill>
                          <a:latin typeface="MyriadPro-Light"/>
                          <a:cs typeface="MyriadPro-Light"/>
                        </a:rPr>
                        <a:t>1</a:t>
                      </a:r>
                      <a:endParaRPr sz="100">
                        <a:latin typeface="MyriadPro-Light"/>
                        <a:cs typeface="MyriadPro-Light"/>
                      </a:endParaRPr>
                    </a:p>
                    <a:p>
                      <a:pPr marL="30480" indent="-22225">
                        <a:lnSpc>
                          <a:spcPct val="100000"/>
                        </a:lnSpc>
                        <a:spcBef>
                          <a:spcPts val="35"/>
                        </a:spcBef>
                        <a:buClr>
                          <a:srgbClr val="4D4D4F"/>
                        </a:buClr>
                        <a:buFont typeface="Wingdings"/>
                        <a:buChar char=""/>
                        <a:tabLst>
                          <a:tab pos="30480" algn="l"/>
                        </a:tabLst>
                      </a:pPr>
                      <a:r>
                        <a:rPr sz="100" spc="-10" dirty="0">
                          <a:solidFill>
                            <a:srgbClr val="211E1F"/>
                          </a:solidFill>
                          <a:latin typeface="MyriadPro-Light"/>
                          <a:cs typeface="MyriadPro-Light"/>
                        </a:rPr>
                        <a:t>Sauna</a:t>
                      </a:r>
                      <a:endParaRPr sz="100">
                        <a:latin typeface="MyriadPro-Light"/>
                        <a:cs typeface="MyriadPro-Light"/>
                      </a:endParaRPr>
                    </a:p>
                    <a:p>
                      <a:pPr marL="30480" indent="-22225">
                        <a:lnSpc>
                          <a:spcPct val="100000"/>
                        </a:lnSpc>
                        <a:spcBef>
                          <a:spcPts val="40"/>
                        </a:spcBef>
                        <a:buClr>
                          <a:srgbClr val="4D4D4F"/>
                        </a:buClr>
                        <a:buFont typeface="Wingdings"/>
                        <a:buChar char=""/>
                        <a:tabLst>
                          <a:tab pos="30480" algn="l"/>
                        </a:tabLst>
                      </a:pPr>
                      <a:r>
                        <a:rPr sz="100" spc="-10" dirty="0">
                          <a:solidFill>
                            <a:srgbClr val="211E1F"/>
                          </a:solidFill>
                          <a:latin typeface="MyriadPro-Light"/>
                          <a:cs typeface="MyriadPro-Light"/>
                        </a:rPr>
                        <a:t>Hottub</a:t>
                      </a:r>
                      <a:endParaRPr sz="100">
                        <a:latin typeface="MyriadPro-Light"/>
                        <a:cs typeface="MyriadPro-Light"/>
                      </a:endParaRPr>
                    </a:p>
                    <a:p>
                      <a:pPr>
                        <a:lnSpc>
                          <a:spcPct val="100000"/>
                        </a:lnSpc>
                      </a:pPr>
                      <a:endParaRPr sz="100">
                        <a:latin typeface="Times New Roman"/>
                        <a:cs typeface="Times New Roman"/>
                      </a:endParaRPr>
                    </a:p>
                    <a:p>
                      <a:pPr>
                        <a:lnSpc>
                          <a:spcPct val="100000"/>
                        </a:lnSpc>
                      </a:pPr>
                      <a:endParaRPr sz="100">
                        <a:latin typeface="Times New Roman"/>
                        <a:cs typeface="Times New Roman"/>
                      </a:endParaRPr>
                    </a:p>
                    <a:p>
                      <a:pPr marL="32384" marR="102235" indent="43815">
                        <a:lnSpc>
                          <a:spcPct val="253399"/>
                        </a:lnSpc>
                      </a:pPr>
                      <a:r>
                        <a:rPr sz="100" b="1" spc="10" dirty="0">
                          <a:solidFill>
                            <a:srgbClr val="010202"/>
                          </a:solidFill>
                          <a:latin typeface="MyriadPro-Semibold"/>
                          <a:cs typeface="MyriadPro-Semibold"/>
                        </a:rPr>
                        <a:t>View </a:t>
                      </a:r>
                      <a:r>
                        <a:rPr sz="100" b="1" spc="-10" dirty="0">
                          <a:solidFill>
                            <a:srgbClr val="010202"/>
                          </a:solidFill>
                          <a:latin typeface="MyriadPro-Semibold"/>
                          <a:cs typeface="MyriadPro-Semibold"/>
                        </a:rPr>
                        <a:t>Photos</a:t>
                      </a:r>
                      <a:r>
                        <a:rPr sz="100" b="1" spc="500" dirty="0">
                          <a:solidFill>
                            <a:srgbClr val="010202"/>
                          </a:solidFill>
                          <a:latin typeface="MyriadPro-Semibold"/>
                          <a:cs typeface="MyriadPro-Semibold"/>
                        </a:rPr>
                        <a:t> </a:t>
                      </a:r>
                      <a:r>
                        <a:rPr sz="100" b="1" spc="-10" dirty="0">
                          <a:solidFill>
                            <a:srgbClr val="211E1F"/>
                          </a:solidFill>
                          <a:latin typeface="MyriadPro-Semibold"/>
                          <a:cs typeface="MyriadPro-Semibold"/>
                        </a:rPr>
                        <a:t>johnlscott.com/12345</a:t>
                      </a:r>
                      <a:endParaRPr sz="100">
                        <a:latin typeface="MyriadPro-Semibold"/>
                        <a:cs typeface="MyriadPro-Semibold"/>
                      </a:endParaRPr>
                    </a:p>
                  </a:txBody>
                  <a:tcPr marL="0" marR="0" marT="0" marB="0">
                    <a:lnR w="3175">
                      <a:solidFill>
                        <a:srgbClr val="231F20"/>
                      </a:solidFill>
                      <a:prstDash val="solid"/>
                    </a:lnR>
                    <a:lnT w="38100">
                      <a:solidFill>
                        <a:srgbClr val="4D4D4F"/>
                      </a:solidFill>
                      <a:prstDash val="solid"/>
                    </a:lnT>
                    <a:lnB w="19050">
                      <a:solidFill>
                        <a:srgbClr val="006D3E"/>
                      </a:solidFill>
                      <a:prstDash val="solid"/>
                    </a:lnB>
                  </a:tcPr>
                </a:tc>
                <a:extLst>
                  <a:ext uri="{0D108BD9-81ED-4DB2-BD59-A6C34878D82A}">
                    <a16:rowId xmlns:a16="http://schemas.microsoft.com/office/drawing/2014/main" val="10001"/>
                  </a:ext>
                </a:extLst>
              </a:tr>
              <a:tr h="179070">
                <a:tc>
                  <a:txBody>
                    <a:bodyPr/>
                    <a:lstStyle/>
                    <a:p>
                      <a:pPr>
                        <a:lnSpc>
                          <a:spcPct val="100000"/>
                        </a:lnSpc>
                      </a:pPr>
                      <a:endParaRPr sz="100">
                        <a:latin typeface="Times New Roman"/>
                        <a:cs typeface="Times New Roman"/>
                      </a:endParaRPr>
                    </a:p>
                    <a:p>
                      <a:pPr>
                        <a:lnSpc>
                          <a:spcPct val="100000"/>
                        </a:lnSpc>
                      </a:pPr>
                      <a:endParaRPr sz="100">
                        <a:latin typeface="Times New Roman"/>
                        <a:cs typeface="Times New Roman"/>
                      </a:endParaRPr>
                    </a:p>
                    <a:p>
                      <a:pPr>
                        <a:lnSpc>
                          <a:spcPct val="100000"/>
                        </a:lnSpc>
                      </a:pPr>
                      <a:endParaRPr sz="100">
                        <a:latin typeface="Times New Roman"/>
                        <a:cs typeface="Times New Roman"/>
                      </a:endParaRPr>
                    </a:p>
                    <a:p>
                      <a:pPr>
                        <a:lnSpc>
                          <a:spcPct val="100000"/>
                        </a:lnSpc>
                      </a:pPr>
                      <a:endParaRPr sz="100">
                        <a:latin typeface="Times New Roman"/>
                        <a:cs typeface="Times New Roman"/>
                      </a:endParaRPr>
                    </a:p>
                    <a:p>
                      <a:pPr marR="104139" algn="ctr">
                        <a:lnSpc>
                          <a:spcPct val="100000"/>
                        </a:lnSpc>
                      </a:pPr>
                      <a:r>
                        <a:rPr sz="100" spc="-35" dirty="0">
                          <a:solidFill>
                            <a:srgbClr val="4D4D4F"/>
                          </a:solidFill>
                          <a:latin typeface="Myriad Pro"/>
                          <a:cs typeface="Myriad Pro"/>
                        </a:rPr>
                        <a:t>p:</a:t>
                      </a:r>
                      <a:endParaRPr sz="100">
                        <a:latin typeface="Myriad Pro"/>
                        <a:cs typeface="Myriad Pro"/>
                      </a:endParaRPr>
                    </a:p>
                    <a:p>
                      <a:pPr marR="103505" algn="ctr">
                        <a:lnSpc>
                          <a:spcPct val="100000"/>
                        </a:lnSpc>
                      </a:pPr>
                      <a:r>
                        <a:rPr sz="100" spc="-35" dirty="0">
                          <a:solidFill>
                            <a:srgbClr val="4D4D4F"/>
                          </a:solidFill>
                          <a:latin typeface="Myriad Pro"/>
                          <a:cs typeface="Myriad Pro"/>
                        </a:rPr>
                        <a:t>e:</a:t>
                      </a:r>
                      <a:endParaRPr sz="100">
                        <a:latin typeface="Myriad Pro"/>
                        <a:cs typeface="Myriad Pro"/>
                      </a:endParaRPr>
                    </a:p>
                    <a:p>
                      <a:pPr marR="106680" algn="ctr">
                        <a:lnSpc>
                          <a:spcPct val="100000"/>
                        </a:lnSpc>
                      </a:pPr>
                      <a:r>
                        <a:rPr sz="100" spc="-35" dirty="0">
                          <a:solidFill>
                            <a:srgbClr val="4D4D4F"/>
                          </a:solidFill>
                          <a:latin typeface="Myriad Pro"/>
                          <a:cs typeface="Myriad Pro"/>
                        </a:rPr>
                        <a:t>w:</a:t>
                      </a:r>
                      <a:endParaRPr sz="100">
                        <a:latin typeface="Myriad Pro"/>
                        <a:cs typeface="Myriad Pro"/>
                      </a:endParaRPr>
                    </a:p>
                    <a:p>
                      <a:pPr>
                        <a:lnSpc>
                          <a:spcPct val="100000"/>
                        </a:lnSpc>
                      </a:pPr>
                      <a:endParaRPr sz="100">
                        <a:latin typeface="Times New Roman"/>
                        <a:cs typeface="Times New Roman"/>
                      </a:endParaRPr>
                    </a:p>
                    <a:p>
                      <a:pPr marL="96520">
                        <a:lnSpc>
                          <a:spcPct val="100000"/>
                        </a:lnSpc>
                      </a:pPr>
                      <a:r>
                        <a:rPr sz="100" dirty="0">
                          <a:solidFill>
                            <a:srgbClr val="4D4D4F"/>
                          </a:solidFill>
                          <a:latin typeface="Myriad Pro"/>
                          <a:cs typeface="Myriad Pro"/>
                        </a:rPr>
                        <a:t>Some</a:t>
                      </a:r>
                      <a:r>
                        <a:rPr sz="100" spc="35" dirty="0">
                          <a:solidFill>
                            <a:srgbClr val="4D4D4F"/>
                          </a:solidFill>
                          <a:latin typeface="Myriad Pro"/>
                          <a:cs typeface="Myriad Pro"/>
                        </a:rPr>
                        <a:t> </a:t>
                      </a:r>
                      <a:r>
                        <a:rPr sz="100" dirty="0">
                          <a:solidFill>
                            <a:srgbClr val="4D4D4F"/>
                          </a:solidFill>
                          <a:latin typeface="Myriad Pro"/>
                          <a:cs typeface="Myriad Pro"/>
                        </a:rPr>
                        <a:t>John</a:t>
                      </a:r>
                      <a:r>
                        <a:rPr sz="100" spc="35" dirty="0">
                          <a:solidFill>
                            <a:srgbClr val="4D4D4F"/>
                          </a:solidFill>
                          <a:latin typeface="Myriad Pro"/>
                          <a:cs typeface="Myriad Pro"/>
                        </a:rPr>
                        <a:t> </a:t>
                      </a:r>
                      <a:r>
                        <a:rPr sz="100" dirty="0">
                          <a:solidFill>
                            <a:srgbClr val="4D4D4F"/>
                          </a:solidFill>
                          <a:latin typeface="Myriad Pro"/>
                          <a:cs typeface="Myriad Pro"/>
                        </a:rPr>
                        <a:t>L.</a:t>
                      </a:r>
                      <a:r>
                        <a:rPr sz="100" spc="35" dirty="0">
                          <a:solidFill>
                            <a:srgbClr val="4D4D4F"/>
                          </a:solidFill>
                          <a:latin typeface="Myriad Pro"/>
                          <a:cs typeface="Myriad Pro"/>
                        </a:rPr>
                        <a:t> </a:t>
                      </a:r>
                      <a:r>
                        <a:rPr sz="100" dirty="0">
                          <a:solidFill>
                            <a:srgbClr val="4D4D4F"/>
                          </a:solidFill>
                          <a:latin typeface="Myriad Pro"/>
                          <a:cs typeface="Myriad Pro"/>
                        </a:rPr>
                        <a:t>Scott</a:t>
                      </a:r>
                      <a:r>
                        <a:rPr sz="100" spc="40" dirty="0">
                          <a:solidFill>
                            <a:srgbClr val="4D4D4F"/>
                          </a:solidFill>
                          <a:latin typeface="Myriad Pro"/>
                          <a:cs typeface="Myriad Pro"/>
                        </a:rPr>
                        <a:t> </a:t>
                      </a:r>
                      <a:r>
                        <a:rPr sz="100" dirty="0">
                          <a:solidFill>
                            <a:srgbClr val="4D4D4F"/>
                          </a:solidFill>
                          <a:latin typeface="Myriad Pro"/>
                          <a:cs typeface="Myriad Pro"/>
                        </a:rPr>
                        <a:t>offices</a:t>
                      </a:r>
                      <a:r>
                        <a:rPr sz="100" spc="35" dirty="0">
                          <a:solidFill>
                            <a:srgbClr val="4D4D4F"/>
                          </a:solidFill>
                          <a:latin typeface="Myriad Pro"/>
                          <a:cs typeface="Myriad Pro"/>
                        </a:rPr>
                        <a:t> </a:t>
                      </a:r>
                      <a:r>
                        <a:rPr sz="100" dirty="0">
                          <a:solidFill>
                            <a:srgbClr val="4D4D4F"/>
                          </a:solidFill>
                          <a:latin typeface="Myriad Pro"/>
                          <a:cs typeface="Myriad Pro"/>
                        </a:rPr>
                        <a:t>are</a:t>
                      </a:r>
                      <a:r>
                        <a:rPr sz="100" spc="35" dirty="0">
                          <a:solidFill>
                            <a:srgbClr val="4D4D4F"/>
                          </a:solidFill>
                          <a:latin typeface="Myriad Pro"/>
                          <a:cs typeface="Myriad Pro"/>
                        </a:rPr>
                        <a:t> </a:t>
                      </a:r>
                      <a:r>
                        <a:rPr sz="100" dirty="0">
                          <a:solidFill>
                            <a:srgbClr val="4D4D4F"/>
                          </a:solidFill>
                          <a:latin typeface="Myriad Pro"/>
                          <a:cs typeface="Myriad Pro"/>
                        </a:rPr>
                        <a:t>independently</a:t>
                      </a:r>
                      <a:r>
                        <a:rPr sz="100" spc="40" dirty="0">
                          <a:solidFill>
                            <a:srgbClr val="4D4D4F"/>
                          </a:solidFill>
                          <a:latin typeface="Myriad Pro"/>
                          <a:cs typeface="Myriad Pro"/>
                        </a:rPr>
                        <a:t> </a:t>
                      </a:r>
                      <a:r>
                        <a:rPr sz="100" dirty="0">
                          <a:solidFill>
                            <a:srgbClr val="4D4D4F"/>
                          </a:solidFill>
                          <a:latin typeface="Myriad Pro"/>
                          <a:cs typeface="Myriad Pro"/>
                        </a:rPr>
                        <a:t>owned</a:t>
                      </a:r>
                      <a:r>
                        <a:rPr sz="100" spc="35" dirty="0">
                          <a:solidFill>
                            <a:srgbClr val="4D4D4F"/>
                          </a:solidFill>
                          <a:latin typeface="Myriad Pro"/>
                          <a:cs typeface="Myriad Pro"/>
                        </a:rPr>
                        <a:t> </a:t>
                      </a:r>
                      <a:r>
                        <a:rPr sz="100" dirty="0">
                          <a:solidFill>
                            <a:srgbClr val="4D4D4F"/>
                          </a:solidFill>
                          <a:latin typeface="Myriad Pro"/>
                          <a:cs typeface="Myriad Pro"/>
                        </a:rPr>
                        <a:t>and</a:t>
                      </a:r>
                      <a:r>
                        <a:rPr sz="100" spc="35" dirty="0">
                          <a:solidFill>
                            <a:srgbClr val="4D4D4F"/>
                          </a:solidFill>
                          <a:latin typeface="Myriad Pro"/>
                          <a:cs typeface="Myriad Pro"/>
                        </a:rPr>
                        <a:t> </a:t>
                      </a:r>
                      <a:r>
                        <a:rPr sz="100" spc="-10" dirty="0">
                          <a:solidFill>
                            <a:srgbClr val="4D4D4F"/>
                          </a:solidFill>
                          <a:latin typeface="Myriad Pro"/>
                          <a:cs typeface="Myriad Pro"/>
                        </a:rPr>
                        <a:t>operated.</a:t>
                      </a:r>
                      <a:endParaRPr sz="100">
                        <a:latin typeface="Myriad Pro"/>
                        <a:cs typeface="Myriad Pro"/>
                      </a:endParaRPr>
                    </a:p>
                    <a:p>
                      <a:pPr marL="85090">
                        <a:lnSpc>
                          <a:spcPct val="100000"/>
                        </a:lnSpc>
                        <a:spcBef>
                          <a:spcPts val="10"/>
                        </a:spcBef>
                      </a:pPr>
                      <a:r>
                        <a:rPr sz="100" spc="-10" dirty="0">
                          <a:solidFill>
                            <a:srgbClr val="4D4D4F"/>
                          </a:solidFill>
                          <a:latin typeface="Myriad Pro"/>
                          <a:cs typeface="Myriad Pro"/>
                        </a:rPr>
                        <a:t>*All</a:t>
                      </a:r>
                      <a:r>
                        <a:rPr sz="100" spc="25" dirty="0">
                          <a:solidFill>
                            <a:srgbClr val="4D4D4F"/>
                          </a:solidFill>
                          <a:latin typeface="Myriad Pro"/>
                          <a:cs typeface="Myriad Pro"/>
                        </a:rPr>
                        <a:t> </a:t>
                      </a:r>
                      <a:r>
                        <a:rPr sz="100" spc="-10" dirty="0">
                          <a:solidFill>
                            <a:srgbClr val="4D4D4F"/>
                          </a:solidFill>
                          <a:latin typeface="Myriad Pro"/>
                          <a:cs typeface="Myriad Pro"/>
                        </a:rPr>
                        <a:t>listings</a:t>
                      </a:r>
                      <a:r>
                        <a:rPr sz="100" spc="25" dirty="0">
                          <a:solidFill>
                            <a:srgbClr val="4D4D4F"/>
                          </a:solidFill>
                          <a:latin typeface="Myriad Pro"/>
                          <a:cs typeface="Myriad Pro"/>
                        </a:rPr>
                        <a:t> </a:t>
                      </a:r>
                      <a:r>
                        <a:rPr sz="100" spc="-10" dirty="0">
                          <a:solidFill>
                            <a:srgbClr val="4D4D4F"/>
                          </a:solidFill>
                          <a:latin typeface="Myriad Pro"/>
                          <a:cs typeface="Myriad Pro"/>
                        </a:rPr>
                        <a:t>may</a:t>
                      </a:r>
                      <a:r>
                        <a:rPr sz="100" spc="25" dirty="0">
                          <a:solidFill>
                            <a:srgbClr val="4D4D4F"/>
                          </a:solidFill>
                          <a:latin typeface="Myriad Pro"/>
                          <a:cs typeface="Myriad Pro"/>
                        </a:rPr>
                        <a:t> </a:t>
                      </a:r>
                      <a:r>
                        <a:rPr sz="100" spc="-10" dirty="0">
                          <a:solidFill>
                            <a:srgbClr val="4D4D4F"/>
                          </a:solidFill>
                          <a:latin typeface="Myriad Pro"/>
                          <a:cs typeface="Myriad Pro"/>
                        </a:rPr>
                        <a:t>not</a:t>
                      </a:r>
                      <a:r>
                        <a:rPr sz="100" spc="25" dirty="0">
                          <a:solidFill>
                            <a:srgbClr val="4D4D4F"/>
                          </a:solidFill>
                          <a:latin typeface="Myriad Pro"/>
                          <a:cs typeface="Myriad Pro"/>
                        </a:rPr>
                        <a:t> </a:t>
                      </a:r>
                      <a:r>
                        <a:rPr sz="100" spc="-10" dirty="0">
                          <a:solidFill>
                            <a:srgbClr val="4D4D4F"/>
                          </a:solidFill>
                          <a:latin typeface="Myriad Pro"/>
                          <a:cs typeface="Myriad Pro"/>
                        </a:rPr>
                        <a:t>be</a:t>
                      </a:r>
                      <a:r>
                        <a:rPr sz="100" spc="25" dirty="0">
                          <a:solidFill>
                            <a:srgbClr val="4D4D4F"/>
                          </a:solidFill>
                          <a:latin typeface="Myriad Pro"/>
                          <a:cs typeface="Myriad Pro"/>
                        </a:rPr>
                        <a:t> </a:t>
                      </a:r>
                      <a:r>
                        <a:rPr sz="100" spc="-10" dirty="0">
                          <a:solidFill>
                            <a:srgbClr val="4D4D4F"/>
                          </a:solidFill>
                          <a:latin typeface="Myriad Pro"/>
                          <a:cs typeface="Myriad Pro"/>
                        </a:rPr>
                        <a:t>displayed</a:t>
                      </a:r>
                      <a:r>
                        <a:rPr sz="100" spc="25" dirty="0">
                          <a:solidFill>
                            <a:srgbClr val="4D4D4F"/>
                          </a:solidFill>
                          <a:latin typeface="Myriad Pro"/>
                          <a:cs typeface="Myriad Pro"/>
                        </a:rPr>
                        <a:t> </a:t>
                      </a:r>
                      <a:r>
                        <a:rPr sz="100" spc="-10" dirty="0">
                          <a:solidFill>
                            <a:srgbClr val="4D4D4F"/>
                          </a:solidFill>
                          <a:latin typeface="Myriad Pro"/>
                          <a:cs typeface="Myriad Pro"/>
                        </a:rPr>
                        <a:t>in</a:t>
                      </a:r>
                      <a:r>
                        <a:rPr sz="100" spc="25" dirty="0">
                          <a:solidFill>
                            <a:srgbClr val="4D4D4F"/>
                          </a:solidFill>
                          <a:latin typeface="Myriad Pro"/>
                          <a:cs typeface="Myriad Pro"/>
                        </a:rPr>
                        <a:t> </a:t>
                      </a:r>
                      <a:r>
                        <a:rPr sz="100" spc="-10" dirty="0">
                          <a:solidFill>
                            <a:srgbClr val="4D4D4F"/>
                          </a:solidFill>
                          <a:latin typeface="Myriad Pro"/>
                          <a:cs typeface="Myriad Pro"/>
                        </a:rPr>
                        <a:t>a</a:t>
                      </a:r>
                      <a:r>
                        <a:rPr sz="100" spc="25" dirty="0">
                          <a:solidFill>
                            <a:srgbClr val="4D4D4F"/>
                          </a:solidFill>
                          <a:latin typeface="Myriad Pro"/>
                          <a:cs typeface="Myriad Pro"/>
                        </a:rPr>
                        <a:t> </a:t>
                      </a:r>
                      <a:r>
                        <a:rPr sz="100" spc="-10" dirty="0">
                          <a:solidFill>
                            <a:srgbClr val="4D4D4F"/>
                          </a:solidFill>
                          <a:latin typeface="Myriad Pro"/>
                          <a:cs typeface="Myriad Pro"/>
                        </a:rPr>
                        <a:t>specific</a:t>
                      </a:r>
                      <a:r>
                        <a:rPr sz="100" spc="25" dirty="0">
                          <a:solidFill>
                            <a:srgbClr val="4D4D4F"/>
                          </a:solidFill>
                          <a:latin typeface="Myriad Pro"/>
                          <a:cs typeface="Myriad Pro"/>
                        </a:rPr>
                        <a:t> </a:t>
                      </a:r>
                      <a:r>
                        <a:rPr sz="100" spc="-10" dirty="0">
                          <a:solidFill>
                            <a:srgbClr val="4D4D4F"/>
                          </a:solidFill>
                          <a:latin typeface="Myriad Pro"/>
                          <a:cs typeface="Myriad Pro"/>
                        </a:rPr>
                        <a:t>marketplace</a:t>
                      </a:r>
                      <a:r>
                        <a:rPr sz="100" spc="25" dirty="0">
                          <a:solidFill>
                            <a:srgbClr val="4D4D4F"/>
                          </a:solidFill>
                          <a:latin typeface="Myriad Pro"/>
                          <a:cs typeface="Myriad Pro"/>
                        </a:rPr>
                        <a:t> </a:t>
                      </a:r>
                      <a:r>
                        <a:rPr sz="100" spc="-10" dirty="0">
                          <a:solidFill>
                            <a:srgbClr val="4D4D4F"/>
                          </a:solidFill>
                          <a:latin typeface="Myriad Pro"/>
                          <a:cs typeface="Myriad Pro"/>
                        </a:rPr>
                        <a:t>as</a:t>
                      </a:r>
                      <a:r>
                        <a:rPr sz="100" spc="25" dirty="0">
                          <a:solidFill>
                            <a:srgbClr val="4D4D4F"/>
                          </a:solidFill>
                          <a:latin typeface="Myriad Pro"/>
                          <a:cs typeface="Myriad Pro"/>
                        </a:rPr>
                        <a:t> </a:t>
                      </a:r>
                      <a:r>
                        <a:rPr sz="100" spc="-10" dirty="0">
                          <a:solidFill>
                            <a:srgbClr val="4D4D4F"/>
                          </a:solidFill>
                          <a:latin typeface="Myriad Pro"/>
                          <a:cs typeface="Myriad Pro"/>
                        </a:rPr>
                        <a:t>some</a:t>
                      </a:r>
                      <a:r>
                        <a:rPr sz="100" spc="25" dirty="0">
                          <a:solidFill>
                            <a:srgbClr val="4D4D4F"/>
                          </a:solidFill>
                          <a:latin typeface="Myriad Pro"/>
                          <a:cs typeface="Myriad Pro"/>
                        </a:rPr>
                        <a:t> </a:t>
                      </a:r>
                      <a:r>
                        <a:rPr sz="100" spc="-10" dirty="0">
                          <a:solidFill>
                            <a:srgbClr val="4D4D4F"/>
                          </a:solidFill>
                          <a:latin typeface="Myriad Pro"/>
                          <a:cs typeface="Myriad Pro"/>
                        </a:rPr>
                        <a:t>Brokers</a:t>
                      </a:r>
                      <a:r>
                        <a:rPr sz="100" spc="25" dirty="0">
                          <a:solidFill>
                            <a:srgbClr val="4D4D4F"/>
                          </a:solidFill>
                          <a:latin typeface="Myriad Pro"/>
                          <a:cs typeface="Myriad Pro"/>
                        </a:rPr>
                        <a:t> </a:t>
                      </a:r>
                      <a:r>
                        <a:rPr sz="100" spc="-10" dirty="0">
                          <a:solidFill>
                            <a:srgbClr val="4D4D4F"/>
                          </a:solidFill>
                          <a:latin typeface="Myriad Pro"/>
                          <a:cs typeface="Myriad Pro"/>
                        </a:rPr>
                        <a:t>or</a:t>
                      </a:r>
                      <a:r>
                        <a:rPr sz="100" spc="25" dirty="0">
                          <a:solidFill>
                            <a:srgbClr val="4D4D4F"/>
                          </a:solidFill>
                          <a:latin typeface="Myriad Pro"/>
                          <a:cs typeface="Myriad Pro"/>
                        </a:rPr>
                        <a:t> </a:t>
                      </a:r>
                      <a:r>
                        <a:rPr sz="100" spc="-10" dirty="0">
                          <a:solidFill>
                            <a:srgbClr val="4D4D4F"/>
                          </a:solidFill>
                          <a:latin typeface="Myriad Pro"/>
                          <a:cs typeface="Myriad Pro"/>
                        </a:rPr>
                        <a:t>property</a:t>
                      </a:r>
                      <a:r>
                        <a:rPr sz="100" spc="25" dirty="0">
                          <a:solidFill>
                            <a:srgbClr val="4D4D4F"/>
                          </a:solidFill>
                          <a:latin typeface="Myriad Pro"/>
                          <a:cs typeface="Myriad Pro"/>
                        </a:rPr>
                        <a:t> </a:t>
                      </a:r>
                      <a:r>
                        <a:rPr sz="100" spc="-10" dirty="0">
                          <a:solidFill>
                            <a:srgbClr val="4D4D4F"/>
                          </a:solidFill>
                          <a:latin typeface="Myriad Pro"/>
                          <a:cs typeface="Myriad Pro"/>
                        </a:rPr>
                        <a:t>owners</a:t>
                      </a:r>
                      <a:r>
                        <a:rPr sz="100" spc="25" dirty="0">
                          <a:solidFill>
                            <a:srgbClr val="4D4D4F"/>
                          </a:solidFill>
                          <a:latin typeface="Myriad Pro"/>
                          <a:cs typeface="Myriad Pro"/>
                        </a:rPr>
                        <a:t> </a:t>
                      </a:r>
                      <a:r>
                        <a:rPr sz="100" spc="-10" dirty="0">
                          <a:solidFill>
                            <a:srgbClr val="4D4D4F"/>
                          </a:solidFill>
                          <a:latin typeface="Myriad Pro"/>
                          <a:cs typeface="Myriad Pro"/>
                        </a:rPr>
                        <a:t>may</a:t>
                      </a:r>
                      <a:r>
                        <a:rPr sz="100" spc="25" dirty="0">
                          <a:solidFill>
                            <a:srgbClr val="4D4D4F"/>
                          </a:solidFill>
                          <a:latin typeface="Myriad Pro"/>
                          <a:cs typeface="Myriad Pro"/>
                        </a:rPr>
                        <a:t> </a:t>
                      </a:r>
                      <a:r>
                        <a:rPr sz="100" spc="-10" dirty="0">
                          <a:solidFill>
                            <a:srgbClr val="4D4D4F"/>
                          </a:solidFill>
                          <a:latin typeface="Myriad Pro"/>
                          <a:cs typeface="Myriad Pro"/>
                        </a:rPr>
                        <a:t>opt</a:t>
                      </a:r>
                      <a:r>
                        <a:rPr sz="100" spc="25" dirty="0">
                          <a:solidFill>
                            <a:srgbClr val="4D4D4F"/>
                          </a:solidFill>
                          <a:latin typeface="Myriad Pro"/>
                          <a:cs typeface="Myriad Pro"/>
                        </a:rPr>
                        <a:t> </a:t>
                      </a:r>
                      <a:r>
                        <a:rPr sz="100" spc="-20" dirty="0">
                          <a:solidFill>
                            <a:srgbClr val="4D4D4F"/>
                          </a:solidFill>
                          <a:latin typeface="Myriad Pro"/>
                          <a:cs typeface="Myriad Pro"/>
                        </a:rPr>
                        <a:t>out.</a:t>
                      </a:r>
                      <a:endParaRPr sz="100">
                        <a:latin typeface="Myriad Pro"/>
                        <a:cs typeface="Myriad Pro"/>
                      </a:endParaRPr>
                    </a:p>
                  </a:txBody>
                  <a:tcPr marL="0" marR="0" marT="0" marB="0">
                    <a:lnL w="3175">
                      <a:solidFill>
                        <a:srgbClr val="231F20"/>
                      </a:solidFill>
                      <a:prstDash val="solid"/>
                    </a:lnL>
                    <a:lnB w="19050">
                      <a:solidFill>
                        <a:srgbClr val="006D3E"/>
                      </a:solidFill>
                      <a:prstDash val="solid"/>
                    </a:lnB>
                  </a:tcPr>
                </a:tc>
                <a:tc>
                  <a:txBody>
                    <a:bodyPr/>
                    <a:lstStyle/>
                    <a:p>
                      <a:pPr>
                        <a:lnSpc>
                          <a:spcPct val="100000"/>
                        </a:lnSpc>
                      </a:pPr>
                      <a:endParaRPr sz="500">
                        <a:latin typeface="Times New Roman"/>
                        <a:cs typeface="Times New Roman"/>
                      </a:endParaRPr>
                    </a:p>
                  </a:txBody>
                  <a:tcPr marL="0" marR="0" marT="0" marB="0">
                    <a:lnB w="19050">
                      <a:solidFill>
                        <a:srgbClr val="006D3E"/>
                      </a:solidFill>
                      <a:prstDash val="solid"/>
                    </a:lnB>
                  </a:tcPr>
                </a:tc>
                <a:tc vMerge="1">
                  <a:txBody>
                    <a:bodyPr/>
                    <a:lstStyle/>
                    <a:p>
                      <a:endParaRPr/>
                    </a:p>
                  </a:txBody>
                  <a:tcPr marL="0" marR="0" marT="0" marB="0">
                    <a:lnR w="3175">
                      <a:solidFill>
                        <a:srgbClr val="231F20"/>
                      </a:solidFill>
                      <a:prstDash val="solid"/>
                    </a:lnR>
                    <a:lnT w="38100">
                      <a:solidFill>
                        <a:srgbClr val="4D4D4F"/>
                      </a:solidFill>
                      <a:prstDash val="solid"/>
                    </a:lnT>
                    <a:lnB w="19050">
                      <a:solidFill>
                        <a:srgbClr val="006D3E"/>
                      </a:solidFill>
                      <a:prstDash val="solid"/>
                    </a:lnB>
                  </a:tcPr>
                </a:tc>
                <a:extLst>
                  <a:ext uri="{0D108BD9-81ED-4DB2-BD59-A6C34878D82A}">
                    <a16:rowId xmlns:a16="http://schemas.microsoft.com/office/drawing/2014/main" val="10002"/>
                  </a:ext>
                </a:extLst>
              </a:tr>
            </a:tbl>
          </a:graphicData>
        </a:graphic>
      </p:graphicFrame>
      <p:sp>
        <p:nvSpPr>
          <p:cNvPr id="32" name="object 32"/>
          <p:cNvSpPr txBox="1"/>
          <p:nvPr/>
        </p:nvSpPr>
        <p:spPr>
          <a:xfrm>
            <a:off x="2150745" y="4647102"/>
            <a:ext cx="808511" cy="329577"/>
          </a:xfrm>
          <a:prstGeom prst="rect">
            <a:avLst/>
          </a:prstGeom>
        </p:spPr>
        <p:txBody>
          <a:bodyPr vert="horz" wrap="square" lIns="0" tIns="21590" rIns="0" bIns="0" rtlCol="0">
            <a:spAutoFit/>
          </a:bodyPr>
          <a:lstStyle/>
          <a:p>
            <a:pPr marL="262890" marR="30480" indent="-225425">
              <a:lnSpc>
                <a:spcPts val="810"/>
              </a:lnSpc>
              <a:spcBef>
                <a:spcPts val="170"/>
              </a:spcBef>
            </a:pPr>
            <a:r>
              <a:rPr sz="700" b="1" dirty="0">
                <a:solidFill>
                  <a:srgbClr val="6D6F72"/>
                </a:solidFill>
                <a:latin typeface="Myriad Pro"/>
                <a:cs typeface="Myriad Pro"/>
              </a:rPr>
              <a:t>OPEN</a:t>
            </a:r>
            <a:r>
              <a:rPr sz="700" b="1" spc="270" dirty="0">
                <a:solidFill>
                  <a:srgbClr val="6D6F72"/>
                </a:solidFill>
                <a:latin typeface="Myriad Pro"/>
                <a:cs typeface="Myriad Pro"/>
              </a:rPr>
              <a:t> </a:t>
            </a:r>
            <a:r>
              <a:rPr sz="700" b="1" spc="45" dirty="0">
                <a:solidFill>
                  <a:srgbClr val="6D6F72"/>
                </a:solidFill>
                <a:latin typeface="Myriad Pro"/>
                <a:cs typeface="Myriad Pro"/>
              </a:rPr>
              <a:t>HOUSES</a:t>
            </a:r>
            <a:r>
              <a:rPr sz="700" b="1" spc="500" dirty="0">
                <a:solidFill>
                  <a:srgbClr val="6D6F72"/>
                </a:solidFill>
                <a:latin typeface="Myriad Pro"/>
                <a:cs typeface="Myriad Pro"/>
              </a:rPr>
              <a:t> </a:t>
            </a:r>
            <a:r>
              <a:rPr sz="700" b="1" spc="30" dirty="0">
                <a:solidFill>
                  <a:srgbClr val="6D6F72"/>
                </a:solidFill>
                <a:latin typeface="Myriad Pro"/>
                <a:cs typeface="Myriad Pro"/>
              </a:rPr>
              <a:t>AND</a:t>
            </a:r>
            <a:endParaRPr sz="700" dirty="0">
              <a:latin typeface="Myriad Pro"/>
              <a:cs typeface="Myriad Pro"/>
            </a:endParaRPr>
          </a:p>
          <a:p>
            <a:pPr marL="12700">
              <a:lnSpc>
                <a:spcPts val="790"/>
              </a:lnSpc>
            </a:pPr>
            <a:r>
              <a:rPr sz="700" b="1" spc="50" dirty="0">
                <a:solidFill>
                  <a:srgbClr val="6D6F72"/>
                </a:solidFill>
                <a:latin typeface="Myriad Pro"/>
                <a:cs typeface="Myriad Pro"/>
              </a:rPr>
              <a:t>BROKERS</a:t>
            </a:r>
            <a:r>
              <a:rPr sz="700" b="1" spc="85" dirty="0">
                <a:solidFill>
                  <a:srgbClr val="6D6F72"/>
                </a:solidFill>
                <a:latin typeface="Myriad Pro"/>
                <a:cs typeface="Myriad Pro"/>
              </a:rPr>
              <a:t> </a:t>
            </a:r>
            <a:r>
              <a:rPr sz="700" b="1" spc="35" dirty="0">
                <a:solidFill>
                  <a:srgbClr val="6D6F72"/>
                </a:solidFill>
                <a:latin typeface="Myriad Pro"/>
                <a:cs typeface="Myriad Pro"/>
              </a:rPr>
              <a:t>OPEN</a:t>
            </a:r>
            <a:endParaRPr sz="700" dirty="0">
              <a:latin typeface="Myriad Pro"/>
              <a:cs typeface="Myriad Pro"/>
            </a:endParaRPr>
          </a:p>
        </p:txBody>
      </p:sp>
      <p:pic>
        <p:nvPicPr>
          <p:cNvPr id="33" name="object 33"/>
          <p:cNvPicPr/>
          <p:nvPr/>
        </p:nvPicPr>
        <p:blipFill>
          <a:blip r:embed="rId14" cstate="print"/>
          <a:stretch>
            <a:fillRect/>
          </a:stretch>
        </p:blipFill>
        <p:spPr>
          <a:xfrm>
            <a:off x="2267191" y="4065320"/>
            <a:ext cx="644728" cy="566953"/>
          </a:xfrm>
          <a:prstGeom prst="rect">
            <a:avLst/>
          </a:prstGeom>
        </p:spPr>
      </p:pic>
      <p:sp>
        <p:nvSpPr>
          <p:cNvPr id="34" name="object 34"/>
          <p:cNvSpPr txBox="1"/>
          <p:nvPr/>
        </p:nvSpPr>
        <p:spPr>
          <a:xfrm>
            <a:off x="2150745" y="5688146"/>
            <a:ext cx="755985" cy="340995"/>
          </a:xfrm>
          <a:prstGeom prst="rect">
            <a:avLst/>
          </a:prstGeom>
        </p:spPr>
        <p:txBody>
          <a:bodyPr vert="horz" wrap="square" lIns="0" tIns="21590" rIns="0" bIns="0" rtlCol="0">
            <a:spAutoFit/>
          </a:bodyPr>
          <a:lstStyle/>
          <a:p>
            <a:pPr marL="70485" marR="62865" indent="74295">
              <a:lnSpc>
                <a:spcPts val="810"/>
              </a:lnSpc>
              <a:spcBef>
                <a:spcPts val="170"/>
              </a:spcBef>
            </a:pPr>
            <a:r>
              <a:rPr sz="700" b="1" spc="45" dirty="0">
                <a:solidFill>
                  <a:srgbClr val="6D6F72"/>
                </a:solidFill>
                <a:latin typeface="Myriad Pro"/>
                <a:cs typeface="Myriad Pro"/>
              </a:rPr>
              <a:t>BROKER</a:t>
            </a:r>
            <a:r>
              <a:rPr sz="700" b="1" spc="500" dirty="0">
                <a:solidFill>
                  <a:srgbClr val="6D6F72"/>
                </a:solidFill>
                <a:latin typeface="Myriad Pro"/>
                <a:cs typeface="Myriad Pro"/>
              </a:rPr>
              <a:t> </a:t>
            </a:r>
            <a:r>
              <a:rPr sz="700" b="1" dirty="0">
                <a:solidFill>
                  <a:srgbClr val="6D6F72"/>
                </a:solidFill>
                <a:latin typeface="Myriad Pro"/>
                <a:cs typeface="Myriad Pro"/>
              </a:rPr>
              <a:t>TO</a:t>
            </a:r>
            <a:r>
              <a:rPr sz="700" b="1" spc="125" dirty="0">
                <a:solidFill>
                  <a:srgbClr val="6D6F72"/>
                </a:solidFill>
                <a:latin typeface="Myriad Pro"/>
                <a:cs typeface="Myriad Pro"/>
              </a:rPr>
              <a:t> </a:t>
            </a:r>
            <a:r>
              <a:rPr sz="700" b="1" spc="45" dirty="0">
                <a:solidFill>
                  <a:srgbClr val="6D6F72"/>
                </a:solidFill>
                <a:latin typeface="Myriad Pro"/>
                <a:cs typeface="Myriad Pro"/>
              </a:rPr>
              <a:t>BROKER</a:t>
            </a:r>
            <a:endParaRPr sz="700" dirty="0">
              <a:latin typeface="Myriad Pro"/>
              <a:cs typeface="Myriad Pro"/>
            </a:endParaRPr>
          </a:p>
          <a:p>
            <a:pPr marL="12700">
              <a:lnSpc>
                <a:spcPts val="790"/>
              </a:lnSpc>
            </a:pPr>
            <a:r>
              <a:rPr sz="700" b="1" spc="45" dirty="0">
                <a:solidFill>
                  <a:srgbClr val="6D6F72"/>
                </a:solidFill>
                <a:latin typeface="Myriad Pro"/>
                <a:cs typeface="Myriad Pro"/>
              </a:rPr>
              <a:t>NETWORKING</a:t>
            </a:r>
            <a:endParaRPr sz="700" dirty="0">
              <a:latin typeface="Myriad Pro"/>
              <a:cs typeface="Myriad Pro"/>
            </a:endParaRPr>
          </a:p>
        </p:txBody>
      </p:sp>
      <p:pic>
        <p:nvPicPr>
          <p:cNvPr id="35" name="object 35"/>
          <p:cNvPicPr/>
          <p:nvPr/>
        </p:nvPicPr>
        <p:blipFill>
          <a:blip r:embed="rId15" cstate="print"/>
          <a:stretch>
            <a:fillRect/>
          </a:stretch>
        </p:blipFill>
        <p:spPr>
          <a:xfrm>
            <a:off x="2262174" y="5121740"/>
            <a:ext cx="644728" cy="553026"/>
          </a:xfrm>
          <a:prstGeom prst="rect">
            <a:avLst/>
          </a:prstGeom>
        </p:spPr>
      </p:pic>
      <p:sp>
        <p:nvSpPr>
          <p:cNvPr id="36" name="object 36"/>
          <p:cNvSpPr txBox="1"/>
          <p:nvPr/>
        </p:nvSpPr>
        <p:spPr>
          <a:xfrm>
            <a:off x="2667000" y="6698559"/>
            <a:ext cx="1308633" cy="340995"/>
          </a:xfrm>
          <a:prstGeom prst="rect">
            <a:avLst/>
          </a:prstGeom>
        </p:spPr>
        <p:txBody>
          <a:bodyPr vert="horz" wrap="square" lIns="0" tIns="21590" rIns="0" bIns="0" rtlCol="0">
            <a:spAutoFit/>
          </a:bodyPr>
          <a:lstStyle/>
          <a:p>
            <a:pPr marL="118745" marR="5080" indent="-106680">
              <a:lnSpc>
                <a:spcPts val="810"/>
              </a:lnSpc>
              <a:spcBef>
                <a:spcPts val="170"/>
              </a:spcBef>
            </a:pPr>
            <a:r>
              <a:rPr sz="700" b="1" spc="20" dirty="0">
                <a:solidFill>
                  <a:srgbClr val="6D6F72"/>
                </a:solidFill>
                <a:latin typeface="Myriad Pro"/>
                <a:cs typeface="Myriad Pro"/>
              </a:rPr>
              <a:t>SELLER</a:t>
            </a:r>
            <a:r>
              <a:rPr sz="700" b="1" spc="185" dirty="0">
                <a:solidFill>
                  <a:srgbClr val="6D6F72"/>
                </a:solidFill>
                <a:latin typeface="Myriad Pro"/>
                <a:cs typeface="Myriad Pro"/>
              </a:rPr>
              <a:t> </a:t>
            </a:r>
            <a:r>
              <a:rPr sz="700" b="1" spc="45" dirty="0">
                <a:solidFill>
                  <a:srgbClr val="6D6F72"/>
                </a:solidFill>
                <a:latin typeface="Myriad Pro"/>
                <a:cs typeface="Myriad Pro"/>
              </a:rPr>
              <a:t>LISTING</a:t>
            </a:r>
            <a:r>
              <a:rPr sz="700" b="1" spc="190" dirty="0">
                <a:solidFill>
                  <a:srgbClr val="6D6F72"/>
                </a:solidFill>
                <a:latin typeface="Myriad Pro"/>
                <a:cs typeface="Myriad Pro"/>
              </a:rPr>
              <a:t> </a:t>
            </a:r>
            <a:r>
              <a:rPr sz="700" b="1" spc="35" dirty="0">
                <a:solidFill>
                  <a:srgbClr val="6D6F72"/>
                </a:solidFill>
                <a:latin typeface="Myriad Pro"/>
                <a:cs typeface="Myriad Pro"/>
              </a:rPr>
              <a:t>LAUNCH®</a:t>
            </a:r>
            <a:r>
              <a:rPr sz="700" b="1" spc="500" dirty="0">
                <a:solidFill>
                  <a:srgbClr val="6D6F72"/>
                </a:solidFill>
                <a:latin typeface="Myriad Pro"/>
                <a:cs typeface="Myriad Pro"/>
              </a:rPr>
              <a:t> </a:t>
            </a:r>
            <a:r>
              <a:rPr sz="700" b="1" spc="50" dirty="0">
                <a:solidFill>
                  <a:srgbClr val="6D6F72"/>
                </a:solidFill>
                <a:latin typeface="Myriad Pro"/>
                <a:cs typeface="Myriad Pro"/>
              </a:rPr>
              <a:t>POSTCARDS,</a:t>
            </a:r>
            <a:r>
              <a:rPr sz="700" b="1" spc="80" dirty="0">
                <a:solidFill>
                  <a:srgbClr val="6D6F72"/>
                </a:solidFill>
                <a:latin typeface="Myriad Pro"/>
                <a:cs typeface="Myriad Pro"/>
              </a:rPr>
              <a:t> </a:t>
            </a:r>
            <a:r>
              <a:rPr sz="700" b="1" spc="-10" dirty="0">
                <a:solidFill>
                  <a:srgbClr val="6D6F72"/>
                </a:solidFill>
                <a:latin typeface="Myriad Pro"/>
                <a:cs typeface="Myriad Pro"/>
              </a:rPr>
              <a:t>FLYERS,</a:t>
            </a:r>
            <a:endParaRPr sz="700" dirty="0">
              <a:latin typeface="Myriad Pro"/>
              <a:cs typeface="Myriad Pro"/>
            </a:endParaRPr>
          </a:p>
          <a:p>
            <a:pPr marL="20955">
              <a:lnSpc>
                <a:spcPts val="790"/>
              </a:lnSpc>
            </a:pPr>
            <a:r>
              <a:rPr sz="700" b="1" spc="50" dirty="0">
                <a:solidFill>
                  <a:srgbClr val="6D6F72"/>
                </a:solidFill>
                <a:latin typeface="Myriad Pro"/>
                <a:cs typeface="Myriad Pro"/>
              </a:rPr>
              <a:t>NEIGHBORHOOD</a:t>
            </a:r>
            <a:r>
              <a:rPr sz="700" b="1" spc="140" dirty="0">
                <a:solidFill>
                  <a:srgbClr val="6D6F72"/>
                </a:solidFill>
                <a:latin typeface="Myriad Pro"/>
                <a:cs typeface="Myriad Pro"/>
              </a:rPr>
              <a:t> </a:t>
            </a:r>
            <a:r>
              <a:rPr sz="700" b="1" spc="45" dirty="0">
                <a:solidFill>
                  <a:srgbClr val="6D6F72"/>
                </a:solidFill>
                <a:latin typeface="Myriad Pro"/>
                <a:cs typeface="Myriad Pro"/>
              </a:rPr>
              <a:t>INVITES</a:t>
            </a:r>
            <a:endParaRPr sz="700" dirty="0">
              <a:latin typeface="Myriad Pro"/>
              <a:cs typeface="Myriad Pro"/>
            </a:endParaRPr>
          </a:p>
        </p:txBody>
      </p:sp>
      <p:pic>
        <p:nvPicPr>
          <p:cNvPr id="37" name="object 37"/>
          <p:cNvPicPr/>
          <p:nvPr/>
        </p:nvPicPr>
        <p:blipFill>
          <a:blip r:embed="rId16" cstate="print"/>
          <a:stretch>
            <a:fillRect/>
          </a:stretch>
        </p:blipFill>
        <p:spPr>
          <a:xfrm>
            <a:off x="3056039" y="6111011"/>
            <a:ext cx="644715" cy="566953"/>
          </a:xfrm>
          <a:prstGeom prst="rect">
            <a:avLst/>
          </a:prstGeom>
        </p:spPr>
      </p:pic>
      <p:sp>
        <p:nvSpPr>
          <p:cNvPr id="38" name="object 38"/>
          <p:cNvSpPr txBox="1"/>
          <p:nvPr/>
        </p:nvSpPr>
        <p:spPr>
          <a:xfrm>
            <a:off x="5288245" y="6698559"/>
            <a:ext cx="883955" cy="340995"/>
          </a:xfrm>
          <a:prstGeom prst="rect">
            <a:avLst/>
          </a:prstGeom>
        </p:spPr>
        <p:txBody>
          <a:bodyPr vert="horz" wrap="square" lIns="0" tIns="21590" rIns="0" bIns="0" rtlCol="0">
            <a:spAutoFit/>
          </a:bodyPr>
          <a:lstStyle/>
          <a:p>
            <a:pPr marL="307340" marR="5080" indent="-295275">
              <a:lnSpc>
                <a:spcPts val="810"/>
              </a:lnSpc>
              <a:spcBef>
                <a:spcPts val="170"/>
              </a:spcBef>
            </a:pPr>
            <a:r>
              <a:rPr sz="700" b="1" spc="20" dirty="0">
                <a:solidFill>
                  <a:srgbClr val="6D6F72"/>
                </a:solidFill>
                <a:latin typeface="Myriad Pro"/>
                <a:cs typeface="Myriad Pro"/>
              </a:rPr>
              <a:t>BROKER</a:t>
            </a:r>
            <a:r>
              <a:rPr sz="700" b="1" spc="235" dirty="0">
                <a:solidFill>
                  <a:srgbClr val="6D6F72"/>
                </a:solidFill>
                <a:latin typeface="Myriad Pro"/>
                <a:cs typeface="Myriad Pro"/>
              </a:rPr>
              <a:t> </a:t>
            </a:r>
            <a:r>
              <a:rPr sz="700" b="1" spc="45" dirty="0">
                <a:solidFill>
                  <a:srgbClr val="6D6F72"/>
                </a:solidFill>
                <a:latin typeface="Myriad Pro"/>
                <a:cs typeface="Myriad Pro"/>
              </a:rPr>
              <a:t>WEBSITE</a:t>
            </a:r>
            <a:r>
              <a:rPr sz="700" b="1" spc="500" dirty="0">
                <a:solidFill>
                  <a:srgbClr val="6D6F72"/>
                </a:solidFill>
                <a:latin typeface="Myriad Pro"/>
                <a:cs typeface="Myriad Pro"/>
              </a:rPr>
              <a:t> </a:t>
            </a:r>
            <a:r>
              <a:rPr sz="700" b="1" spc="30" dirty="0">
                <a:solidFill>
                  <a:srgbClr val="6D6F72"/>
                </a:solidFill>
                <a:latin typeface="Myriad Pro"/>
                <a:cs typeface="Myriad Pro"/>
              </a:rPr>
              <a:t>AND</a:t>
            </a:r>
            <a:endParaRPr sz="700" dirty="0">
              <a:latin typeface="Myriad Pro"/>
              <a:cs typeface="Myriad Pro"/>
            </a:endParaRPr>
          </a:p>
          <a:p>
            <a:pPr marL="74930">
              <a:lnSpc>
                <a:spcPts val="790"/>
              </a:lnSpc>
            </a:pPr>
            <a:r>
              <a:rPr sz="700" b="1" spc="20" dirty="0">
                <a:solidFill>
                  <a:srgbClr val="6D6F72"/>
                </a:solidFill>
                <a:latin typeface="Myriad Pro"/>
                <a:cs typeface="Myriad Pro"/>
              </a:rPr>
              <a:t>SOCIAL</a:t>
            </a:r>
            <a:r>
              <a:rPr sz="700" b="1" spc="260" dirty="0">
                <a:solidFill>
                  <a:srgbClr val="6D6F72"/>
                </a:solidFill>
                <a:latin typeface="Myriad Pro"/>
                <a:cs typeface="Myriad Pro"/>
              </a:rPr>
              <a:t> </a:t>
            </a:r>
            <a:r>
              <a:rPr sz="700" b="1" spc="45" dirty="0">
                <a:solidFill>
                  <a:srgbClr val="6D6F72"/>
                </a:solidFill>
                <a:latin typeface="Myriad Pro"/>
                <a:cs typeface="Myriad Pro"/>
              </a:rPr>
              <a:t>MEDIA</a:t>
            </a:r>
            <a:endParaRPr sz="700" dirty="0">
              <a:latin typeface="Myriad Pro"/>
              <a:cs typeface="Myriad Pro"/>
            </a:endParaRPr>
          </a:p>
        </p:txBody>
      </p:sp>
      <p:pic>
        <p:nvPicPr>
          <p:cNvPr id="39" name="object 39"/>
          <p:cNvPicPr/>
          <p:nvPr/>
        </p:nvPicPr>
        <p:blipFill>
          <a:blip r:embed="rId17" cstate="print"/>
          <a:stretch>
            <a:fillRect/>
          </a:stretch>
        </p:blipFill>
        <p:spPr>
          <a:xfrm>
            <a:off x="5413425" y="6116434"/>
            <a:ext cx="644715" cy="566953"/>
          </a:xfrm>
          <a:prstGeom prst="rect">
            <a:avLst/>
          </a:prstGeom>
        </p:spPr>
      </p:pic>
      <p:sp>
        <p:nvSpPr>
          <p:cNvPr id="40" name="object 40"/>
          <p:cNvSpPr txBox="1"/>
          <p:nvPr/>
        </p:nvSpPr>
        <p:spPr>
          <a:xfrm>
            <a:off x="4145245" y="6700845"/>
            <a:ext cx="883955" cy="340995"/>
          </a:xfrm>
          <a:prstGeom prst="rect">
            <a:avLst/>
          </a:prstGeom>
        </p:spPr>
        <p:txBody>
          <a:bodyPr vert="horz" wrap="square" lIns="0" tIns="21590" rIns="0" bIns="0" rtlCol="0">
            <a:spAutoFit/>
          </a:bodyPr>
          <a:lstStyle/>
          <a:p>
            <a:pPr marL="171450" marR="53975" indent="-109855">
              <a:lnSpc>
                <a:spcPts val="810"/>
              </a:lnSpc>
              <a:spcBef>
                <a:spcPts val="170"/>
              </a:spcBef>
            </a:pPr>
            <a:r>
              <a:rPr sz="700" b="1" spc="20" dirty="0">
                <a:solidFill>
                  <a:srgbClr val="6D6F72"/>
                </a:solidFill>
                <a:latin typeface="Myriad Pro"/>
                <a:cs typeface="Myriad Pro"/>
              </a:rPr>
              <a:t>BROKER</a:t>
            </a:r>
            <a:r>
              <a:rPr sz="700" b="1" spc="260" dirty="0">
                <a:solidFill>
                  <a:srgbClr val="6D6F72"/>
                </a:solidFill>
                <a:latin typeface="Myriad Pro"/>
                <a:cs typeface="Myriad Pro"/>
              </a:rPr>
              <a:t> </a:t>
            </a:r>
            <a:r>
              <a:rPr sz="700" b="1" spc="-10" dirty="0">
                <a:solidFill>
                  <a:srgbClr val="6D6F72"/>
                </a:solidFill>
                <a:latin typeface="Myriad Pro"/>
                <a:cs typeface="Myriad Pro"/>
              </a:rPr>
              <a:t>FILTER</a:t>
            </a:r>
            <a:r>
              <a:rPr sz="700" b="1" spc="500" dirty="0">
                <a:solidFill>
                  <a:srgbClr val="6D6F72"/>
                </a:solidFill>
                <a:latin typeface="Myriad Pro"/>
                <a:cs typeface="Myriad Pro"/>
              </a:rPr>
              <a:t> </a:t>
            </a:r>
            <a:r>
              <a:rPr sz="700" b="1" spc="45" dirty="0">
                <a:solidFill>
                  <a:srgbClr val="6D6F72"/>
                </a:solidFill>
                <a:latin typeface="Myriad Pro"/>
                <a:cs typeface="Myriad Pro"/>
              </a:rPr>
              <a:t>SEARCHES</a:t>
            </a:r>
            <a:endParaRPr sz="700" dirty="0">
              <a:latin typeface="Myriad Pro"/>
              <a:cs typeface="Myriad Pro"/>
            </a:endParaRPr>
          </a:p>
          <a:p>
            <a:pPr marL="12700">
              <a:lnSpc>
                <a:spcPts val="790"/>
              </a:lnSpc>
            </a:pPr>
            <a:r>
              <a:rPr sz="700" b="1" dirty="0">
                <a:solidFill>
                  <a:srgbClr val="6D6F72"/>
                </a:solidFill>
                <a:latin typeface="Myriad Pro"/>
                <a:cs typeface="Myriad Pro"/>
              </a:rPr>
              <a:t>AND</a:t>
            </a:r>
            <a:r>
              <a:rPr sz="700" b="1" spc="210" dirty="0">
                <a:solidFill>
                  <a:srgbClr val="6D6F72"/>
                </a:solidFill>
                <a:latin typeface="Myriad Pro"/>
                <a:cs typeface="Myriad Pro"/>
              </a:rPr>
              <a:t> </a:t>
            </a:r>
            <a:r>
              <a:rPr sz="700" b="1" spc="45" dirty="0">
                <a:solidFill>
                  <a:srgbClr val="6D6F72"/>
                </a:solidFill>
                <a:latin typeface="Myriad Pro"/>
                <a:cs typeface="Myriad Pro"/>
              </a:rPr>
              <a:t>SELECTIONS</a:t>
            </a:r>
            <a:endParaRPr sz="700" dirty="0">
              <a:latin typeface="Myriad Pro"/>
              <a:cs typeface="Myriad Pro"/>
            </a:endParaRPr>
          </a:p>
        </p:txBody>
      </p:sp>
      <p:pic>
        <p:nvPicPr>
          <p:cNvPr id="41" name="object 41"/>
          <p:cNvPicPr/>
          <p:nvPr/>
        </p:nvPicPr>
        <p:blipFill>
          <a:blip r:embed="rId18" cstate="print"/>
          <a:stretch>
            <a:fillRect/>
          </a:stretch>
        </p:blipFill>
        <p:spPr>
          <a:xfrm>
            <a:off x="4230649" y="6115468"/>
            <a:ext cx="644715" cy="566953"/>
          </a:xfrm>
          <a:prstGeom prst="rect">
            <a:avLst/>
          </a:prstGeom>
        </p:spPr>
      </p:pic>
      <p:sp>
        <p:nvSpPr>
          <p:cNvPr id="42" name="object 42"/>
          <p:cNvSpPr txBox="1"/>
          <p:nvPr/>
        </p:nvSpPr>
        <p:spPr>
          <a:xfrm>
            <a:off x="533400" y="3558052"/>
            <a:ext cx="1617345" cy="622300"/>
          </a:xfrm>
          <a:prstGeom prst="rect">
            <a:avLst/>
          </a:prstGeom>
        </p:spPr>
        <p:txBody>
          <a:bodyPr vert="horz" wrap="square" lIns="0" tIns="69850" rIns="0" bIns="0" rtlCol="0">
            <a:spAutoFit/>
          </a:bodyPr>
          <a:lstStyle/>
          <a:p>
            <a:pPr marL="12700">
              <a:lnSpc>
                <a:spcPct val="100000"/>
              </a:lnSpc>
              <a:spcBef>
                <a:spcPts val="550"/>
              </a:spcBef>
            </a:pPr>
            <a:r>
              <a:rPr sz="1800" b="1" spc="50" dirty="0">
                <a:solidFill>
                  <a:srgbClr val="00653E"/>
                </a:solidFill>
                <a:latin typeface="Myriad Pro"/>
                <a:cs typeface="Myriad Pro"/>
              </a:rPr>
              <a:t>The</a:t>
            </a:r>
            <a:r>
              <a:rPr sz="1800" b="1" spc="185" dirty="0">
                <a:solidFill>
                  <a:srgbClr val="00653E"/>
                </a:solidFill>
                <a:latin typeface="Myriad Pro"/>
                <a:cs typeface="Myriad Pro"/>
              </a:rPr>
              <a:t> </a:t>
            </a:r>
            <a:r>
              <a:rPr sz="1800" b="1" spc="65" dirty="0">
                <a:solidFill>
                  <a:srgbClr val="00653E"/>
                </a:solidFill>
                <a:latin typeface="Myriad Pro"/>
                <a:cs typeface="Myriad Pro"/>
              </a:rPr>
              <a:t>29%</a:t>
            </a:r>
            <a:endParaRPr sz="1800">
              <a:latin typeface="Myriad Pro"/>
              <a:cs typeface="Myriad Pro"/>
            </a:endParaRPr>
          </a:p>
          <a:p>
            <a:pPr marL="12700">
              <a:lnSpc>
                <a:spcPct val="100000"/>
              </a:lnSpc>
              <a:spcBef>
                <a:spcPts val="350"/>
              </a:spcBef>
            </a:pPr>
            <a:r>
              <a:rPr sz="1450" b="1" dirty="0">
                <a:solidFill>
                  <a:srgbClr val="00653E"/>
                </a:solidFill>
                <a:latin typeface="MyriadPro-Semibold"/>
                <a:cs typeface="MyriadPro-Semibold"/>
              </a:rPr>
              <a:t>Broker</a:t>
            </a:r>
            <a:r>
              <a:rPr sz="1450" b="1" spc="420" dirty="0">
                <a:solidFill>
                  <a:srgbClr val="00653E"/>
                </a:solidFill>
                <a:latin typeface="MyriadPro-Semibold"/>
                <a:cs typeface="MyriadPro-Semibold"/>
              </a:rPr>
              <a:t> </a:t>
            </a:r>
            <a:r>
              <a:rPr sz="1450" b="1" spc="50" dirty="0">
                <a:solidFill>
                  <a:srgbClr val="00653E"/>
                </a:solidFill>
                <a:latin typeface="MyriadPro-Semibold"/>
                <a:cs typeface="MyriadPro-Semibold"/>
              </a:rPr>
              <a:t>Introduced</a:t>
            </a:r>
            <a:endParaRPr sz="1450">
              <a:latin typeface="MyriadPro-Semibold"/>
              <a:cs typeface="MyriadPro-Semibold"/>
            </a:endParaRPr>
          </a:p>
        </p:txBody>
      </p:sp>
      <p:sp>
        <p:nvSpPr>
          <p:cNvPr id="43" name="object 43"/>
          <p:cNvSpPr/>
          <p:nvPr/>
        </p:nvSpPr>
        <p:spPr>
          <a:xfrm>
            <a:off x="561190" y="2193437"/>
            <a:ext cx="2827655" cy="0"/>
          </a:xfrm>
          <a:custGeom>
            <a:avLst/>
            <a:gdLst/>
            <a:ahLst/>
            <a:cxnLst/>
            <a:rect l="l" t="t" r="r" b="b"/>
            <a:pathLst>
              <a:path w="2827654">
                <a:moveTo>
                  <a:pt x="2827324" y="0"/>
                </a:moveTo>
                <a:lnTo>
                  <a:pt x="0" y="0"/>
                </a:lnTo>
              </a:path>
            </a:pathLst>
          </a:custGeom>
          <a:ln w="11430">
            <a:solidFill>
              <a:srgbClr val="00653E"/>
            </a:solidFill>
          </a:ln>
        </p:spPr>
        <p:txBody>
          <a:bodyPr wrap="square" lIns="0" tIns="0" rIns="0" bIns="0" rtlCol="0"/>
          <a:lstStyle/>
          <a:p>
            <a:endParaRPr/>
          </a:p>
        </p:txBody>
      </p:sp>
      <p:sp>
        <p:nvSpPr>
          <p:cNvPr id="44" name="object 44"/>
          <p:cNvSpPr/>
          <p:nvPr/>
        </p:nvSpPr>
        <p:spPr>
          <a:xfrm>
            <a:off x="561188" y="3942227"/>
            <a:ext cx="1576705" cy="0"/>
          </a:xfrm>
          <a:custGeom>
            <a:avLst/>
            <a:gdLst/>
            <a:ahLst/>
            <a:cxnLst/>
            <a:rect l="l" t="t" r="r" b="b"/>
            <a:pathLst>
              <a:path w="1576705">
                <a:moveTo>
                  <a:pt x="1576425" y="0"/>
                </a:moveTo>
                <a:lnTo>
                  <a:pt x="0" y="0"/>
                </a:lnTo>
              </a:path>
            </a:pathLst>
          </a:custGeom>
          <a:ln w="11430">
            <a:solidFill>
              <a:srgbClr val="00653E"/>
            </a:solidFill>
          </a:ln>
        </p:spPr>
        <p:txBody>
          <a:bodyPr wrap="square" lIns="0" tIns="0" rIns="0" bIns="0" rtlCol="0"/>
          <a:lstStyle/>
          <a:p>
            <a:endParaRPr/>
          </a:p>
        </p:txBody>
      </p:sp>
      <p:sp>
        <p:nvSpPr>
          <p:cNvPr id="45" name="object 45"/>
          <p:cNvSpPr txBox="1"/>
          <p:nvPr/>
        </p:nvSpPr>
        <p:spPr>
          <a:xfrm>
            <a:off x="7136924" y="2765096"/>
            <a:ext cx="70485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MyriadPro-Semibold"/>
                <a:cs typeface="MyriadPro-Semibold"/>
              </a:rPr>
              <a:t>19%</a:t>
            </a:r>
            <a:endParaRPr sz="2800">
              <a:latin typeface="MyriadPro-Semibold"/>
              <a:cs typeface="MyriadPro-Semibold"/>
            </a:endParaRPr>
          </a:p>
        </p:txBody>
      </p:sp>
      <p:sp>
        <p:nvSpPr>
          <p:cNvPr id="46" name="object 46"/>
          <p:cNvSpPr txBox="1"/>
          <p:nvPr/>
        </p:nvSpPr>
        <p:spPr>
          <a:xfrm>
            <a:off x="6674547" y="4364596"/>
            <a:ext cx="694055"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MyriadPro-Semibold"/>
                <a:cs typeface="MyriadPro-Semibold"/>
              </a:rPr>
              <a:t>29%</a:t>
            </a:r>
            <a:endParaRPr sz="2800">
              <a:latin typeface="MyriadPro-Semibold"/>
              <a:cs typeface="MyriadPro-Semibold"/>
            </a:endParaRPr>
          </a:p>
        </p:txBody>
      </p:sp>
      <p:sp>
        <p:nvSpPr>
          <p:cNvPr id="47" name="object 47"/>
          <p:cNvSpPr txBox="1"/>
          <p:nvPr/>
        </p:nvSpPr>
        <p:spPr>
          <a:xfrm>
            <a:off x="8358212" y="2776815"/>
            <a:ext cx="704850" cy="452120"/>
          </a:xfrm>
          <a:prstGeom prst="rect">
            <a:avLst/>
          </a:prstGeom>
        </p:spPr>
        <p:txBody>
          <a:bodyPr vert="horz" wrap="square" lIns="0" tIns="12065" rIns="0" bIns="0" rtlCol="0">
            <a:spAutoFit/>
          </a:bodyPr>
          <a:lstStyle/>
          <a:p>
            <a:pPr marL="12700">
              <a:lnSpc>
                <a:spcPct val="100000"/>
              </a:lnSpc>
              <a:spcBef>
                <a:spcPts val="95"/>
              </a:spcBef>
            </a:pPr>
            <a:r>
              <a:rPr sz="2800" b="1" spc="-25" dirty="0">
                <a:solidFill>
                  <a:srgbClr val="FFFFFF"/>
                </a:solidFill>
                <a:latin typeface="MyriadPro-Semibold"/>
                <a:cs typeface="MyriadPro-Semibold"/>
              </a:rPr>
              <a:t>52%</a:t>
            </a:r>
            <a:endParaRPr sz="2800">
              <a:latin typeface="MyriadPro-Semibold"/>
              <a:cs typeface="MyriadPro-Semibold"/>
            </a:endParaRPr>
          </a:p>
        </p:txBody>
      </p:sp>
      <p:sp>
        <p:nvSpPr>
          <p:cNvPr id="48" name="object 48"/>
          <p:cNvSpPr/>
          <p:nvPr/>
        </p:nvSpPr>
        <p:spPr>
          <a:xfrm>
            <a:off x="8010820" y="4544383"/>
            <a:ext cx="0" cy="0"/>
          </a:xfrm>
          <a:custGeom>
            <a:avLst/>
            <a:gdLst/>
            <a:ahLst/>
            <a:cxnLst/>
            <a:rect l="l" t="t" r="r" b="b"/>
            <a:pathLst>
              <a:path>
                <a:moveTo>
                  <a:pt x="0" y="0"/>
                </a:moveTo>
              </a:path>
            </a:pathLst>
          </a:custGeom>
          <a:solidFill>
            <a:srgbClr val="00B296"/>
          </a:solidFill>
        </p:spPr>
        <p:txBody>
          <a:bodyPr wrap="square" lIns="0" tIns="0" rIns="0" bIns="0" rtlCol="0"/>
          <a:lstStyle/>
          <a:p>
            <a:endParaRPr/>
          </a:p>
        </p:txBody>
      </p:sp>
      <p:pic>
        <p:nvPicPr>
          <p:cNvPr id="49" name="object 49"/>
          <p:cNvPicPr/>
          <p:nvPr/>
        </p:nvPicPr>
        <p:blipFill>
          <a:blip r:embed="rId19" cstate="print"/>
          <a:stretch>
            <a:fillRect/>
          </a:stretch>
        </p:blipFill>
        <p:spPr>
          <a:xfrm>
            <a:off x="5239257" y="3578352"/>
            <a:ext cx="320255" cy="105333"/>
          </a:xfrm>
          <a:prstGeom prst="rect">
            <a:avLst/>
          </a:prstGeom>
        </p:spPr>
      </p:pic>
      <p:sp>
        <p:nvSpPr>
          <p:cNvPr id="50" name="object 50"/>
          <p:cNvSpPr txBox="1"/>
          <p:nvPr/>
        </p:nvSpPr>
        <p:spPr>
          <a:xfrm>
            <a:off x="6842760" y="6064122"/>
            <a:ext cx="2453640" cy="749300"/>
          </a:xfrm>
          <a:prstGeom prst="rect">
            <a:avLst/>
          </a:prstGeom>
          <a:ln w="22859">
            <a:solidFill>
              <a:srgbClr val="00A975"/>
            </a:solidFill>
          </a:ln>
        </p:spPr>
        <p:txBody>
          <a:bodyPr vert="horz" wrap="square" lIns="0" tIns="148590" rIns="0" bIns="0" rtlCol="0">
            <a:spAutoFit/>
          </a:bodyPr>
          <a:lstStyle/>
          <a:p>
            <a:pPr marL="174625" marR="205104">
              <a:lnSpc>
                <a:spcPts val="1620"/>
              </a:lnSpc>
              <a:spcBef>
                <a:spcPts val="1170"/>
              </a:spcBef>
            </a:pPr>
            <a:r>
              <a:rPr sz="1450" b="1" spc="-10" dirty="0">
                <a:latin typeface="MyriadPro-Semibold"/>
                <a:cs typeface="MyriadPro-Semibold"/>
              </a:rPr>
              <a:t>Where</a:t>
            </a:r>
            <a:r>
              <a:rPr sz="1450" b="1" spc="-50" dirty="0">
                <a:latin typeface="MyriadPro-Semibold"/>
                <a:cs typeface="MyriadPro-Semibold"/>
              </a:rPr>
              <a:t> </a:t>
            </a:r>
            <a:r>
              <a:rPr sz="1450" b="1" dirty="0">
                <a:latin typeface="MyriadPro-Semibold"/>
                <a:cs typeface="MyriadPro-Semibold"/>
              </a:rPr>
              <a:t>buyers</a:t>
            </a:r>
            <a:r>
              <a:rPr sz="1450" b="1" spc="-50" dirty="0">
                <a:latin typeface="MyriadPro-Semibold"/>
                <a:cs typeface="MyriadPro-Semibold"/>
              </a:rPr>
              <a:t> </a:t>
            </a:r>
            <a:r>
              <a:rPr sz="1450" b="1" dirty="0">
                <a:latin typeface="MyriadPro-Semibold"/>
                <a:cs typeface="MyriadPro-Semibold"/>
              </a:rPr>
              <a:t>first</a:t>
            </a:r>
            <a:r>
              <a:rPr sz="1450" b="1" spc="-50" dirty="0">
                <a:latin typeface="MyriadPro-Semibold"/>
                <a:cs typeface="MyriadPro-Semibold"/>
              </a:rPr>
              <a:t> </a:t>
            </a:r>
            <a:r>
              <a:rPr sz="1450" b="1" spc="-10" dirty="0">
                <a:latin typeface="MyriadPro-Semibold"/>
                <a:cs typeface="MyriadPro-Semibold"/>
              </a:rPr>
              <a:t>found </a:t>
            </a:r>
            <a:r>
              <a:rPr sz="1450" b="1" dirty="0">
                <a:latin typeface="MyriadPro-Semibold"/>
                <a:cs typeface="MyriadPro-Semibold"/>
              </a:rPr>
              <a:t>the</a:t>
            </a:r>
            <a:r>
              <a:rPr sz="1450" b="1" spc="-40" dirty="0">
                <a:latin typeface="MyriadPro-Semibold"/>
                <a:cs typeface="MyriadPro-Semibold"/>
              </a:rPr>
              <a:t> </a:t>
            </a:r>
            <a:r>
              <a:rPr sz="1450" b="1" dirty="0">
                <a:latin typeface="MyriadPro-Semibold"/>
                <a:cs typeface="MyriadPro-Semibold"/>
              </a:rPr>
              <a:t>home</a:t>
            </a:r>
            <a:r>
              <a:rPr sz="1450" b="1" spc="-35" dirty="0">
                <a:latin typeface="MyriadPro-Semibold"/>
                <a:cs typeface="MyriadPro-Semibold"/>
              </a:rPr>
              <a:t> </a:t>
            </a:r>
            <a:r>
              <a:rPr sz="1450" b="1" dirty="0">
                <a:latin typeface="MyriadPro-Semibold"/>
                <a:cs typeface="MyriadPro-Semibold"/>
              </a:rPr>
              <a:t>they</a:t>
            </a:r>
            <a:r>
              <a:rPr sz="1450" b="1" spc="-35" dirty="0">
                <a:latin typeface="MyriadPro-Semibold"/>
                <a:cs typeface="MyriadPro-Semibold"/>
              </a:rPr>
              <a:t> </a:t>
            </a:r>
            <a:r>
              <a:rPr sz="1450" b="1" spc="-10" dirty="0">
                <a:latin typeface="MyriadPro-Semibold"/>
                <a:cs typeface="MyriadPro-Semibold"/>
              </a:rPr>
              <a:t>purchased</a:t>
            </a:r>
            <a:r>
              <a:rPr sz="1200" b="1" spc="-15" baseline="34722" dirty="0">
                <a:latin typeface="MyriadPro-Semibold"/>
                <a:cs typeface="MyriadPro-Semibold"/>
              </a:rPr>
              <a:t>*</a:t>
            </a:r>
            <a:endParaRPr sz="1200" baseline="34722" dirty="0">
              <a:latin typeface="MyriadPro-Semibold"/>
              <a:cs typeface="MyriadPro-Semibold"/>
            </a:endParaRPr>
          </a:p>
        </p:txBody>
      </p:sp>
      <p:sp>
        <p:nvSpPr>
          <p:cNvPr id="51" name="object 51"/>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52" name="object 52"/>
          <p:cNvSpPr/>
          <p:nvPr/>
        </p:nvSpPr>
        <p:spPr>
          <a:xfrm>
            <a:off x="887272" y="477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grpSp>
        <p:nvGrpSpPr>
          <p:cNvPr id="53" name="object 53"/>
          <p:cNvGrpSpPr/>
          <p:nvPr/>
        </p:nvGrpSpPr>
        <p:grpSpPr>
          <a:xfrm>
            <a:off x="3871251" y="2008581"/>
            <a:ext cx="1189355" cy="2418715"/>
            <a:chOff x="4134141" y="2008581"/>
            <a:chExt cx="1189355" cy="2418715"/>
          </a:xfrm>
        </p:grpSpPr>
        <p:pic>
          <p:nvPicPr>
            <p:cNvPr id="54" name="object 54"/>
            <p:cNvPicPr/>
            <p:nvPr/>
          </p:nvPicPr>
          <p:blipFill>
            <a:blip r:embed="rId20" cstate="print"/>
            <a:stretch>
              <a:fillRect/>
            </a:stretch>
          </p:blipFill>
          <p:spPr>
            <a:xfrm>
              <a:off x="4134141" y="2252591"/>
              <a:ext cx="973378" cy="1209962"/>
            </a:xfrm>
            <a:prstGeom prst="rect">
              <a:avLst/>
            </a:prstGeom>
          </p:spPr>
        </p:pic>
        <p:sp>
          <p:nvSpPr>
            <p:cNvPr id="55" name="object 55"/>
            <p:cNvSpPr/>
            <p:nvPr/>
          </p:nvSpPr>
          <p:spPr>
            <a:xfrm>
              <a:off x="5203774" y="2009851"/>
              <a:ext cx="118110" cy="2416175"/>
            </a:xfrm>
            <a:custGeom>
              <a:avLst/>
              <a:gdLst/>
              <a:ahLst/>
              <a:cxnLst/>
              <a:rect l="l" t="t" r="r" b="b"/>
              <a:pathLst>
                <a:path w="118110" h="2416175">
                  <a:moveTo>
                    <a:pt x="0" y="2415908"/>
                  </a:moveTo>
                  <a:lnTo>
                    <a:pt x="118008" y="2415908"/>
                  </a:lnTo>
                  <a:lnTo>
                    <a:pt x="118008" y="0"/>
                  </a:lnTo>
                  <a:lnTo>
                    <a:pt x="0" y="0"/>
                  </a:lnTo>
                  <a:lnTo>
                    <a:pt x="0" y="2415908"/>
                  </a:lnTo>
                  <a:close/>
                </a:path>
              </a:pathLst>
            </a:custGeom>
            <a:ln w="3175">
              <a:solidFill>
                <a:srgbClr val="231F20"/>
              </a:solidFill>
            </a:ln>
          </p:spPr>
          <p:txBody>
            <a:bodyPr wrap="square" lIns="0" tIns="0" rIns="0" bIns="0" rtlCol="0"/>
            <a:lstStyle/>
            <a:p>
              <a:endParaRPr/>
            </a:p>
          </p:txBody>
        </p:sp>
      </p:grpSp>
      <p:sp>
        <p:nvSpPr>
          <p:cNvPr id="56" name="object 56"/>
          <p:cNvSpPr txBox="1"/>
          <p:nvPr/>
        </p:nvSpPr>
        <p:spPr>
          <a:xfrm>
            <a:off x="4009127" y="2615157"/>
            <a:ext cx="713740" cy="747395"/>
          </a:xfrm>
          <a:prstGeom prst="rect">
            <a:avLst/>
          </a:prstGeom>
        </p:spPr>
        <p:txBody>
          <a:bodyPr vert="horz" wrap="square" lIns="0" tIns="44450" rIns="0" bIns="0" rtlCol="0">
            <a:spAutoFit/>
          </a:bodyPr>
          <a:lstStyle/>
          <a:p>
            <a:pPr marL="34290" marR="34925" algn="ctr">
              <a:lnSpc>
                <a:spcPts val="1310"/>
              </a:lnSpc>
              <a:spcBef>
                <a:spcPts val="350"/>
              </a:spcBef>
            </a:pPr>
            <a:r>
              <a:rPr sz="1300" spc="-10" dirty="0">
                <a:solidFill>
                  <a:srgbClr val="231F20"/>
                </a:solidFill>
                <a:latin typeface="TTCommonsClassic-Medium"/>
                <a:cs typeface="TTCommonsClassic-Medium"/>
              </a:rPr>
              <a:t>Maria Johansen</a:t>
            </a:r>
            <a:endParaRPr sz="1300">
              <a:latin typeface="TTCommonsClassic-Medium"/>
              <a:cs typeface="TTCommonsClassic-Medium"/>
            </a:endParaRPr>
          </a:p>
          <a:p>
            <a:pPr algn="ctr">
              <a:lnSpc>
                <a:spcPct val="100000"/>
              </a:lnSpc>
              <a:spcBef>
                <a:spcPts val="409"/>
              </a:spcBef>
            </a:pPr>
            <a:r>
              <a:rPr sz="900" spc="45" dirty="0">
                <a:solidFill>
                  <a:srgbClr val="231F20"/>
                </a:solidFill>
                <a:latin typeface="TTCommonsClassic-Medium"/>
                <a:cs typeface="TTCommonsClassic-Medium"/>
              </a:rPr>
              <a:t>425.531.7700</a:t>
            </a:r>
            <a:endParaRPr sz="900">
              <a:latin typeface="TTCommonsClassic-Medium"/>
              <a:cs typeface="TTCommonsClassic-Medium"/>
            </a:endParaRPr>
          </a:p>
          <a:p>
            <a:pPr algn="ctr">
              <a:lnSpc>
                <a:spcPct val="100000"/>
              </a:lnSpc>
              <a:spcBef>
                <a:spcPts val="95"/>
              </a:spcBef>
            </a:pPr>
            <a:r>
              <a:rPr sz="500" spc="-10" dirty="0">
                <a:solidFill>
                  <a:srgbClr val="231F20"/>
                </a:solidFill>
                <a:latin typeface="TTCommonsClassic-Medium"/>
                <a:cs typeface="TTCommonsClassic-Medium"/>
              </a:rPr>
              <a:t>mariajohansen.com</a:t>
            </a:r>
            <a:endParaRPr sz="500">
              <a:latin typeface="TTCommonsClassic-Medium"/>
              <a:cs typeface="TTCommonsClassic-Medium"/>
            </a:endParaRPr>
          </a:p>
          <a:p>
            <a:pPr marR="635" algn="ctr">
              <a:lnSpc>
                <a:spcPct val="100000"/>
              </a:lnSpc>
              <a:spcBef>
                <a:spcPts val="450"/>
              </a:spcBef>
            </a:pPr>
            <a:r>
              <a:rPr sz="150" spc="140"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[franchise</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full</a:t>
            </a:r>
            <a:r>
              <a:rPr sz="150" spc="20"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license</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name</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or</a:t>
            </a:r>
            <a:r>
              <a:rPr sz="150" spc="20"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DBA]</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This</a:t>
            </a:r>
            <a:r>
              <a:rPr sz="150" spc="20"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office</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is</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independently</a:t>
            </a:r>
            <a:r>
              <a:rPr sz="150" spc="20"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owned</a:t>
            </a:r>
            <a:r>
              <a:rPr sz="150" spc="15"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and</a:t>
            </a:r>
            <a:r>
              <a:rPr sz="150" spc="20" dirty="0">
                <a:solidFill>
                  <a:srgbClr val="231F20"/>
                </a:solidFill>
                <a:latin typeface="TTCommonsClassic-Medium"/>
                <a:cs typeface="TTCommonsClassic-Medium"/>
              </a:rPr>
              <a:t> </a:t>
            </a:r>
            <a:r>
              <a:rPr sz="150" spc="-10" dirty="0">
                <a:solidFill>
                  <a:srgbClr val="231F20"/>
                </a:solidFill>
                <a:latin typeface="TTCommonsClassic-Medium"/>
                <a:cs typeface="TTCommonsClassic-Medium"/>
              </a:rPr>
              <a:t>operated.</a:t>
            </a:r>
            <a:r>
              <a:rPr sz="150" spc="500" dirty="0">
                <a:solidFill>
                  <a:srgbClr val="231F20"/>
                </a:solidFill>
                <a:latin typeface="TTCommonsClassic-Medium"/>
                <a:cs typeface="TTCommonsClassic-Medium"/>
              </a:rPr>
              <a:t> </a:t>
            </a:r>
            <a:endParaRPr sz="150">
              <a:latin typeface="TTCommonsClassic-Medium"/>
              <a:cs typeface="TTCommonsClassic-Medium"/>
            </a:endParaRPr>
          </a:p>
        </p:txBody>
      </p:sp>
      <p:grpSp>
        <p:nvGrpSpPr>
          <p:cNvPr id="57" name="object 57"/>
          <p:cNvGrpSpPr/>
          <p:nvPr/>
        </p:nvGrpSpPr>
        <p:grpSpPr>
          <a:xfrm>
            <a:off x="3782225" y="1984349"/>
            <a:ext cx="1390015" cy="1776730"/>
            <a:chOff x="4045115" y="1984349"/>
            <a:chExt cx="1390015" cy="1776730"/>
          </a:xfrm>
        </p:grpSpPr>
        <p:sp>
          <p:nvSpPr>
            <p:cNvPr id="58" name="object 58"/>
            <p:cNvSpPr/>
            <p:nvPr/>
          </p:nvSpPr>
          <p:spPr>
            <a:xfrm>
              <a:off x="4046385" y="2116518"/>
              <a:ext cx="1387475" cy="118110"/>
            </a:xfrm>
            <a:custGeom>
              <a:avLst/>
              <a:gdLst/>
              <a:ahLst/>
              <a:cxnLst/>
              <a:rect l="l" t="t" r="r" b="b"/>
              <a:pathLst>
                <a:path w="1387475" h="118110">
                  <a:moveTo>
                    <a:pt x="1387284" y="0"/>
                  </a:moveTo>
                  <a:lnTo>
                    <a:pt x="0" y="0"/>
                  </a:lnTo>
                  <a:lnTo>
                    <a:pt x="0" y="118008"/>
                  </a:lnTo>
                  <a:lnTo>
                    <a:pt x="1387284" y="118008"/>
                  </a:lnTo>
                  <a:lnTo>
                    <a:pt x="1387284" y="0"/>
                  </a:lnTo>
                  <a:close/>
                </a:path>
              </a:pathLst>
            </a:custGeom>
            <a:solidFill>
              <a:srgbClr val="FFFFFF"/>
            </a:solidFill>
          </p:spPr>
          <p:txBody>
            <a:bodyPr wrap="square" lIns="0" tIns="0" rIns="0" bIns="0" rtlCol="0"/>
            <a:lstStyle/>
            <a:p>
              <a:endParaRPr/>
            </a:p>
          </p:txBody>
        </p:sp>
        <p:sp>
          <p:nvSpPr>
            <p:cNvPr id="59" name="object 59"/>
            <p:cNvSpPr/>
            <p:nvPr/>
          </p:nvSpPr>
          <p:spPr>
            <a:xfrm>
              <a:off x="4046385" y="2116518"/>
              <a:ext cx="1387475" cy="118110"/>
            </a:xfrm>
            <a:custGeom>
              <a:avLst/>
              <a:gdLst/>
              <a:ahLst/>
              <a:cxnLst/>
              <a:rect l="l" t="t" r="r" b="b"/>
              <a:pathLst>
                <a:path w="1387475" h="118110">
                  <a:moveTo>
                    <a:pt x="1387284" y="0"/>
                  </a:moveTo>
                  <a:lnTo>
                    <a:pt x="0" y="0"/>
                  </a:lnTo>
                  <a:lnTo>
                    <a:pt x="0" y="118008"/>
                  </a:lnTo>
                  <a:lnTo>
                    <a:pt x="1387284" y="118008"/>
                  </a:lnTo>
                  <a:lnTo>
                    <a:pt x="1387284" y="0"/>
                  </a:lnTo>
                  <a:close/>
                </a:path>
              </a:pathLst>
            </a:custGeom>
            <a:ln w="3175">
              <a:solidFill>
                <a:srgbClr val="231F20"/>
              </a:solidFill>
            </a:ln>
          </p:spPr>
          <p:txBody>
            <a:bodyPr wrap="square" lIns="0" tIns="0" rIns="0" bIns="0" rtlCol="0"/>
            <a:lstStyle/>
            <a:p>
              <a:endParaRPr/>
            </a:p>
          </p:txBody>
        </p:sp>
        <p:sp>
          <p:nvSpPr>
            <p:cNvPr id="60" name="object 60"/>
            <p:cNvSpPr/>
            <p:nvPr/>
          </p:nvSpPr>
          <p:spPr>
            <a:xfrm>
              <a:off x="4134345" y="2098002"/>
              <a:ext cx="966469" cy="97155"/>
            </a:xfrm>
            <a:custGeom>
              <a:avLst/>
              <a:gdLst/>
              <a:ahLst/>
              <a:cxnLst/>
              <a:rect l="l" t="t" r="r" b="b"/>
              <a:pathLst>
                <a:path w="966470" h="97155">
                  <a:moveTo>
                    <a:pt x="0" y="96977"/>
                  </a:moveTo>
                  <a:lnTo>
                    <a:pt x="966139" y="96977"/>
                  </a:lnTo>
                  <a:lnTo>
                    <a:pt x="966139" y="0"/>
                  </a:lnTo>
                  <a:lnTo>
                    <a:pt x="0" y="0"/>
                  </a:lnTo>
                  <a:lnTo>
                    <a:pt x="0" y="96977"/>
                  </a:lnTo>
                  <a:close/>
                </a:path>
              </a:pathLst>
            </a:custGeom>
            <a:solidFill>
              <a:srgbClr val="FFFFFF"/>
            </a:solidFill>
          </p:spPr>
          <p:txBody>
            <a:bodyPr wrap="square" lIns="0" tIns="0" rIns="0" bIns="0" rtlCol="0"/>
            <a:lstStyle/>
            <a:p>
              <a:endParaRPr/>
            </a:p>
          </p:txBody>
        </p:sp>
        <p:sp>
          <p:nvSpPr>
            <p:cNvPr id="61" name="object 61"/>
            <p:cNvSpPr/>
            <p:nvPr/>
          </p:nvSpPr>
          <p:spPr>
            <a:xfrm>
              <a:off x="4134345" y="1985301"/>
              <a:ext cx="1270" cy="1905"/>
            </a:xfrm>
            <a:custGeom>
              <a:avLst/>
              <a:gdLst/>
              <a:ahLst/>
              <a:cxnLst/>
              <a:rect l="l" t="t" r="r" b="b"/>
              <a:pathLst>
                <a:path w="1270" h="1905">
                  <a:moveTo>
                    <a:pt x="901" y="0"/>
                  </a:moveTo>
                  <a:lnTo>
                    <a:pt x="0" y="1343"/>
                  </a:lnTo>
                </a:path>
              </a:pathLst>
            </a:custGeom>
            <a:ln w="3175">
              <a:solidFill>
                <a:srgbClr val="1C1818"/>
              </a:solidFill>
            </a:ln>
          </p:spPr>
          <p:txBody>
            <a:bodyPr wrap="square" lIns="0" tIns="0" rIns="0" bIns="0" rtlCol="0"/>
            <a:lstStyle/>
            <a:p>
              <a:endParaRPr/>
            </a:p>
          </p:txBody>
        </p:sp>
        <p:pic>
          <p:nvPicPr>
            <p:cNvPr id="62" name="object 62"/>
            <p:cNvPicPr/>
            <p:nvPr/>
          </p:nvPicPr>
          <p:blipFill>
            <a:blip r:embed="rId21" cstate="print"/>
            <a:stretch>
              <a:fillRect/>
            </a:stretch>
          </p:blipFill>
          <p:spPr>
            <a:xfrm>
              <a:off x="4134345" y="1985301"/>
              <a:ext cx="966139" cy="126705"/>
            </a:xfrm>
            <a:prstGeom prst="rect">
              <a:avLst/>
            </a:prstGeom>
          </p:spPr>
        </p:pic>
        <p:pic>
          <p:nvPicPr>
            <p:cNvPr id="63" name="object 63"/>
            <p:cNvPicPr/>
            <p:nvPr/>
          </p:nvPicPr>
          <p:blipFill>
            <a:blip r:embed="rId22" cstate="print"/>
            <a:stretch>
              <a:fillRect/>
            </a:stretch>
          </p:blipFill>
          <p:spPr>
            <a:xfrm>
              <a:off x="4238970" y="2089683"/>
              <a:ext cx="762998" cy="105295"/>
            </a:xfrm>
            <a:prstGeom prst="rect">
              <a:avLst/>
            </a:prstGeom>
          </p:spPr>
        </p:pic>
        <p:sp>
          <p:nvSpPr>
            <p:cNvPr id="64" name="object 64"/>
            <p:cNvSpPr/>
            <p:nvPr/>
          </p:nvSpPr>
          <p:spPr>
            <a:xfrm>
              <a:off x="4134345" y="1985302"/>
              <a:ext cx="966469" cy="210185"/>
            </a:xfrm>
            <a:custGeom>
              <a:avLst/>
              <a:gdLst/>
              <a:ahLst/>
              <a:cxnLst/>
              <a:rect l="l" t="t" r="r" b="b"/>
              <a:pathLst>
                <a:path w="966470" h="210185">
                  <a:moveTo>
                    <a:pt x="0" y="209676"/>
                  </a:moveTo>
                  <a:lnTo>
                    <a:pt x="966139" y="209676"/>
                  </a:lnTo>
                  <a:lnTo>
                    <a:pt x="966139" y="0"/>
                  </a:lnTo>
                  <a:lnTo>
                    <a:pt x="0" y="0"/>
                  </a:lnTo>
                  <a:lnTo>
                    <a:pt x="0" y="209676"/>
                  </a:lnTo>
                  <a:close/>
                </a:path>
              </a:pathLst>
            </a:custGeom>
            <a:ln w="3175">
              <a:solidFill>
                <a:srgbClr val="000000"/>
              </a:solidFill>
            </a:ln>
          </p:spPr>
          <p:txBody>
            <a:bodyPr wrap="square" lIns="0" tIns="0" rIns="0" bIns="0" rtlCol="0"/>
            <a:lstStyle/>
            <a:p>
              <a:endParaRPr/>
            </a:p>
          </p:txBody>
        </p:sp>
        <p:sp>
          <p:nvSpPr>
            <p:cNvPr id="65" name="object 65"/>
            <p:cNvSpPr/>
            <p:nvPr/>
          </p:nvSpPr>
          <p:spPr>
            <a:xfrm>
              <a:off x="4134346" y="3510129"/>
              <a:ext cx="975994" cy="250825"/>
            </a:xfrm>
            <a:custGeom>
              <a:avLst/>
              <a:gdLst/>
              <a:ahLst/>
              <a:cxnLst/>
              <a:rect l="l" t="t" r="r" b="b"/>
              <a:pathLst>
                <a:path w="975995" h="250825">
                  <a:moveTo>
                    <a:pt x="972788" y="250761"/>
                  </a:moveTo>
                  <a:lnTo>
                    <a:pt x="3017" y="250761"/>
                  </a:lnTo>
                  <a:lnTo>
                    <a:pt x="0" y="247752"/>
                  </a:lnTo>
                  <a:lnTo>
                    <a:pt x="0" y="3009"/>
                  </a:lnTo>
                  <a:lnTo>
                    <a:pt x="3017" y="0"/>
                  </a:lnTo>
                  <a:lnTo>
                    <a:pt x="969100" y="0"/>
                  </a:lnTo>
                  <a:lnTo>
                    <a:pt x="972788" y="0"/>
                  </a:lnTo>
                  <a:lnTo>
                    <a:pt x="975806" y="3009"/>
                  </a:lnTo>
                  <a:lnTo>
                    <a:pt x="975806" y="247752"/>
                  </a:lnTo>
                  <a:lnTo>
                    <a:pt x="972788" y="250761"/>
                  </a:lnTo>
                  <a:close/>
                </a:path>
              </a:pathLst>
            </a:custGeom>
            <a:solidFill>
              <a:srgbClr val="006C43"/>
            </a:solidFill>
          </p:spPr>
          <p:txBody>
            <a:bodyPr wrap="square" lIns="0" tIns="0" rIns="0" bIns="0" rtlCol="0"/>
            <a:lstStyle/>
            <a:p>
              <a:endParaRPr/>
            </a:p>
          </p:txBody>
        </p:sp>
        <p:sp>
          <p:nvSpPr>
            <p:cNvPr id="66" name="object 66"/>
            <p:cNvSpPr/>
            <p:nvPr/>
          </p:nvSpPr>
          <p:spPr>
            <a:xfrm>
              <a:off x="4946763" y="3611113"/>
              <a:ext cx="38100" cy="37465"/>
            </a:xfrm>
            <a:custGeom>
              <a:avLst/>
              <a:gdLst/>
              <a:ahLst/>
              <a:cxnLst/>
              <a:rect l="l" t="t" r="r" b="b"/>
              <a:pathLst>
                <a:path w="38100" h="37464">
                  <a:moveTo>
                    <a:pt x="18787" y="37021"/>
                  </a:moveTo>
                  <a:lnTo>
                    <a:pt x="11474" y="35566"/>
                  </a:lnTo>
                  <a:lnTo>
                    <a:pt x="5502" y="31599"/>
                  </a:lnTo>
                  <a:lnTo>
                    <a:pt x="1476" y="25715"/>
                  </a:lnTo>
                  <a:lnTo>
                    <a:pt x="0" y="18510"/>
                  </a:lnTo>
                  <a:lnTo>
                    <a:pt x="1476" y="11305"/>
                  </a:lnTo>
                  <a:lnTo>
                    <a:pt x="5502" y="5421"/>
                  </a:lnTo>
                  <a:lnTo>
                    <a:pt x="11474" y="1454"/>
                  </a:lnTo>
                  <a:lnTo>
                    <a:pt x="18787" y="0"/>
                  </a:lnTo>
                  <a:lnTo>
                    <a:pt x="26100" y="1454"/>
                  </a:lnTo>
                  <a:lnTo>
                    <a:pt x="32072" y="5421"/>
                  </a:lnTo>
                  <a:lnTo>
                    <a:pt x="36098" y="11305"/>
                  </a:lnTo>
                  <a:lnTo>
                    <a:pt x="37575" y="18510"/>
                  </a:lnTo>
                  <a:lnTo>
                    <a:pt x="36098" y="25715"/>
                  </a:lnTo>
                  <a:lnTo>
                    <a:pt x="32072" y="31599"/>
                  </a:lnTo>
                  <a:lnTo>
                    <a:pt x="26100" y="35566"/>
                  </a:lnTo>
                  <a:lnTo>
                    <a:pt x="18787" y="37021"/>
                  </a:lnTo>
                  <a:close/>
                </a:path>
              </a:pathLst>
            </a:custGeom>
            <a:solidFill>
              <a:srgbClr val="FFFFFF"/>
            </a:solidFill>
          </p:spPr>
          <p:txBody>
            <a:bodyPr wrap="square" lIns="0" tIns="0" rIns="0" bIns="0" rtlCol="0"/>
            <a:lstStyle/>
            <a:p>
              <a:endParaRPr/>
            </a:p>
          </p:txBody>
        </p:sp>
        <p:pic>
          <p:nvPicPr>
            <p:cNvPr id="67" name="object 67"/>
            <p:cNvPicPr/>
            <p:nvPr/>
          </p:nvPicPr>
          <p:blipFill>
            <a:blip r:embed="rId23" cstate="print"/>
            <a:stretch>
              <a:fillRect/>
            </a:stretch>
          </p:blipFill>
          <p:spPr>
            <a:xfrm>
              <a:off x="4906644" y="3547037"/>
              <a:ext cx="171564" cy="169033"/>
            </a:xfrm>
            <a:prstGeom prst="rect">
              <a:avLst/>
            </a:prstGeom>
          </p:spPr>
        </p:pic>
        <p:pic>
          <p:nvPicPr>
            <p:cNvPr id="68" name="object 68"/>
            <p:cNvPicPr/>
            <p:nvPr/>
          </p:nvPicPr>
          <p:blipFill>
            <a:blip r:embed="rId24" cstate="print"/>
            <a:stretch>
              <a:fillRect/>
            </a:stretch>
          </p:blipFill>
          <p:spPr>
            <a:xfrm>
              <a:off x="4729468" y="3579847"/>
              <a:ext cx="146385" cy="110811"/>
            </a:xfrm>
            <a:prstGeom prst="rect">
              <a:avLst/>
            </a:prstGeom>
          </p:spPr>
        </p:pic>
      </p:grpSp>
      <p:sp>
        <p:nvSpPr>
          <p:cNvPr id="69" name="object 69"/>
          <p:cNvSpPr txBox="1"/>
          <p:nvPr/>
        </p:nvSpPr>
        <p:spPr>
          <a:xfrm>
            <a:off x="3891671" y="3546530"/>
            <a:ext cx="566420" cy="156845"/>
          </a:xfrm>
          <a:prstGeom prst="rect">
            <a:avLst/>
          </a:prstGeom>
        </p:spPr>
        <p:txBody>
          <a:bodyPr vert="horz" wrap="square" lIns="0" tIns="13970" rIns="0" bIns="0" rtlCol="0">
            <a:spAutoFit/>
          </a:bodyPr>
          <a:lstStyle/>
          <a:p>
            <a:pPr marL="12700">
              <a:lnSpc>
                <a:spcPct val="100000"/>
              </a:lnSpc>
              <a:spcBef>
                <a:spcPts val="110"/>
              </a:spcBef>
            </a:pPr>
            <a:r>
              <a:rPr sz="850" dirty="0">
                <a:solidFill>
                  <a:srgbClr val="FFFFFF"/>
                </a:solidFill>
                <a:latin typeface="TTCommonsClassic-Medium"/>
                <a:cs typeface="TTCommonsClassic-Medium"/>
              </a:rPr>
              <a:t>View</a:t>
            </a:r>
            <a:r>
              <a:rPr sz="850" spc="15" dirty="0">
                <a:solidFill>
                  <a:srgbClr val="FFFFFF"/>
                </a:solidFill>
                <a:latin typeface="TTCommonsClassic-Medium"/>
                <a:cs typeface="TTCommonsClassic-Medium"/>
              </a:rPr>
              <a:t> </a:t>
            </a:r>
            <a:r>
              <a:rPr sz="850" spc="-10" dirty="0">
                <a:solidFill>
                  <a:srgbClr val="FFFFFF"/>
                </a:solidFill>
                <a:latin typeface="TTCommonsClassic-Medium"/>
                <a:cs typeface="TTCommonsClassic-Medium"/>
              </a:rPr>
              <a:t>Photos</a:t>
            </a:r>
            <a:endParaRPr sz="850">
              <a:latin typeface="TTCommonsClassic-Medium"/>
              <a:cs typeface="TTCommonsClassic-Medium"/>
            </a:endParaRPr>
          </a:p>
        </p:txBody>
      </p:sp>
      <p:grpSp>
        <p:nvGrpSpPr>
          <p:cNvPr id="70" name="object 70"/>
          <p:cNvGrpSpPr/>
          <p:nvPr/>
        </p:nvGrpSpPr>
        <p:grpSpPr>
          <a:xfrm>
            <a:off x="3035554" y="3447785"/>
            <a:ext cx="3020060" cy="2566670"/>
            <a:chOff x="3298444" y="3447785"/>
            <a:chExt cx="3020060" cy="2566670"/>
          </a:xfrm>
        </p:grpSpPr>
        <p:sp>
          <p:nvSpPr>
            <p:cNvPr id="71" name="object 71"/>
            <p:cNvSpPr/>
            <p:nvPr/>
          </p:nvSpPr>
          <p:spPr>
            <a:xfrm>
              <a:off x="4338458" y="3447785"/>
              <a:ext cx="0" cy="88900"/>
            </a:xfrm>
            <a:custGeom>
              <a:avLst/>
              <a:gdLst/>
              <a:ahLst/>
              <a:cxnLst/>
              <a:rect l="l" t="t" r="r" b="b"/>
              <a:pathLst>
                <a:path h="88900">
                  <a:moveTo>
                    <a:pt x="0" y="0"/>
                  </a:moveTo>
                  <a:lnTo>
                    <a:pt x="0" y="88887"/>
                  </a:lnTo>
                </a:path>
              </a:pathLst>
            </a:custGeom>
            <a:ln w="3175">
              <a:solidFill>
                <a:srgbClr val="000000"/>
              </a:solidFill>
            </a:ln>
          </p:spPr>
          <p:txBody>
            <a:bodyPr wrap="square" lIns="0" tIns="0" rIns="0" bIns="0" rtlCol="0"/>
            <a:lstStyle/>
            <a:p>
              <a:endParaRPr/>
            </a:p>
          </p:txBody>
        </p:sp>
        <p:sp>
          <p:nvSpPr>
            <p:cNvPr id="72" name="object 72"/>
            <p:cNvSpPr/>
            <p:nvPr/>
          </p:nvSpPr>
          <p:spPr>
            <a:xfrm>
              <a:off x="4887098" y="3447785"/>
              <a:ext cx="0" cy="88900"/>
            </a:xfrm>
            <a:custGeom>
              <a:avLst/>
              <a:gdLst/>
              <a:ahLst/>
              <a:cxnLst/>
              <a:rect l="l" t="t" r="r" b="b"/>
              <a:pathLst>
                <a:path h="88900">
                  <a:moveTo>
                    <a:pt x="0" y="0"/>
                  </a:moveTo>
                  <a:lnTo>
                    <a:pt x="0" y="88887"/>
                  </a:lnTo>
                </a:path>
              </a:pathLst>
            </a:custGeom>
            <a:ln w="3175">
              <a:solidFill>
                <a:srgbClr val="000000"/>
              </a:solidFill>
            </a:ln>
          </p:spPr>
          <p:txBody>
            <a:bodyPr wrap="square" lIns="0" tIns="0" rIns="0" bIns="0" rtlCol="0"/>
            <a:lstStyle/>
            <a:p>
              <a:endParaRPr/>
            </a:p>
          </p:txBody>
        </p:sp>
        <p:pic>
          <p:nvPicPr>
            <p:cNvPr id="73" name="object 73"/>
            <p:cNvPicPr/>
            <p:nvPr/>
          </p:nvPicPr>
          <p:blipFill>
            <a:blip r:embed="rId25" cstate="print"/>
            <a:stretch>
              <a:fillRect/>
            </a:stretch>
          </p:blipFill>
          <p:spPr>
            <a:xfrm>
              <a:off x="3298444" y="4051541"/>
              <a:ext cx="3019666" cy="1962480"/>
            </a:xfrm>
            <a:prstGeom prst="rect">
              <a:avLst/>
            </a:prstGeom>
          </p:spPr>
        </p:pic>
      </p:grpSp>
      <p:sp>
        <p:nvSpPr>
          <p:cNvPr id="74" name="object 9">
            <a:extLst>
              <a:ext uri="{FF2B5EF4-FFF2-40B4-BE49-F238E27FC236}">
                <a16:creationId xmlns:a16="http://schemas.microsoft.com/office/drawing/2014/main" id="{3F0FB9FE-EEB0-A02F-BCA9-36A5E2E2CC50}"/>
              </a:ext>
            </a:extLst>
          </p:cNvPr>
          <p:cNvSpPr/>
          <p:nvPr/>
        </p:nvSpPr>
        <p:spPr>
          <a:xfrm>
            <a:off x="9277350" y="2780105"/>
            <a:ext cx="537210" cy="2574925"/>
          </a:xfrm>
          <a:custGeom>
            <a:avLst/>
            <a:gdLst/>
            <a:ahLst/>
            <a:cxnLst/>
            <a:rect l="l" t="t" r="r" b="b"/>
            <a:pathLst>
              <a:path w="537210" h="2574925">
                <a:moveTo>
                  <a:pt x="537146" y="1237475"/>
                </a:moveTo>
                <a:lnTo>
                  <a:pt x="536384" y="1186421"/>
                </a:lnTo>
                <a:lnTo>
                  <a:pt x="534111" y="1135735"/>
                </a:lnTo>
                <a:lnTo>
                  <a:pt x="530352" y="1085430"/>
                </a:lnTo>
                <a:lnTo>
                  <a:pt x="525119" y="1035532"/>
                </a:lnTo>
                <a:lnTo>
                  <a:pt x="518452" y="986066"/>
                </a:lnTo>
                <a:lnTo>
                  <a:pt x="510349" y="937056"/>
                </a:lnTo>
                <a:lnTo>
                  <a:pt x="500837" y="888504"/>
                </a:lnTo>
                <a:lnTo>
                  <a:pt x="489953" y="840435"/>
                </a:lnTo>
                <a:lnTo>
                  <a:pt x="477697" y="792886"/>
                </a:lnTo>
                <a:lnTo>
                  <a:pt x="464108" y="745858"/>
                </a:lnTo>
                <a:lnTo>
                  <a:pt x="449199" y="699389"/>
                </a:lnTo>
                <a:lnTo>
                  <a:pt x="432981" y="653478"/>
                </a:lnTo>
                <a:lnTo>
                  <a:pt x="415493" y="608164"/>
                </a:lnTo>
                <a:lnTo>
                  <a:pt x="396735" y="563460"/>
                </a:lnTo>
                <a:lnTo>
                  <a:pt x="376745" y="519391"/>
                </a:lnTo>
                <a:lnTo>
                  <a:pt x="355549" y="475970"/>
                </a:lnTo>
                <a:lnTo>
                  <a:pt x="333146" y="433222"/>
                </a:lnTo>
                <a:lnTo>
                  <a:pt x="309575" y="391160"/>
                </a:lnTo>
                <a:lnTo>
                  <a:pt x="284835" y="349808"/>
                </a:lnTo>
                <a:lnTo>
                  <a:pt x="258978" y="309194"/>
                </a:lnTo>
                <a:lnTo>
                  <a:pt x="232003" y="269328"/>
                </a:lnTo>
                <a:lnTo>
                  <a:pt x="203949" y="230238"/>
                </a:lnTo>
                <a:lnTo>
                  <a:pt x="174815" y="191947"/>
                </a:lnTo>
                <a:lnTo>
                  <a:pt x="144627" y="154457"/>
                </a:lnTo>
                <a:lnTo>
                  <a:pt x="113423" y="117805"/>
                </a:lnTo>
                <a:lnTo>
                  <a:pt x="81203" y="82003"/>
                </a:lnTo>
                <a:lnTo>
                  <a:pt x="48006" y="47091"/>
                </a:lnTo>
                <a:lnTo>
                  <a:pt x="13843" y="13055"/>
                </a:lnTo>
                <a:lnTo>
                  <a:pt x="0" y="0"/>
                </a:lnTo>
                <a:lnTo>
                  <a:pt x="0" y="1233995"/>
                </a:lnTo>
                <a:lnTo>
                  <a:pt x="0" y="1237488"/>
                </a:lnTo>
                <a:lnTo>
                  <a:pt x="0" y="2574874"/>
                </a:lnTo>
                <a:lnTo>
                  <a:pt x="6375" y="2568486"/>
                </a:lnTo>
                <a:lnTo>
                  <a:pt x="40741" y="2532100"/>
                </a:lnTo>
                <a:lnTo>
                  <a:pt x="72021" y="2497099"/>
                </a:lnTo>
                <a:lnTo>
                  <a:pt x="102463" y="2461209"/>
                </a:lnTo>
                <a:lnTo>
                  <a:pt x="132016" y="2424442"/>
                </a:lnTo>
                <a:lnTo>
                  <a:pt x="160680" y="2386825"/>
                </a:lnTo>
                <a:lnTo>
                  <a:pt x="188429" y="2348369"/>
                </a:lnTo>
                <a:lnTo>
                  <a:pt x="215252" y="2309101"/>
                </a:lnTo>
                <a:lnTo>
                  <a:pt x="241134" y="2269032"/>
                </a:lnTo>
                <a:lnTo>
                  <a:pt x="266052" y="2228202"/>
                </a:lnTo>
                <a:lnTo>
                  <a:pt x="289979" y="2186597"/>
                </a:lnTo>
                <a:lnTo>
                  <a:pt x="312902" y="2144268"/>
                </a:lnTo>
                <a:lnTo>
                  <a:pt x="334810" y="2101215"/>
                </a:lnTo>
                <a:lnTo>
                  <a:pt x="355688" y="2057476"/>
                </a:lnTo>
                <a:lnTo>
                  <a:pt x="375500" y="2013051"/>
                </a:lnTo>
                <a:lnTo>
                  <a:pt x="394246" y="1967966"/>
                </a:lnTo>
                <a:lnTo>
                  <a:pt x="411899" y="1922246"/>
                </a:lnTo>
                <a:lnTo>
                  <a:pt x="428434" y="1875917"/>
                </a:lnTo>
                <a:lnTo>
                  <a:pt x="443852" y="1828977"/>
                </a:lnTo>
                <a:lnTo>
                  <a:pt x="458127" y="1781467"/>
                </a:lnTo>
                <a:lnTo>
                  <a:pt x="471220" y="1733384"/>
                </a:lnTo>
                <a:lnTo>
                  <a:pt x="483146" y="1684769"/>
                </a:lnTo>
                <a:lnTo>
                  <a:pt x="493877" y="1635645"/>
                </a:lnTo>
                <a:lnTo>
                  <a:pt x="503377" y="1586001"/>
                </a:lnTo>
                <a:lnTo>
                  <a:pt x="511644" y="1535887"/>
                </a:lnTo>
                <a:lnTo>
                  <a:pt x="518668" y="1485315"/>
                </a:lnTo>
                <a:lnTo>
                  <a:pt x="524408" y="1434299"/>
                </a:lnTo>
                <a:lnTo>
                  <a:pt x="528866" y="1382864"/>
                </a:lnTo>
                <a:lnTo>
                  <a:pt x="532015" y="1331023"/>
                </a:lnTo>
                <a:lnTo>
                  <a:pt x="533742" y="1282661"/>
                </a:lnTo>
                <a:lnTo>
                  <a:pt x="534301" y="1237488"/>
                </a:lnTo>
                <a:lnTo>
                  <a:pt x="537146" y="1237475"/>
                </a:lnTo>
                <a:close/>
              </a:path>
            </a:pathLst>
          </a:custGeom>
          <a:solidFill>
            <a:srgbClr val="00A975"/>
          </a:solidFill>
        </p:spPr>
        <p:txBody>
          <a:bodyPr wrap="square" lIns="0" tIns="0" rIns="0" bIns="0" rtlCol="0"/>
          <a:lstStyle/>
          <a:p>
            <a:endParaRPr/>
          </a:p>
        </p:txBody>
      </p:sp>
      <p:sp>
        <p:nvSpPr>
          <p:cNvPr id="75" name="object 7">
            <a:extLst>
              <a:ext uri="{FF2B5EF4-FFF2-40B4-BE49-F238E27FC236}">
                <a16:creationId xmlns:a16="http://schemas.microsoft.com/office/drawing/2014/main" id="{A77E9D29-E4C7-540C-7E8A-563F7D196857}"/>
              </a:ext>
            </a:extLst>
          </p:cNvPr>
          <p:cNvSpPr txBox="1"/>
          <p:nvPr/>
        </p:nvSpPr>
        <p:spPr>
          <a:xfrm>
            <a:off x="7412672" y="7176032"/>
            <a:ext cx="1313815" cy="249554"/>
          </a:xfrm>
          <a:prstGeom prst="rect">
            <a:avLst/>
          </a:prstGeom>
        </p:spPr>
        <p:txBody>
          <a:bodyPr vert="horz" wrap="square" lIns="0" tIns="7620" rIns="0" bIns="0" rtlCol="0">
            <a:spAutoFit/>
          </a:bodyPr>
          <a:lstStyle/>
          <a:p>
            <a:pPr marL="52705" marR="5080" indent="-40640">
              <a:lnSpc>
                <a:spcPct val="107100"/>
              </a:lnSpc>
              <a:spcBef>
                <a:spcPts val="60"/>
              </a:spcBef>
            </a:pPr>
            <a:r>
              <a:rPr sz="700" dirty="0">
                <a:latin typeface="MyriadPro-Light"/>
                <a:cs typeface="MyriadPro-Light"/>
              </a:rPr>
              <a:t>*National</a:t>
            </a:r>
            <a:r>
              <a:rPr sz="700" spc="35" dirty="0">
                <a:latin typeface="MyriadPro-Light"/>
                <a:cs typeface="MyriadPro-Light"/>
              </a:rPr>
              <a:t> </a:t>
            </a:r>
            <a:r>
              <a:rPr sz="700" dirty="0">
                <a:latin typeface="MyriadPro-Light"/>
                <a:cs typeface="MyriadPro-Light"/>
              </a:rPr>
              <a:t>Association</a:t>
            </a:r>
            <a:r>
              <a:rPr sz="700" spc="40" dirty="0">
                <a:latin typeface="MyriadPro-Light"/>
                <a:cs typeface="MyriadPro-Light"/>
              </a:rPr>
              <a:t> </a:t>
            </a:r>
            <a:r>
              <a:rPr sz="700" dirty="0">
                <a:latin typeface="MyriadPro-Light"/>
                <a:cs typeface="MyriadPro-Light"/>
              </a:rPr>
              <a:t>of</a:t>
            </a:r>
            <a:r>
              <a:rPr sz="700" spc="40" dirty="0">
                <a:latin typeface="MyriadPro-Light"/>
                <a:cs typeface="MyriadPro-Light"/>
              </a:rPr>
              <a:t> </a:t>
            </a:r>
            <a:r>
              <a:rPr sz="700" spc="-10" dirty="0">
                <a:latin typeface="MyriadPro-Light"/>
                <a:cs typeface="MyriadPro-Light"/>
              </a:rPr>
              <a:t>Realtors®</a:t>
            </a:r>
            <a:r>
              <a:rPr sz="700" spc="500" dirty="0">
                <a:latin typeface="MyriadPro-Light"/>
                <a:cs typeface="MyriadPro-Light"/>
              </a:rPr>
              <a:t> </a:t>
            </a:r>
            <a:r>
              <a:rPr sz="700" dirty="0">
                <a:latin typeface="MyriadPro-Light"/>
                <a:cs typeface="MyriadPro-Light"/>
              </a:rPr>
              <a:t>Data</a:t>
            </a:r>
            <a:r>
              <a:rPr sz="700" spc="40" dirty="0">
                <a:latin typeface="MyriadPro-Light"/>
                <a:cs typeface="MyriadPro-Light"/>
              </a:rPr>
              <a:t> </a:t>
            </a:r>
            <a:r>
              <a:rPr sz="700" dirty="0">
                <a:latin typeface="MyriadPro-Light"/>
                <a:cs typeface="MyriadPro-Light"/>
              </a:rPr>
              <a:t>fluctuates,</a:t>
            </a:r>
            <a:r>
              <a:rPr sz="700" spc="40" dirty="0">
                <a:latin typeface="MyriadPro-Light"/>
                <a:cs typeface="MyriadPro-Light"/>
              </a:rPr>
              <a:t> </a:t>
            </a:r>
            <a:r>
              <a:rPr sz="700" dirty="0">
                <a:latin typeface="MyriadPro-Light"/>
                <a:cs typeface="MyriadPro-Light"/>
              </a:rPr>
              <a:t>averages</a:t>
            </a:r>
            <a:r>
              <a:rPr sz="700" spc="40" dirty="0">
                <a:latin typeface="MyriadPro-Light"/>
                <a:cs typeface="MyriadPro-Light"/>
              </a:rPr>
              <a:t> </a:t>
            </a:r>
            <a:r>
              <a:rPr sz="700" spc="-10" dirty="0">
                <a:latin typeface="MyriadPro-Light"/>
                <a:cs typeface="MyriadPro-Light"/>
              </a:rPr>
              <a:t>included</a:t>
            </a:r>
            <a:endParaRPr sz="700">
              <a:latin typeface="MyriadPro-Light"/>
              <a:cs typeface="MyriadPro-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51669" y="335280"/>
            <a:ext cx="7179309" cy="1188720"/>
          </a:xfrm>
          <a:prstGeom prst="rect">
            <a:avLst/>
          </a:prstGeom>
        </p:spPr>
        <p:txBody>
          <a:bodyPr vert="horz" wrap="square" lIns="0" tIns="125095" rIns="0" bIns="0" rtlCol="0">
            <a:spAutoFit/>
          </a:bodyPr>
          <a:lstStyle/>
          <a:p>
            <a:pPr marL="12700">
              <a:lnSpc>
                <a:spcPct val="100000"/>
              </a:lnSpc>
              <a:spcBef>
                <a:spcPts val="985"/>
              </a:spcBef>
            </a:pPr>
            <a:r>
              <a:rPr spc="-20" dirty="0"/>
              <a:t>Maximizing</a:t>
            </a:r>
            <a:r>
              <a:rPr spc="-150" dirty="0"/>
              <a:t> </a:t>
            </a:r>
            <a:r>
              <a:rPr spc="-70" dirty="0"/>
              <a:t>Your</a:t>
            </a:r>
            <a:r>
              <a:rPr spc="-90" dirty="0"/>
              <a:t> </a:t>
            </a:r>
            <a:r>
              <a:rPr dirty="0"/>
              <a:t>Online</a:t>
            </a:r>
            <a:r>
              <a:rPr spc="-50" dirty="0"/>
              <a:t> </a:t>
            </a:r>
            <a:r>
              <a:rPr spc="-10" dirty="0"/>
              <a:t>Presence</a:t>
            </a:r>
          </a:p>
          <a:p>
            <a:pPr marL="393065" marR="5080">
              <a:lnSpc>
                <a:spcPct val="103099"/>
              </a:lnSpc>
              <a:spcBef>
                <a:spcPts val="405"/>
              </a:spcBef>
            </a:pPr>
            <a:r>
              <a:rPr sz="1600" dirty="0">
                <a:solidFill>
                  <a:srgbClr val="423F41"/>
                </a:solidFill>
              </a:rPr>
              <a:t>Our</a:t>
            </a:r>
            <a:r>
              <a:rPr sz="1600" spc="200" dirty="0">
                <a:solidFill>
                  <a:srgbClr val="423F41"/>
                </a:solidFill>
              </a:rPr>
              <a:t> </a:t>
            </a:r>
            <a:r>
              <a:rPr sz="1600" dirty="0">
                <a:solidFill>
                  <a:srgbClr val="423F41"/>
                </a:solidFill>
              </a:rPr>
              <a:t>approach</a:t>
            </a:r>
            <a:r>
              <a:rPr sz="1600" spc="200" dirty="0">
                <a:solidFill>
                  <a:srgbClr val="423F41"/>
                </a:solidFill>
              </a:rPr>
              <a:t> </a:t>
            </a:r>
            <a:r>
              <a:rPr sz="1600" dirty="0">
                <a:solidFill>
                  <a:srgbClr val="423F41"/>
                </a:solidFill>
              </a:rPr>
              <a:t>is</a:t>
            </a:r>
            <a:r>
              <a:rPr sz="1600" spc="200" dirty="0">
                <a:solidFill>
                  <a:srgbClr val="423F41"/>
                </a:solidFill>
              </a:rPr>
              <a:t> </a:t>
            </a:r>
            <a:r>
              <a:rPr sz="1600" dirty="0">
                <a:solidFill>
                  <a:srgbClr val="423F41"/>
                </a:solidFill>
              </a:rPr>
              <a:t>designed</a:t>
            </a:r>
            <a:r>
              <a:rPr sz="1600" spc="204" dirty="0">
                <a:solidFill>
                  <a:srgbClr val="423F41"/>
                </a:solidFill>
              </a:rPr>
              <a:t> </a:t>
            </a:r>
            <a:r>
              <a:rPr sz="1600" dirty="0">
                <a:solidFill>
                  <a:srgbClr val="423F41"/>
                </a:solidFill>
              </a:rPr>
              <a:t>to</a:t>
            </a:r>
            <a:r>
              <a:rPr sz="1600" spc="200" dirty="0">
                <a:solidFill>
                  <a:srgbClr val="423F41"/>
                </a:solidFill>
              </a:rPr>
              <a:t> </a:t>
            </a:r>
            <a:r>
              <a:rPr sz="1600" dirty="0">
                <a:solidFill>
                  <a:srgbClr val="423F41"/>
                </a:solidFill>
              </a:rPr>
              <a:t>showcase</a:t>
            </a:r>
            <a:r>
              <a:rPr sz="1600" spc="200" dirty="0">
                <a:solidFill>
                  <a:srgbClr val="423F41"/>
                </a:solidFill>
              </a:rPr>
              <a:t> </a:t>
            </a:r>
            <a:r>
              <a:rPr sz="1600" dirty="0">
                <a:solidFill>
                  <a:srgbClr val="423F41"/>
                </a:solidFill>
              </a:rPr>
              <a:t>your</a:t>
            </a:r>
            <a:r>
              <a:rPr sz="1600" spc="204" dirty="0">
                <a:solidFill>
                  <a:srgbClr val="423F41"/>
                </a:solidFill>
              </a:rPr>
              <a:t> </a:t>
            </a:r>
            <a:r>
              <a:rPr sz="1600" dirty="0">
                <a:solidFill>
                  <a:srgbClr val="423F41"/>
                </a:solidFill>
              </a:rPr>
              <a:t>home</a:t>
            </a:r>
            <a:r>
              <a:rPr sz="1600" spc="200" dirty="0">
                <a:solidFill>
                  <a:srgbClr val="423F41"/>
                </a:solidFill>
              </a:rPr>
              <a:t> </a:t>
            </a:r>
            <a:r>
              <a:rPr sz="1600" dirty="0">
                <a:solidFill>
                  <a:srgbClr val="423F41"/>
                </a:solidFill>
              </a:rPr>
              <a:t>to</a:t>
            </a:r>
            <a:r>
              <a:rPr sz="1600" spc="200" dirty="0">
                <a:solidFill>
                  <a:srgbClr val="423F41"/>
                </a:solidFill>
              </a:rPr>
              <a:t> </a:t>
            </a:r>
            <a:r>
              <a:rPr sz="1600" dirty="0">
                <a:solidFill>
                  <a:srgbClr val="423F41"/>
                </a:solidFill>
              </a:rPr>
              <a:t>the</a:t>
            </a:r>
            <a:r>
              <a:rPr sz="1600" spc="200" dirty="0">
                <a:solidFill>
                  <a:srgbClr val="423F41"/>
                </a:solidFill>
              </a:rPr>
              <a:t> </a:t>
            </a:r>
            <a:r>
              <a:rPr sz="1600" dirty="0">
                <a:solidFill>
                  <a:srgbClr val="423F41"/>
                </a:solidFill>
              </a:rPr>
              <a:t>largest</a:t>
            </a:r>
            <a:r>
              <a:rPr sz="1600" spc="204" dirty="0">
                <a:solidFill>
                  <a:srgbClr val="423F41"/>
                </a:solidFill>
              </a:rPr>
              <a:t> </a:t>
            </a:r>
            <a:r>
              <a:rPr sz="1600" spc="-10" dirty="0">
                <a:solidFill>
                  <a:srgbClr val="423F41"/>
                </a:solidFill>
              </a:rPr>
              <a:t>audience </a:t>
            </a:r>
            <a:r>
              <a:rPr sz="1600" dirty="0">
                <a:solidFill>
                  <a:srgbClr val="423F41"/>
                </a:solidFill>
              </a:rPr>
              <a:t>to</a:t>
            </a:r>
            <a:r>
              <a:rPr sz="1600" spc="195" dirty="0">
                <a:solidFill>
                  <a:srgbClr val="423F41"/>
                </a:solidFill>
              </a:rPr>
              <a:t> </a:t>
            </a:r>
            <a:r>
              <a:rPr sz="1600" dirty="0">
                <a:solidFill>
                  <a:srgbClr val="423F41"/>
                </a:solidFill>
              </a:rPr>
              <a:t>leverage</a:t>
            </a:r>
            <a:r>
              <a:rPr sz="1600" spc="195" dirty="0">
                <a:solidFill>
                  <a:srgbClr val="423F41"/>
                </a:solidFill>
              </a:rPr>
              <a:t> </a:t>
            </a:r>
            <a:r>
              <a:rPr sz="1600" dirty="0">
                <a:solidFill>
                  <a:srgbClr val="423F41"/>
                </a:solidFill>
              </a:rPr>
              <a:t>your</a:t>
            </a:r>
            <a:r>
              <a:rPr sz="1600" spc="200" dirty="0">
                <a:solidFill>
                  <a:srgbClr val="423F41"/>
                </a:solidFill>
              </a:rPr>
              <a:t> </a:t>
            </a:r>
            <a:r>
              <a:rPr sz="1600" dirty="0">
                <a:solidFill>
                  <a:srgbClr val="423F41"/>
                </a:solidFill>
              </a:rPr>
              <a:t>position</a:t>
            </a:r>
            <a:r>
              <a:rPr sz="1600" spc="195" dirty="0">
                <a:solidFill>
                  <a:srgbClr val="423F41"/>
                </a:solidFill>
              </a:rPr>
              <a:t> </a:t>
            </a:r>
            <a:r>
              <a:rPr sz="1600" dirty="0">
                <a:solidFill>
                  <a:srgbClr val="423F41"/>
                </a:solidFill>
              </a:rPr>
              <a:t>in</a:t>
            </a:r>
            <a:r>
              <a:rPr sz="1600" spc="200" dirty="0">
                <a:solidFill>
                  <a:srgbClr val="423F41"/>
                </a:solidFill>
              </a:rPr>
              <a:t> </a:t>
            </a:r>
            <a:r>
              <a:rPr sz="1600" dirty="0">
                <a:solidFill>
                  <a:srgbClr val="423F41"/>
                </a:solidFill>
              </a:rPr>
              <a:t>the</a:t>
            </a:r>
            <a:r>
              <a:rPr sz="1600" spc="195" dirty="0">
                <a:solidFill>
                  <a:srgbClr val="423F41"/>
                </a:solidFill>
              </a:rPr>
              <a:t> </a:t>
            </a:r>
            <a:r>
              <a:rPr sz="1600" dirty="0">
                <a:solidFill>
                  <a:srgbClr val="423F41"/>
                </a:solidFill>
              </a:rPr>
              <a:t>market</a:t>
            </a:r>
            <a:r>
              <a:rPr sz="1600" spc="195" dirty="0">
                <a:solidFill>
                  <a:srgbClr val="423F41"/>
                </a:solidFill>
              </a:rPr>
              <a:t> </a:t>
            </a:r>
            <a:r>
              <a:rPr sz="1600" dirty="0">
                <a:solidFill>
                  <a:srgbClr val="423F41"/>
                </a:solidFill>
              </a:rPr>
              <a:t>and</a:t>
            </a:r>
            <a:r>
              <a:rPr sz="1600" spc="200" dirty="0">
                <a:solidFill>
                  <a:srgbClr val="423F41"/>
                </a:solidFill>
              </a:rPr>
              <a:t> </a:t>
            </a:r>
            <a:r>
              <a:rPr sz="1600" dirty="0">
                <a:solidFill>
                  <a:srgbClr val="423F41"/>
                </a:solidFill>
              </a:rPr>
              <a:t>get</a:t>
            </a:r>
            <a:r>
              <a:rPr sz="1600" spc="195" dirty="0">
                <a:solidFill>
                  <a:srgbClr val="423F41"/>
                </a:solidFill>
              </a:rPr>
              <a:t> </a:t>
            </a:r>
            <a:r>
              <a:rPr sz="1600" dirty="0">
                <a:solidFill>
                  <a:srgbClr val="423F41"/>
                </a:solidFill>
              </a:rPr>
              <a:t>you</a:t>
            </a:r>
            <a:r>
              <a:rPr sz="1600" spc="200" dirty="0">
                <a:solidFill>
                  <a:srgbClr val="423F41"/>
                </a:solidFill>
              </a:rPr>
              <a:t> </a:t>
            </a:r>
            <a:r>
              <a:rPr sz="1600" dirty="0">
                <a:solidFill>
                  <a:srgbClr val="423F41"/>
                </a:solidFill>
              </a:rPr>
              <a:t>superior</a:t>
            </a:r>
            <a:r>
              <a:rPr sz="1600" spc="195" dirty="0">
                <a:solidFill>
                  <a:srgbClr val="423F41"/>
                </a:solidFill>
              </a:rPr>
              <a:t> </a:t>
            </a:r>
            <a:r>
              <a:rPr sz="1600" spc="-10" dirty="0">
                <a:solidFill>
                  <a:srgbClr val="423F41"/>
                </a:solidFill>
              </a:rPr>
              <a:t>results</a:t>
            </a:r>
            <a:endParaRPr sz="1600" dirty="0"/>
          </a:p>
        </p:txBody>
      </p:sp>
      <p:sp>
        <p:nvSpPr>
          <p:cNvPr id="5" name="object 5"/>
          <p:cNvSpPr txBox="1"/>
          <p:nvPr/>
        </p:nvSpPr>
        <p:spPr>
          <a:xfrm>
            <a:off x="1254760" y="1808627"/>
            <a:ext cx="2217420" cy="622300"/>
          </a:xfrm>
          <a:prstGeom prst="rect">
            <a:avLst/>
          </a:prstGeom>
        </p:spPr>
        <p:txBody>
          <a:bodyPr vert="horz" wrap="square" lIns="0" tIns="69850" rIns="0" bIns="0" rtlCol="0">
            <a:spAutoFit/>
          </a:bodyPr>
          <a:lstStyle/>
          <a:p>
            <a:pPr marL="12700">
              <a:lnSpc>
                <a:spcPct val="100000"/>
              </a:lnSpc>
              <a:spcBef>
                <a:spcPts val="550"/>
              </a:spcBef>
            </a:pPr>
            <a:r>
              <a:rPr sz="1800" b="1" spc="50" dirty="0">
                <a:solidFill>
                  <a:srgbClr val="00653E"/>
                </a:solidFill>
                <a:latin typeface="Myriad Pro"/>
                <a:cs typeface="Myriad Pro"/>
              </a:rPr>
              <a:t>The</a:t>
            </a:r>
            <a:r>
              <a:rPr sz="1800" b="1" spc="185" dirty="0">
                <a:solidFill>
                  <a:srgbClr val="00653E"/>
                </a:solidFill>
                <a:latin typeface="Myriad Pro"/>
                <a:cs typeface="Myriad Pro"/>
              </a:rPr>
              <a:t> </a:t>
            </a:r>
            <a:r>
              <a:rPr sz="1800" b="1" spc="65" dirty="0">
                <a:solidFill>
                  <a:srgbClr val="00653E"/>
                </a:solidFill>
                <a:latin typeface="Myriad Pro"/>
                <a:cs typeface="Myriad Pro"/>
              </a:rPr>
              <a:t>52%</a:t>
            </a:r>
            <a:endParaRPr sz="1800">
              <a:latin typeface="Myriad Pro"/>
              <a:cs typeface="Myriad Pro"/>
            </a:endParaRPr>
          </a:p>
          <a:p>
            <a:pPr marL="12700">
              <a:lnSpc>
                <a:spcPct val="100000"/>
              </a:lnSpc>
              <a:spcBef>
                <a:spcPts val="350"/>
              </a:spcBef>
            </a:pPr>
            <a:r>
              <a:rPr sz="1450" b="1" dirty="0">
                <a:solidFill>
                  <a:srgbClr val="00653E"/>
                </a:solidFill>
                <a:latin typeface="MyriadPro-Semibold"/>
                <a:cs typeface="MyriadPro-Semibold"/>
              </a:rPr>
              <a:t>The</a:t>
            </a:r>
            <a:r>
              <a:rPr sz="1450" b="1" spc="250" dirty="0">
                <a:solidFill>
                  <a:srgbClr val="00653E"/>
                </a:solidFill>
                <a:latin typeface="MyriadPro-Semibold"/>
                <a:cs typeface="MyriadPro-Semibold"/>
              </a:rPr>
              <a:t> </a:t>
            </a:r>
            <a:r>
              <a:rPr sz="1450" b="1" dirty="0">
                <a:solidFill>
                  <a:srgbClr val="00653E"/>
                </a:solidFill>
                <a:latin typeface="MyriadPro-Semibold"/>
                <a:cs typeface="MyriadPro-Semibold"/>
              </a:rPr>
              <a:t>MLS</a:t>
            </a:r>
            <a:r>
              <a:rPr sz="1450" b="1" spc="250" dirty="0">
                <a:solidFill>
                  <a:srgbClr val="00653E"/>
                </a:solidFill>
                <a:latin typeface="MyriadPro-Semibold"/>
                <a:cs typeface="MyriadPro-Semibold"/>
              </a:rPr>
              <a:t> </a:t>
            </a:r>
            <a:r>
              <a:rPr sz="1450" b="1" dirty="0">
                <a:solidFill>
                  <a:srgbClr val="00653E"/>
                </a:solidFill>
                <a:latin typeface="MyriadPro-Semibold"/>
                <a:cs typeface="MyriadPro-Semibold"/>
              </a:rPr>
              <a:t>and</a:t>
            </a:r>
            <a:r>
              <a:rPr sz="1450" b="1" spc="250" dirty="0">
                <a:solidFill>
                  <a:srgbClr val="00653E"/>
                </a:solidFill>
                <a:latin typeface="MyriadPro-Semibold"/>
                <a:cs typeface="MyriadPro-Semibold"/>
              </a:rPr>
              <a:t> </a:t>
            </a:r>
            <a:r>
              <a:rPr sz="1450" b="1" spc="50" dirty="0">
                <a:solidFill>
                  <a:srgbClr val="00653E"/>
                </a:solidFill>
                <a:latin typeface="MyriadPro-Semibold"/>
                <a:cs typeface="MyriadPro-Semibold"/>
              </a:rPr>
              <a:t>Syndication</a:t>
            </a:r>
            <a:endParaRPr sz="1450">
              <a:latin typeface="MyriadPro-Semibold"/>
              <a:cs typeface="MyriadPro-Semibold"/>
            </a:endParaRPr>
          </a:p>
        </p:txBody>
      </p:sp>
      <p:sp>
        <p:nvSpPr>
          <p:cNvPr id="6" name="object 6"/>
          <p:cNvSpPr/>
          <p:nvPr/>
        </p:nvSpPr>
        <p:spPr>
          <a:xfrm>
            <a:off x="1282545" y="2192802"/>
            <a:ext cx="2827655" cy="0"/>
          </a:xfrm>
          <a:custGeom>
            <a:avLst/>
            <a:gdLst/>
            <a:ahLst/>
            <a:cxnLst/>
            <a:rect l="l" t="t" r="r" b="b"/>
            <a:pathLst>
              <a:path w="2827654">
                <a:moveTo>
                  <a:pt x="2827324" y="0"/>
                </a:moveTo>
                <a:lnTo>
                  <a:pt x="0" y="0"/>
                </a:lnTo>
              </a:path>
            </a:pathLst>
          </a:custGeom>
          <a:ln w="11430">
            <a:solidFill>
              <a:srgbClr val="00653E"/>
            </a:solidFill>
          </a:ln>
        </p:spPr>
        <p:txBody>
          <a:bodyPr wrap="square" lIns="0" tIns="0" rIns="0" bIns="0" rtlCol="0"/>
          <a:lstStyle/>
          <a:p>
            <a:endParaRPr/>
          </a:p>
        </p:txBody>
      </p:sp>
      <p:grpSp>
        <p:nvGrpSpPr>
          <p:cNvPr id="10" name="object 10"/>
          <p:cNvGrpSpPr/>
          <p:nvPr/>
        </p:nvGrpSpPr>
        <p:grpSpPr>
          <a:xfrm>
            <a:off x="1263173" y="4567142"/>
            <a:ext cx="1962785" cy="977900"/>
            <a:chOff x="1263173" y="4567142"/>
            <a:chExt cx="1962785" cy="977900"/>
          </a:xfrm>
        </p:grpSpPr>
        <p:pic>
          <p:nvPicPr>
            <p:cNvPr id="11" name="object 11"/>
            <p:cNvPicPr/>
            <p:nvPr/>
          </p:nvPicPr>
          <p:blipFill>
            <a:blip r:embed="rId2" cstate="print"/>
            <a:stretch>
              <a:fillRect/>
            </a:stretch>
          </p:blipFill>
          <p:spPr>
            <a:xfrm>
              <a:off x="1838960" y="4574717"/>
              <a:ext cx="1379893" cy="650049"/>
            </a:xfrm>
            <a:prstGeom prst="rect">
              <a:avLst/>
            </a:prstGeom>
          </p:spPr>
        </p:pic>
        <p:sp>
          <p:nvSpPr>
            <p:cNvPr id="12" name="object 12"/>
            <p:cNvSpPr/>
            <p:nvPr/>
          </p:nvSpPr>
          <p:spPr>
            <a:xfrm>
              <a:off x="1838960" y="4571428"/>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pic>
          <p:nvPicPr>
            <p:cNvPr id="13" name="object 13"/>
            <p:cNvPicPr/>
            <p:nvPr/>
          </p:nvPicPr>
          <p:blipFill>
            <a:blip r:embed="rId3" cstate="print"/>
            <a:stretch>
              <a:fillRect/>
            </a:stretch>
          </p:blipFill>
          <p:spPr>
            <a:xfrm>
              <a:off x="1724660" y="4640554"/>
              <a:ext cx="1379893" cy="650049"/>
            </a:xfrm>
            <a:prstGeom prst="rect">
              <a:avLst/>
            </a:prstGeom>
          </p:spPr>
        </p:pic>
        <p:sp>
          <p:nvSpPr>
            <p:cNvPr id="14" name="object 14"/>
            <p:cNvSpPr/>
            <p:nvPr/>
          </p:nvSpPr>
          <p:spPr>
            <a:xfrm>
              <a:off x="1724660" y="4637265"/>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pic>
          <p:nvPicPr>
            <p:cNvPr id="15" name="object 15"/>
            <p:cNvPicPr/>
            <p:nvPr/>
          </p:nvPicPr>
          <p:blipFill>
            <a:blip r:embed="rId4" cstate="print"/>
            <a:stretch>
              <a:fillRect/>
            </a:stretch>
          </p:blipFill>
          <p:spPr>
            <a:xfrm>
              <a:off x="1614566" y="4708867"/>
              <a:ext cx="1375686" cy="650049"/>
            </a:xfrm>
            <a:prstGeom prst="rect">
              <a:avLst/>
            </a:prstGeom>
          </p:spPr>
        </p:pic>
        <p:sp>
          <p:nvSpPr>
            <p:cNvPr id="16" name="object 16"/>
            <p:cNvSpPr/>
            <p:nvPr/>
          </p:nvSpPr>
          <p:spPr>
            <a:xfrm>
              <a:off x="1610360" y="4705578"/>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pic>
          <p:nvPicPr>
            <p:cNvPr id="17" name="object 17"/>
            <p:cNvPicPr/>
            <p:nvPr/>
          </p:nvPicPr>
          <p:blipFill>
            <a:blip r:embed="rId5" cstate="print"/>
            <a:stretch>
              <a:fillRect/>
            </a:stretch>
          </p:blipFill>
          <p:spPr>
            <a:xfrm>
              <a:off x="1500266" y="4768938"/>
              <a:ext cx="1375686" cy="650049"/>
            </a:xfrm>
            <a:prstGeom prst="rect">
              <a:avLst/>
            </a:prstGeom>
          </p:spPr>
        </p:pic>
        <p:sp>
          <p:nvSpPr>
            <p:cNvPr id="18" name="object 18"/>
            <p:cNvSpPr/>
            <p:nvPr/>
          </p:nvSpPr>
          <p:spPr>
            <a:xfrm>
              <a:off x="1496060" y="4765649"/>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1385966" y="4826546"/>
              <a:ext cx="1375686" cy="650049"/>
            </a:xfrm>
            <a:prstGeom prst="rect">
              <a:avLst/>
            </a:prstGeom>
          </p:spPr>
        </p:pic>
        <p:sp>
          <p:nvSpPr>
            <p:cNvPr id="20" name="object 20"/>
            <p:cNvSpPr/>
            <p:nvPr/>
          </p:nvSpPr>
          <p:spPr>
            <a:xfrm>
              <a:off x="1381760" y="4823256"/>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pic>
          <p:nvPicPr>
            <p:cNvPr id="21" name="object 21"/>
            <p:cNvPicPr/>
            <p:nvPr/>
          </p:nvPicPr>
          <p:blipFill>
            <a:blip r:embed="rId7" cstate="print"/>
            <a:stretch>
              <a:fillRect/>
            </a:stretch>
          </p:blipFill>
          <p:spPr>
            <a:xfrm>
              <a:off x="1267460" y="4886083"/>
              <a:ext cx="1385417" cy="653288"/>
            </a:xfrm>
            <a:prstGeom prst="rect">
              <a:avLst/>
            </a:prstGeom>
          </p:spPr>
        </p:pic>
        <p:sp>
          <p:nvSpPr>
            <p:cNvPr id="22" name="object 22"/>
            <p:cNvSpPr/>
            <p:nvPr/>
          </p:nvSpPr>
          <p:spPr>
            <a:xfrm>
              <a:off x="1267460" y="4886045"/>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grpSp>
      <p:sp>
        <p:nvSpPr>
          <p:cNvPr id="23" name="object 23"/>
          <p:cNvSpPr txBox="1"/>
          <p:nvPr/>
        </p:nvSpPr>
        <p:spPr>
          <a:xfrm>
            <a:off x="1508861" y="4300601"/>
            <a:ext cx="1819275" cy="165100"/>
          </a:xfrm>
          <a:prstGeom prst="rect">
            <a:avLst/>
          </a:prstGeom>
          <a:solidFill>
            <a:srgbClr val="00A975"/>
          </a:solidFill>
        </p:spPr>
        <p:txBody>
          <a:bodyPr vert="horz" wrap="square" lIns="0" tIns="0" rIns="0" bIns="0" rtlCol="0">
            <a:spAutoFit/>
          </a:bodyPr>
          <a:lstStyle/>
          <a:p>
            <a:pPr marL="44450">
              <a:lnSpc>
                <a:spcPts val="1135"/>
              </a:lnSpc>
            </a:pPr>
            <a:r>
              <a:rPr sz="1000" b="1" dirty="0">
                <a:solidFill>
                  <a:srgbClr val="FFFFFF"/>
                </a:solidFill>
                <a:latin typeface="MyriadPro-Black"/>
                <a:cs typeface="MyriadPro-Black"/>
              </a:rPr>
              <a:t>ALL</a:t>
            </a:r>
            <a:r>
              <a:rPr sz="1000" b="1" spc="170" dirty="0">
                <a:solidFill>
                  <a:srgbClr val="FFFFFF"/>
                </a:solidFill>
                <a:latin typeface="MyriadPro-Black"/>
                <a:cs typeface="MyriadPro-Black"/>
              </a:rPr>
              <a:t> </a:t>
            </a:r>
            <a:r>
              <a:rPr sz="1000" b="1" dirty="0">
                <a:solidFill>
                  <a:srgbClr val="FFFFFF"/>
                </a:solidFill>
                <a:latin typeface="MyriadPro-Black"/>
                <a:cs typeface="MyriadPro-Black"/>
              </a:rPr>
              <a:t>REAL</a:t>
            </a:r>
            <a:r>
              <a:rPr sz="1000" b="1" spc="175" dirty="0">
                <a:solidFill>
                  <a:srgbClr val="FFFFFF"/>
                </a:solidFill>
                <a:latin typeface="MyriadPro-Black"/>
                <a:cs typeface="MyriadPro-Black"/>
              </a:rPr>
              <a:t> </a:t>
            </a:r>
            <a:r>
              <a:rPr sz="1000" b="1" dirty="0">
                <a:solidFill>
                  <a:srgbClr val="FFFFFF"/>
                </a:solidFill>
                <a:latin typeface="MyriadPro-Black"/>
                <a:cs typeface="MyriadPro-Black"/>
              </a:rPr>
              <a:t>ESTATE</a:t>
            </a:r>
            <a:r>
              <a:rPr sz="1000" b="1" spc="120" dirty="0">
                <a:solidFill>
                  <a:srgbClr val="FFFFFF"/>
                </a:solidFill>
                <a:latin typeface="MyriadPro-Black"/>
                <a:cs typeface="MyriadPro-Black"/>
              </a:rPr>
              <a:t> </a:t>
            </a:r>
            <a:r>
              <a:rPr sz="1000" b="1" spc="-10" dirty="0">
                <a:solidFill>
                  <a:srgbClr val="FFFFFF"/>
                </a:solidFill>
                <a:latin typeface="MyriadPro-Black"/>
                <a:cs typeface="MyriadPro-Black"/>
              </a:rPr>
              <a:t>WEBSITES</a:t>
            </a:r>
            <a:endParaRPr sz="1000">
              <a:latin typeface="MyriadPro-Black"/>
              <a:cs typeface="MyriadPro-Black"/>
            </a:endParaRPr>
          </a:p>
        </p:txBody>
      </p:sp>
      <p:sp>
        <p:nvSpPr>
          <p:cNvPr id="24" name="object 24"/>
          <p:cNvSpPr txBox="1"/>
          <p:nvPr/>
        </p:nvSpPr>
        <p:spPr>
          <a:xfrm>
            <a:off x="4012984" y="4300867"/>
            <a:ext cx="1361440" cy="165100"/>
          </a:xfrm>
          <a:prstGeom prst="rect">
            <a:avLst/>
          </a:prstGeom>
          <a:solidFill>
            <a:srgbClr val="00A975"/>
          </a:solidFill>
        </p:spPr>
        <p:txBody>
          <a:bodyPr vert="horz" wrap="square" lIns="0" tIns="0" rIns="0" bIns="0" rtlCol="0">
            <a:spAutoFit/>
          </a:bodyPr>
          <a:lstStyle/>
          <a:p>
            <a:pPr marL="29845">
              <a:lnSpc>
                <a:spcPts val="1175"/>
              </a:lnSpc>
            </a:pPr>
            <a:r>
              <a:rPr sz="1000" b="1" spc="10" dirty="0">
                <a:solidFill>
                  <a:srgbClr val="FFFFFF"/>
                </a:solidFill>
                <a:latin typeface="MyriadPro-Black"/>
                <a:cs typeface="MyriadPro-Black"/>
              </a:rPr>
              <a:t>NATIONAL</a:t>
            </a:r>
            <a:r>
              <a:rPr sz="1000" b="1" spc="350" dirty="0">
                <a:solidFill>
                  <a:srgbClr val="FFFFFF"/>
                </a:solidFill>
                <a:latin typeface="MyriadPro-Black"/>
                <a:cs typeface="MyriadPro-Black"/>
              </a:rPr>
              <a:t> </a:t>
            </a:r>
            <a:r>
              <a:rPr sz="1000" b="1" spc="35" dirty="0">
                <a:solidFill>
                  <a:srgbClr val="FFFFFF"/>
                </a:solidFill>
                <a:latin typeface="MyriadPro-Black"/>
                <a:cs typeface="MyriadPro-Black"/>
              </a:rPr>
              <a:t>PORTALS</a:t>
            </a:r>
            <a:endParaRPr sz="1000">
              <a:latin typeface="MyriadPro-Black"/>
              <a:cs typeface="MyriadPro-Black"/>
            </a:endParaRPr>
          </a:p>
        </p:txBody>
      </p:sp>
      <p:grpSp>
        <p:nvGrpSpPr>
          <p:cNvPr id="25" name="object 25"/>
          <p:cNvGrpSpPr/>
          <p:nvPr/>
        </p:nvGrpSpPr>
        <p:grpSpPr>
          <a:xfrm>
            <a:off x="6815937" y="5148579"/>
            <a:ext cx="696595" cy="487680"/>
            <a:chOff x="6815937" y="5148579"/>
            <a:chExt cx="696595" cy="487680"/>
          </a:xfrm>
        </p:grpSpPr>
        <p:pic>
          <p:nvPicPr>
            <p:cNvPr id="26" name="object 26"/>
            <p:cNvPicPr/>
            <p:nvPr/>
          </p:nvPicPr>
          <p:blipFill>
            <a:blip r:embed="rId8" cstate="print"/>
            <a:stretch>
              <a:fillRect/>
            </a:stretch>
          </p:blipFill>
          <p:spPr>
            <a:xfrm>
              <a:off x="6822439" y="5153913"/>
              <a:ext cx="679805" cy="477519"/>
            </a:xfrm>
            <a:prstGeom prst="rect">
              <a:avLst/>
            </a:prstGeom>
          </p:spPr>
        </p:pic>
        <p:sp>
          <p:nvSpPr>
            <p:cNvPr id="27" name="object 27"/>
            <p:cNvSpPr/>
            <p:nvPr/>
          </p:nvSpPr>
          <p:spPr>
            <a:xfrm>
              <a:off x="6815937" y="5148579"/>
              <a:ext cx="696595" cy="487680"/>
            </a:xfrm>
            <a:custGeom>
              <a:avLst/>
              <a:gdLst/>
              <a:ahLst/>
              <a:cxnLst/>
              <a:rect l="l" t="t" r="r" b="b"/>
              <a:pathLst>
                <a:path w="696595" h="487679">
                  <a:moveTo>
                    <a:pt x="696595" y="13004"/>
                  </a:moveTo>
                  <a:lnTo>
                    <a:pt x="683094" y="13004"/>
                  </a:lnTo>
                  <a:lnTo>
                    <a:pt x="683094" y="474535"/>
                  </a:lnTo>
                  <a:lnTo>
                    <a:pt x="696595" y="474535"/>
                  </a:lnTo>
                  <a:lnTo>
                    <a:pt x="696595" y="13004"/>
                  </a:lnTo>
                  <a:close/>
                </a:path>
                <a:path w="696595" h="487679">
                  <a:moveTo>
                    <a:pt x="696595" y="0"/>
                  </a:moveTo>
                  <a:lnTo>
                    <a:pt x="0" y="0"/>
                  </a:lnTo>
                  <a:lnTo>
                    <a:pt x="0" y="12700"/>
                  </a:lnTo>
                  <a:lnTo>
                    <a:pt x="0" y="474980"/>
                  </a:lnTo>
                  <a:lnTo>
                    <a:pt x="0" y="487680"/>
                  </a:lnTo>
                  <a:lnTo>
                    <a:pt x="696595" y="487680"/>
                  </a:lnTo>
                  <a:lnTo>
                    <a:pt x="696595" y="474980"/>
                  </a:lnTo>
                  <a:lnTo>
                    <a:pt x="13487" y="474980"/>
                  </a:lnTo>
                  <a:lnTo>
                    <a:pt x="13487" y="12700"/>
                  </a:lnTo>
                  <a:lnTo>
                    <a:pt x="696595" y="12700"/>
                  </a:lnTo>
                  <a:lnTo>
                    <a:pt x="696595" y="0"/>
                  </a:lnTo>
                  <a:close/>
                </a:path>
              </a:pathLst>
            </a:custGeom>
            <a:solidFill>
              <a:srgbClr val="231F20"/>
            </a:solidFill>
          </p:spPr>
          <p:txBody>
            <a:bodyPr wrap="square" lIns="0" tIns="0" rIns="0" bIns="0" rtlCol="0"/>
            <a:lstStyle/>
            <a:p>
              <a:endParaRPr/>
            </a:p>
          </p:txBody>
        </p:sp>
      </p:grpSp>
      <p:sp>
        <p:nvSpPr>
          <p:cNvPr id="28" name="object 28"/>
          <p:cNvSpPr txBox="1"/>
          <p:nvPr/>
        </p:nvSpPr>
        <p:spPr>
          <a:xfrm>
            <a:off x="6877456" y="5670557"/>
            <a:ext cx="593725" cy="137217"/>
          </a:xfrm>
          <a:prstGeom prst="rect">
            <a:avLst/>
          </a:prstGeom>
        </p:spPr>
        <p:txBody>
          <a:bodyPr vert="horz" wrap="square" lIns="0" tIns="13970" rIns="0" bIns="0" rtlCol="0">
            <a:spAutoFit/>
          </a:bodyPr>
          <a:lstStyle/>
          <a:p>
            <a:pPr marL="12700">
              <a:lnSpc>
                <a:spcPct val="100000"/>
              </a:lnSpc>
              <a:spcBef>
                <a:spcPts val="110"/>
              </a:spcBef>
            </a:pPr>
            <a:r>
              <a:rPr sz="800" b="1" dirty="0">
                <a:solidFill>
                  <a:srgbClr val="6D6F72"/>
                </a:solidFill>
                <a:latin typeface="MyriadPro-Semibold"/>
                <a:cs typeface="MyriadPro-Semibold"/>
              </a:rPr>
              <a:t>BOOS</a:t>
            </a:r>
            <a:r>
              <a:rPr lang="en-US" sz="800" b="1" dirty="0">
                <a:solidFill>
                  <a:srgbClr val="6D6F72"/>
                </a:solidFill>
                <a:latin typeface="MyriadPro-Semibold"/>
                <a:cs typeface="MyriadPro-Semibold"/>
              </a:rPr>
              <a:t>T </a:t>
            </a:r>
            <a:r>
              <a:rPr sz="800" b="1" spc="-25" dirty="0">
                <a:solidFill>
                  <a:srgbClr val="6D6F72"/>
                </a:solidFill>
                <a:latin typeface="MyriadPro-Semibold"/>
                <a:cs typeface="MyriadPro-Semibold"/>
              </a:rPr>
              <a:t>ADS</a:t>
            </a:r>
            <a:endParaRPr sz="800" dirty="0">
              <a:latin typeface="MyriadPro-Semibold"/>
              <a:cs typeface="MyriadPro-Semibold"/>
            </a:endParaRPr>
          </a:p>
        </p:txBody>
      </p:sp>
      <p:sp>
        <p:nvSpPr>
          <p:cNvPr id="29" name="object 29"/>
          <p:cNvSpPr txBox="1"/>
          <p:nvPr/>
        </p:nvSpPr>
        <p:spPr>
          <a:xfrm>
            <a:off x="8322574" y="5677449"/>
            <a:ext cx="764540" cy="149225"/>
          </a:xfrm>
          <a:prstGeom prst="rect">
            <a:avLst/>
          </a:prstGeom>
        </p:spPr>
        <p:txBody>
          <a:bodyPr vert="horz" wrap="square" lIns="0" tIns="13970" rIns="0" bIns="0" rtlCol="0">
            <a:spAutoFit/>
          </a:bodyPr>
          <a:lstStyle/>
          <a:p>
            <a:pPr marL="12700">
              <a:lnSpc>
                <a:spcPct val="100000"/>
              </a:lnSpc>
              <a:spcBef>
                <a:spcPts val="110"/>
              </a:spcBef>
            </a:pPr>
            <a:r>
              <a:rPr sz="800" b="1" spc="-10" dirty="0">
                <a:solidFill>
                  <a:srgbClr val="6D6F72"/>
                </a:solidFill>
                <a:latin typeface="MyriadPro-Semibold"/>
                <a:cs typeface="MyriadPro-Semibold"/>
              </a:rPr>
              <a:t>REELS/STORIES</a:t>
            </a:r>
            <a:endParaRPr sz="800">
              <a:latin typeface="MyriadPro-Semibold"/>
              <a:cs typeface="MyriadPro-Semibold"/>
            </a:endParaRPr>
          </a:p>
        </p:txBody>
      </p:sp>
      <p:sp>
        <p:nvSpPr>
          <p:cNvPr id="30" name="object 30"/>
          <p:cNvSpPr txBox="1"/>
          <p:nvPr/>
        </p:nvSpPr>
        <p:spPr>
          <a:xfrm>
            <a:off x="6123736" y="4301325"/>
            <a:ext cx="1016635" cy="165100"/>
          </a:xfrm>
          <a:prstGeom prst="rect">
            <a:avLst/>
          </a:prstGeom>
          <a:solidFill>
            <a:srgbClr val="00A975"/>
          </a:solidFill>
        </p:spPr>
        <p:txBody>
          <a:bodyPr vert="horz" wrap="square" lIns="0" tIns="635" rIns="0" bIns="0" rtlCol="0">
            <a:spAutoFit/>
          </a:bodyPr>
          <a:lstStyle/>
          <a:p>
            <a:pPr marL="35560">
              <a:lnSpc>
                <a:spcPct val="100000"/>
              </a:lnSpc>
              <a:spcBef>
                <a:spcPts val="5"/>
              </a:spcBef>
            </a:pPr>
            <a:r>
              <a:rPr sz="1000" b="1" dirty="0">
                <a:solidFill>
                  <a:srgbClr val="FFFFFF"/>
                </a:solidFill>
                <a:latin typeface="MyriadPro-Black"/>
                <a:cs typeface="MyriadPro-Black"/>
              </a:rPr>
              <a:t>SOCIAL</a:t>
            </a:r>
            <a:r>
              <a:rPr sz="1000" b="1" spc="400" dirty="0">
                <a:solidFill>
                  <a:srgbClr val="FFFFFF"/>
                </a:solidFill>
                <a:latin typeface="MyriadPro-Black"/>
                <a:cs typeface="MyriadPro-Black"/>
              </a:rPr>
              <a:t> </a:t>
            </a:r>
            <a:r>
              <a:rPr sz="1000" b="1" spc="45" dirty="0">
                <a:solidFill>
                  <a:srgbClr val="FFFFFF"/>
                </a:solidFill>
                <a:latin typeface="MyriadPro-Black"/>
                <a:cs typeface="MyriadPro-Black"/>
              </a:rPr>
              <a:t>MEDIA</a:t>
            </a:r>
            <a:endParaRPr sz="1000">
              <a:latin typeface="MyriadPro-Black"/>
              <a:cs typeface="MyriadPro-Black"/>
            </a:endParaRPr>
          </a:p>
        </p:txBody>
      </p:sp>
      <p:grpSp>
        <p:nvGrpSpPr>
          <p:cNvPr id="31" name="object 31"/>
          <p:cNvGrpSpPr/>
          <p:nvPr/>
        </p:nvGrpSpPr>
        <p:grpSpPr>
          <a:xfrm>
            <a:off x="8443261" y="4770429"/>
            <a:ext cx="497840" cy="860425"/>
            <a:chOff x="8443261" y="4770429"/>
            <a:chExt cx="497840" cy="860425"/>
          </a:xfrm>
        </p:grpSpPr>
        <p:pic>
          <p:nvPicPr>
            <p:cNvPr id="32" name="object 32"/>
            <p:cNvPicPr/>
            <p:nvPr/>
          </p:nvPicPr>
          <p:blipFill>
            <a:blip r:embed="rId9" cstate="print"/>
            <a:stretch>
              <a:fillRect/>
            </a:stretch>
          </p:blipFill>
          <p:spPr>
            <a:xfrm>
              <a:off x="8454113" y="4779213"/>
              <a:ext cx="476222" cy="843191"/>
            </a:xfrm>
            <a:prstGeom prst="rect">
              <a:avLst/>
            </a:prstGeom>
          </p:spPr>
        </p:pic>
        <p:sp>
          <p:nvSpPr>
            <p:cNvPr id="33" name="object 33"/>
            <p:cNvSpPr/>
            <p:nvPr/>
          </p:nvSpPr>
          <p:spPr>
            <a:xfrm>
              <a:off x="8443252" y="4770437"/>
              <a:ext cx="497840" cy="860425"/>
            </a:xfrm>
            <a:custGeom>
              <a:avLst/>
              <a:gdLst/>
              <a:ahLst/>
              <a:cxnLst/>
              <a:rect l="l" t="t" r="r" b="b"/>
              <a:pathLst>
                <a:path w="497840" h="860425">
                  <a:moveTo>
                    <a:pt x="272529" y="73088"/>
                  </a:moveTo>
                  <a:lnTo>
                    <a:pt x="265836" y="66395"/>
                  </a:lnTo>
                  <a:lnTo>
                    <a:pt x="258813" y="66395"/>
                  </a:lnTo>
                  <a:lnTo>
                    <a:pt x="258813" y="80657"/>
                  </a:lnTo>
                  <a:lnTo>
                    <a:pt x="258813" y="99720"/>
                  </a:lnTo>
                  <a:lnTo>
                    <a:pt x="258267" y="100253"/>
                  </a:lnTo>
                  <a:lnTo>
                    <a:pt x="239204" y="100253"/>
                  </a:lnTo>
                  <a:lnTo>
                    <a:pt x="238671" y="99720"/>
                  </a:lnTo>
                  <a:lnTo>
                    <a:pt x="238671" y="80657"/>
                  </a:lnTo>
                  <a:lnTo>
                    <a:pt x="239204" y="80111"/>
                  </a:lnTo>
                  <a:lnTo>
                    <a:pt x="258267" y="80111"/>
                  </a:lnTo>
                  <a:lnTo>
                    <a:pt x="258813" y="80657"/>
                  </a:lnTo>
                  <a:lnTo>
                    <a:pt x="258813" y="66395"/>
                  </a:lnTo>
                  <a:lnTo>
                    <a:pt x="231648" y="66395"/>
                  </a:lnTo>
                  <a:lnTo>
                    <a:pt x="224955" y="73088"/>
                  </a:lnTo>
                  <a:lnTo>
                    <a:pt x="224955" y="107276"/>
                  </a:lnTo>
                  <a:lnTo>
                    <a:pt x="231648" y="113969"/>
                  </a:lnTo>
                  <a:lnTo>
                    <a:pt x="265836" y="113969"/>
                  </a:lnTo>
                  <a:lnTo>
                    <a:pt x="272529" y="107276"/>
                  </a:lnTo>
                  <a:lnTo>
                    <a:pt x="272529" y="100253"/>
                  </a:lnTo>
                  <a:lnTo>
                    <a:pt x="272529" y="80111"/>
                  </a:lnTo>
                  <a:lnTo>
                    <a:pt x="272529" y="73088"/>
                  </a:lnTo>
                  <a:close/>
                </a:path>
                <a:path w="497840" h="860425">
                  <a:moveTo>
                    <a:pt x="497471" y="56134"/>
                  </a:moveTo>
                  <a:lnTo>
                    <a:pt x="493052" y="34302"/>
                  </a:lnTo>
                  <a:lnTo>
                    <a:pt x="483755" y="20535"/>
                  </a:lnTo>
                  <a:lnTo>
                    <a:pt x="483755" y="56134"/>
                  </a:lnTo>
                  <a:lnTo>
                    <a:pt x="483755" y="804138"/>
                  </a:lnTo>
                  <a:lnTo>
                    <a:pt x="480415" y="820635"/>
                  </a:lnTo>
                  <a:lnTo>
                    <a:pt x="471322" y="834123"/>
                  </a:lnTo>
                  <a:lnTo>
                    <a:pt x="457835" y="843216"/>
                  </a:lnTo>
                  <a:lnTo>
                    <a:pt x="441337" y="846556"/>
                  </a:lnTo>
                  <a:lnTo>
                    <a:pt x="56134" y="846556"/>
                  </a:lnTo>
                  <a:lnTo>
                    <a:pt x="39636" y="843216"/>
                  </a:lnTo>
                  <a:lnTo>
                    <a:pt x="26149" y="834123"/>
                  </a:lnTo>
                  <a:lnTo>
                    <a:pt x="17056" y="820635"/>
                  </a:lnTo>
                  <a:lnTo>
                    <a:pt x="13716" y="804138"/>
                  </a:lnTo>
                  <a:lnTo>
                    <a:pt x="13716" y="56134"/>
                  </a:lnTo>
                  <a:lnTo>
                    <a:pt x="17056" y="39636"/>
                  </a:lnTo>
                  <a:lnTo>
                    <a:pt x="26149" y="26149"/>
                  </a:lnTo>
                  <a:lnTo>
                    <a:pt x="39636" y="17056"/>
                  </a:lnTo>
                  <a:lnTo>
                    <a:pt x="56134" y="13716"/>
                  </a:lnTo>
                  <a:lnTo>
                    <a:pt x="441337" y="13716"/>
                  </a:lnTo>
                  <a:lnTo>
                    <a:pt x="457835" y="17056"/>
                  </a:lnTo>
                  <a:lnTo>
                    <a:pt x="471322" y="26149"/>
                  </a:lnTo>
                  <a:lnTo>
                    <a:pt x="480415" y="39636"/>
                  </a:lnTo>
                  <a:lnTo>
                    <a:pt x="483755" y="56134"/>
                  </a:lnTo>
                  <a:lnTo>
                    <a:pt x="483755" y="20535"/>
                  </a:lnTo>
                  <a:lnTo>
                    <a:pt x="481012" y="16459"/>
                  </a:lnTo>
                  <a:lnTo>
                    <a:pt x="476948" y="13716"/>
                  </a:lnTo>
                  <a:lnTo>
                    <a:pt x="463169" y="4419"/>
                  </a:lnTo>
                  <a:lnTo>
                    <a:pt x="441337" y="0"/>
                  </a:lnTo>
                  <a:lnTo>
                    <a:pt x="56134" y="0"/>
                  </a:lnTo>
                  <a:lnTo>
                    <a:pt x="34302" y="4419"/>
                  </a:lnTo>
                  <a:lnTo>
                    <a:pt x="16459" y="16459"/>
                  </a:lnTo>
                  <a:lnTo>
                    <a:pt x="4419" y="34302"/>
                  </a:lnTo>
                  <a:lnTo>
                    <a:pt x="0" y="56134"/>
                  </a:lnTo>
                  <a:lnTo>
                    <a:pt x="0" y="804138"/>
                  </a:lnTo>
                  <a:lnTo>
                    <a:pt x="4419" y="825969"/>
                  </a:lnTo>
                  <a:lnTo>
                    <a:pt x="16459" y="843813"/>
                  </a:lnTo>
                  <a:lnTo>
                    <a:pt x="34302" y="855853"/>
                  </a:lnTo>
                  <a:lnTo>
                    <a:pt x="56134" y="860272"/>
                  </a:lnTo>
                  <a:lnTo>
                    <a:pt x="441337" y="860272"/>
                  </a:lnTo>
                  <a:lnTo>
                    <a:pt x="476948" y="846556"/>
                  </a:lnTo>
                  <a:lnTo>
                    <a:pt x="497471" y="804138"/>
                  </a:lnTo>
                  <a:lnTo>
                    <a:pt x="497471" y="56134"/>
                  </a:lnTo>
                  <a:close/>
                </a:path>
              </a:pathLst>
            </a:custGeom>
            <a:solidFill>
              <a:srgbClr val="231F20"/>
            </a:solidFill>
          </p:spPr>
          <p:txBody>
            <a:bodyPr wrap="square" lIns="0" tIns="0" rIns="0" bIns="0" rtlCol="0"/>
            <a:lstStyle/>
            <a:p>
              <a:endParaRPr/>
            </a:p>
          </p:txBody>
        </p:sp>
      </p:grpSp>
      <p:sp>
        <p:nvSpPr>
          <p:cNvPr id="34" name="object 34"/>
          <p:cNvSpPr txBox="1"/>
          <p:nvPr/>
        </p:nvSpPr>
        <p:spPr>
          <a:xfrm>
            <a:off x="7796351" y="5676339"/>
            <a:ext cx="335915" cy="149225"/>
          </a:xfrm>
          <a:prstGeom prst="rect">
            <a:avLst/>
          </a:prstGeom>
        </p:spPr>
        <p:txBody>
          <a:bodyPr vert="horz" wrap="square" lIns="0" tIns="13970" rIns="0" bIns="0" rtlCol="0">
            <a:spAutoFit/>
          </a:bodyPr>
          <a:lstStyle/>
          <a:p>
            <a:pPr marL="12700">
              <a:lnSpc>
                <a:spcPct val="100000"/>
              </a:lnSpc>
              <a:spcBef>
                <a:spcPts val="110"/>
              </a:spcBef>
            </a:pPr>
            <a:r>
              <a:rPr sz="800" b="1" spc="-10" dirty="0">
                <a:solidFill>
                  <a:srgbClr val="6D6F72"/>
                </a:solidFill>
                <a:latin typeface="MyriadPro-Semibold"/>
                <a:cs typeface="MyriadPro-Semibold"/>
              </a:rPr>
              <a:t>POSTS</a:t>
            </a:r>
            <a:endParaRPr sz="800">
              <a:latin typeface="MyriadPro-Semibold"/>
              <a:cs typeface="MyriadPro-Semibold"/>
            </a:endParaRPr>
          </a:p>
        </p:txBody>
      </p:sp>
      <p:pic>
        <p:nvPicPr>
          <p:cNvPr id="35" name="object 35"/>
          <p:cNvPicPr/>
          <p:nvPr/>
        </p:nvPicPr>
        <p:blipFill>
          <a:blip r:embed="rId10" cstate="print"/>
          <a:stretch>
            <a:fillRect/>
          </a:stretch>
        </p:blipFill>
        <p:spPr>
          <a:xfrm>
            <a:off x="6472588" y="4546634"/>
            <a:ext cx="300250" cy="299258"/>
          </a:xfrm>
          <a:prstGeom prst="rect">
            <a:avLst/>
          </a:prstGeom>
        </p:spPr>
      </p:pic>
      <p:pic>
        <p:nvPicPr>
          <p:cNvPr id="36" name="object 36"/>
          <p:cNvPicPr/>
          <p:nvPr/>
        </p:nvPicPr>
        <p:blipFill>
          <a:blip r:embed="rId11" cstate="print"/>
          <a:stretch>
            <a:fillRect/>
          </a:stretch>
        </p:blipFill>
        <p:spPr>
          <a:xfrm>
            <a:off x="6088934" y="4565698"/>
            <a:ext cx="305000" cy="300968"/>
          </a:xfrm>
          <a:prstGeom prst="rect">
            <a:avLst/>
          </a:prstGeom>
        </p:spPr>
      </p:pic>
      <p:pic>
        <p:nvPicPr>
          <p:cNvPr id="37" name="object 37"/>
          <p:cNvPicPr/>
          <p:nvPr/>
        </p:nvPicPr>
        <p:blipFill>
          <a:blip r:embed="rId12" cstate="print"/>
          <a:stretch>
            <a:fillRect/>
          </a:stretch>
        </p:blipFill>
        <p:spPr>
          <a:xfrm>
            <a:off x="6868160" y="4561657"/>
            <a:ext cx="289409" cy="289409"/>
          </a:xfrm>
          <a:prstGeom prst="rect">
            <a:avLst/>
          </a:prstGeom>
        </p:spPr>
      </p:pic>
      <p:pic>
        <p:nvPicPr>
          <p:cNvPr id="38" name="object 38"/>
          <p:cNvPicPr/>
          <p:nvPr/>
        </p:nvPicPr>
        <p:blipFill>
          <a:blip r:embed="rId13" cstate="print"/>
          <a:stretch>
            <a:fillRect/>
          </a:stretch>
        </p:blipFill>
        <p:spPr>
          <a:xfrm>
            <a:off x="4200519" y="4542555"/>
            <a:ext cx="628068" cy="166158"/>
          </a:xfrm>
          <a:prstGeom prst="rect">
            <a:avLst/>
          </a:prstGeom>
        </p:spPr>
      </p:pic>
      <p:pic>
        <p:nvPicPr>
          <p:cNvPr id="39" name="object 39"/>
          <p:cNvPicPr/>
          <p:nvPr/>
        </p:nvPicPr>
        <p:blipFill>
          <a:blip r:embed="rId14" cstate="print"/>
          <a:stretch>
            <a:fillRect/>
          </a:stretch>
        </p:blipFill>
        <p:spPr>
          <a:xfrm>
            <a:off x="4193818" y="5287808"/>
            <a:ext cx="462204" cy="128012"/>
          </a:xfrm>
          <a:prstGeom prst="rect">
            <a:avLst/>
          </a:prstGeom>
        </p:spPr>
      </p:pic>
      <p:pic>
        <p:nvPicPr>
          <p:cNvPr id="40" name="object 40"/>
          <p:cNvPicPr/>
          <p:nvPr/>
        </p:nvPicPr>
        <p:blipFill>
          <a:blip r:embed="rId15" cstate="print"/>
          <a:stretch>
            <a:fillRect/>
          </a:stretch>
        </p:blipFill>
        <p:spPr>
          <a:xfrm>
            <a:off x="4196272" y="4783844"/>
            <a:ext cx="1055583" cy="205358"/>
          </a:xfrm>
          <a:prstGeom prst="rect">
            <a:avLst/>
          </a:prstGeom>
        </p:spPr>
      </p:pic>
      <p:pic>
        <p:nvPicPr>
          <p:cNvPr id="41" name="object 41"/>
          <p:cNvPicPr/>
          <p:nvPr/>
        </p:nvPicPr>
        <p:blipFill>
          <a:blip r:embed="rId16" cstate="print"/>
          <a:stretch>
            <a:fillRect/>
          </a:stretch>
        </p:blipFill>
        <p:spPr>
          <a:xfrm>
            <a:off x="4195761" y="5054758"/>
            <a:ext cx="870068" cy="119782"/>
          </a:xfrm>
          <a:prstGeom prst="rect">
            <a:avLst/>
          </a:prstGeom>
        </p:spPr>
      </p:pic>
      <p:grpSp>
        <p:nvGrpSpPr>
          <p:cNvPr id="42" name="object 42"/>
          <p:cNvGrpSpPr/>
          <p:nvPr/>
        </p:nvGrpSpPr>
        <p:grpSpPr>
          <a:xfrm>
            <a:off x="7723171" y="4770429"/>
            <a:ext cx="497840" cy="860425"/>
            <a:chOff x="7723171" y="4770429"/>
            <a:chExt cx="497840" cy="860425"/>
          </a:xfrm>
        </p:grpSpPr>
        <p:pic>
          <p:nvPicPr>
            <p:cNvPr id="43" name="object 43"/>
            <p:cNvPicPr/>
            <p:nvPr/>
          </p:nvPicPr>
          <p:blipFill>
            <a:blip r:embed="rId17" cstate="print"/>
            <a:stretch>
              <a:fillRect/>
            </a:stretch>
          </p:blipFill>
          <p:spPr>
            <a:xfrm>
              <a:off x="7734020" y="4779213"/>
              <a:ext cx="476224" cy="843191"/>
            </a:xfrm>
            <a:prstGeom prst="rect">
              <a:avLst/>
            </a:prstGeom>
          </p:spPr>
        </p:pic>
        <p:sp>
          <p:nvSpPr>
            <p:cNvPr id="44" name="object 44"/>
            <p:cNvSpPr/>
            <p:nvPr/>
          </p:nvSpPr>
          <p:spPr>
            <a:xfrm>
              <a:off x="7723171" y="4770429"/>
              <a:ext cx="497840" cy="860425"/>
            </a:xfrm>
            <a:custGeom>
              <a:avLst/>
              <a:gdLst/>
              <a:ahLst/>
              <a:cxnLst/>
              <a:rect l="l" t="t" r="r" b="b"/>
              <a:pathLst>
                <a:path w="497840" h="860425">
                  <a:moveTo>
                    <a:pt x="441337" y="0"/>
                  </a:moveTo>
                  <a:lnTo>
                    <a:pt x="56133" y="0"/>
                  </a:lnTo>
                  <a:lnTo>
                    <a:pt x="34306" y="4418"/>
                  </a:lnTo>
                  <a:lnTo>
                    <a:pt x="16460" y="16460"/>
                  </a:lnTo>
                  <a:lnTo>
                    <a:pt x="4418" y="34306"/>
                  </a:lnTo>
                  <a:lnTo>
                    <a:pt x="0" y="56133"/>
                  </a:lnTo>
                  <a:lnTo>
                    <a:pt x="0" y="804138"/>
                  </a:lnTo>
                  <a:lnTo>
                    <a:pt x="4418" y="825971"/>
                  </a:lnTo>
                  <a:lnTo>
                    <a:pt x="16460" y="843816"/>
                  </a:lnTo>
                  <a:lnTo>
                    <a:pt x="34306" y="855855"/>
                  </a:lnTo>
                  <a:lnTo>
                    <a:pt x="56133" y="860272"/>
                  </a:lnTo>
                  <a:lnTo>
                    <a:pt x="441337" y="860272"/>
                  </a:lnTo>
                  <a:lnTo>
                    <a:pt x="463165" y="855855"/>
                  </a:lnTo>
                  <a:lnTo>
                    <a:pt x="476949" y="846556"/>
                  </a:lnTo>
                  <a:lnTo>
                    <a:pt x="56133" y="846556"/>
                  </a:lnTo>
                  <a:lnTo>
                    <a:pt x="39637" y="843218"/>
                  </a:lnTo>
                  <a:lnTo>
                    <a:pt x="26152" y="834120"/>
                  </a:lnTo>
                  <a:lnTo>
                    <a:pt x="17054" y="820635"/>
                  </a:lnTo>
                  <a:lnTo>
                    <a:pt x="13715" y="804138"/>
                  </a:lnTo>
                  <a:lnTo>
                    <a:pt x="13715" y="56133"/>
                  </a:lnTo>
                  <a:lnTo>
                    <a:pt x="17054" y="39637"/>
                  </a:lnTo>
                  <a:lnTo>
                    <a:pt x="26152" y="26152"/>
                  </a:lnTo>
                  <a:lnTo>
                    <a:pt x="39637" y="17054"/>
                  </a:lnTo>
                  <a:lnTo>
                    <a:pt x="56133" y="13715"/>
                  </a:lnTo>
                  <a:lnTo>
                    <a:pt x="476943" y="13715"/>
                  </a:lnTo>
                  <a:lnTo>
                    <a:pt x="463165" y="4418"/>
                  </a:lnTo>
                  <a:lnTo>
                    <a:pt x="441337" y="0"/>
                  </a:lnTo>
                  <a:close/>
                </a:path>
                <a:path w="497840" h="860425">
                  <a:moveTo>
                    <a:pt x="476943" y="13715"/>
                  </a:moveTo>
                  <a:lnTo>
                    <a:pt x="441337" y="13715"/>
                  </a:lnTo>
                  <a:lnTo>
                    <a:pt x="457829" y="17054"/>
                  </a:lnTo>
                  <a:lnTo>
                    <a:pt x="471314" y="26152"/>
                  </a:lnTo>
                  <a:lnTo>
                    <a:pt x="480415" y="39637"/>
                  </a:lnTo>
                  <a:lnTo>
                    <a:pt x="483755" y="56133"/>
                  </a:lnTo>
                  <a:lnTo>
                    <a:pt x="483755" y="804138"/>
                  </a:lnTo>
                  <a:lnTo>
                    <a:pt x="480415" y="820635"/>
                  </a:lnTo>
                  <a:lnTo>
                    <a:pt x="471314" y="834120"/>
                  </a:lnTo>
                  <a:lnTo>
                    <a:pt x="457829" y="843218"/>
                  </a:lnTo>
                  <a:lnTo>
                    <a:pt x="441337" y="846556"/>
                  </a:lnTo>
                  <a:lnTo>
                    <a:pt x="476949" y="846556"/>
                  </a:lnTo>
                  <a:lnTo>
                    <a:pt x="481010" y="843816"/>
                  </a:lnTo>
                  <a:lnTo>
                    <a:pt x="493053" y="825971"/>
                  </a:lnTo>
                  <a:lnTo>
                    <a:pt x="497471" y="804138"/>
                  </a:lnTo>
                  <a:lnTo>
                    <a:pt x="497471" y="56133"/>
                  </a:lnTo>
                  <a:lnTo>
                    <a:pt x="493053" y="34306"/>
                  </a:lnTo>
                  <a:lnTo>
                    <a:pt x="481010" y="16460"/>
                  </a:lnTo>
                  <a:lnTo>
                    <a:pt x="476943" y="13715"/>
                  </a:lnTo>
                  <a:close/>
                </a:path>
              </a:pathLst>
            </a:custGeom>
            <a:solidFill>
              <a:srgbClr val="231F20"/>
            </a:solidFill>
          </p:spPr>
          <p:txBody>
            <a:bodyPr wrap="square" lIns="0" tIns="0" rIns="0" bIns="0" rtlCol="0"/>
            <a:lstStyle/>
            <a:p>
              <a:endParaRPr/>
            </a:p>
          </p:txBody>
        </p:sp>
      </p:grpSp>
      <p:sp>
        <p:nvSpPr>
          <p:cNvPr id="45" name="object 45"/>
          <p:cNvSpPr/>
          <p:nvPr/>
        </p:nvSpPr>
        <p:spPr>
          <a:xfrm>
            <a:off x="7480516" y="3167620"/>
            <a:ext cx="273685" cy="311785"/>
          </a:xfrm>
          <a:custGeom>
            <a:avLst/>
            <a:gdLst/>
            <a:ahLst/>
            <a:cxnLst/>
            <a:rect l="l" t="t" r="r" b="b"/>
            <a:pathLst>
              <a:path w="273684" h="311785">
                <a:moveTo>
                  <a:pt x="110947" y="301205"/>
                </a:moveTo>
                <a:lnTo>
                  <a:pt x="30251" y="301205"/>
                </a:lnTo>
                <a:lnTo>
                  <a:pt x="30251" y="215"/>
                </a:lnTo>
                <a:lnTo>
                  <a:pt x="0" y="215"/>
                </a:lnTo>
                <a:lnTo>
                  <a:pt x="0" y="301205"/>
                </a:lnTo>
                <a:lnTo>
                  <a:pt x="0" y="311365"/>
                </a:lnTo>
                <a:lnTo>
                  <a:pt x="110947" y="311365"/>
                </a:lnTo>
                <a:lnTo>
                  <a:pt x="110947" y="301205"/>
                </a:lnTo>
                <a:close/>
              </a:path>
              <a:path w="273684" h="311785">
                <a:moveTo>
                  <a:pt x="191135" y="50228"/>
                </a:moveTo>
                <a:lnTo>
                  <a:pt x="160375" y="50228"/>
                </a:lnTo>
                <a:lnTo>
                  <a:pt x="160375" y="311175"/>
                </a:lnTo>
                <a:lnTo>
                  <a:pt x="191135" y="311175"/>
                </a:lnTo>
                <a:lnTo>
                  <a:pt x="191135" y="50228"/>
                </a:lnTo>
                <a:close/>
              </a:path>
              <a:path w="273684" h="311785">
                <a:moveTo>
                  <a:pt x="273189" y="87744"/>
                </a:moveTo>
                <a:lnTo>
                  <a:pt x="263842" y="41821"/>
                </a:lnTo>
                <a:lnTo>
                  <a:pt x="240588" y="15240"/>
                </a:lnTo>
                <a:lnTo>
                  <a:pt x="210642" y="2971"/>
                </a:lnTo>
                <a:lnTo>
                  <a:pt x="181216" y="0"/>
                </a:lnTo>
                <a:lnTo>
                  <a:pt x="80175" y="0"/>
                </a:lnTo>
                <a:lnTo>
                  <a:pt x="80175" y="263029"/>
                </a:lnTo>
                <a:lnTo>
                  <a:pt x="110934" y="263029"/>
                </a:lnTo>
                <a:lnTo>
                  <a:pt x="110934" y="9969"/>
                </a:lnTo>
                <a:lnTo>
                  <a:pt x="181216" y="9969"/>
                </a:lnTo>
                <a:lnTo>
                  <a:pt x="203352" y="12674"/>
                </a:lnTo>
                <a:lnTo>
                  <a:pt x="222313" y="23622"/>
                </a:lnTo>
                <a:lnTo>
                  <a:pt x="235546" y="46990"/>
                </a:lnTo>
                <a:lnTo>
                  <a:pt x="240512" y="86995"/>
                </a:lnTo>
                <a:lnTo>
                  <a:pt x="238772" y="119049"/>
                </a:lnTo>
                <a:lnTo>
                  <a:pt x="233565" y="140944"/>
                </a:lnTo>
                <a:lnTo>
                  <a:pt x="224955" y="155206"/>
                </a:lnTo>
                <a:lnTo>
                  <a:pt x="212966" y="164338"/>
                </a:lnTo>
                <a:lnTo>
                  <a:pt x="212966" y="174358"/>
                </a:lnTo>
                <a:lnTo>
                  <a:pt x="238493" y="161112"/>
                </a:lnTo>
                <a:lnTo>
                  <a:pt x="257403" y="140931"/>
                </a:lnTo>
                <a:lnTo>
                  <a:pt x="269151" y="115798"/>
                </a:lnTo>
                <a:lnTo>
                  <a:pt x="273189" y="87744"/>
                </a:lnTo>
                <a:close/>
              </a:path>
            </a:pathLst>
          </a:custGeom>
          <a:solidFill>
            <a:srgbClr val="008197"/>
          </a:solidFill>
        </p:spPr>
        <p:txBody>
          <a:bodyPr wrap="square" lIns="0" tIns="0" rIns="0" bIns="0" rtlCol="0"/>
          <a:lstStyle/>
          <a:p>
            <a:endParaRPr/>
          </a:p>
        </p:txBody>
      </p:sp>
      <p:pic>
        <p:nvPicPr>
          <p:cNvPr id="46" name="object 46"/>
          <p:cNvPicPr/>
          <p:nvPr/>
        </p:nvPicPr>
        <p:blipFill>
          <a:blip r:embed="rId18" cstate="print"/>
          <a:stretch>
            <a:fillRect/>
          </a:stretch>
        </p:blipFill>
        <p:spPr>
          <a:xfrm>
            <a:off x="7838230" y="3167397"/>
            <a:ext cx="936748" cy="312572"/>
          </a:xfrm>
          <a:prstGeom prst="rect">
            <a:avLst/>
          </a:prstGeom>
        </p:spPr>
      </p:pic>
      <p:pic>
        <p:nvPicPr>
          <p:cNvPr id="47" name="object 47"/>
          <p:cNvPicPr/>
          <p:nvPr/>
        </p:nvPicPr>
        <p:blipFill>
          <a:blip r:embed="rId19" cstate="print"/>
          <a:stretch>
            <a:fillRect/>
          </a:stretch>
        </p:blipFill>
        <p:spPr>
          <a:xfrm>
            <a:off x="5919637" y="3170325"/>
            <a:ext cx="1385047" cy="313887"/>
          </a:xfrm>
          <a:prstGeom prst="rect">
            <a:avLst/>
          </a:prstGeom>
        </p:spPr>
      </p:pic>
      <p:sp>
        <p:nvSpPr>
          <p:cNvPr id="48" name="object 48"/>
          <p:cNvSpPr txBox="1"/>
          <p:nvPr/>
        </p:nvSpPr>
        <p:spPr>
          <a:xfrm>
            <a:off x="1383131" y="2579192"/>
            <a:ext cx="2113280" cy="165100"/>
          </a:xfrm>
          <a:prstGeom prst="rect">
            <a:avLst/>
          </a:prstGeom>
          <a:solidFill>
            <a:srgbClr val="00A975"/>
          </a:solidFill>
        </p:spPr>
        <p:txBody>
          <a:bodyPr vert="horz" wrap="square" lIns="0" tIns="0" rIns="0" bIns="0" rtlCol="0">
            <a:spAutoFit/>
          </a:bodyPr>
          <a:lstStyle/>
          <a:p>
            <a:pPr marL="52705">
              <a:lnSpc>
                <a:spcPts val="1135"/>
              </a:lnSpc>
            </a:pPr>
            <a:r>
              <a:rPr sz="1000" b="1" dirty="0">
                <a:solidFill>
                  <a:srgbClr val="FFFFFF"/>
                </a:solidFill>
                <a:latin typeface="MyriadPro-Black"/>
                <a:cs typeface="MyriadPro-Black"/>
              </a:rPr>
              <a:t>THE</a:t>
            </a:r>
            <a:r>
              <a:rPr sz="1000" b="1" spc="175" dirty="0">
                <a:solidFill>
                  <a:srgbClr val="FFFFFF"/>
                </a:solidFill>
                <a:latin typeface="MyriadPro-Black"/>
                <a:cs typeface="MyriadPro-Black"/>
              </a:rPr>
              <a:t> </a:t>
            </a:r>
            <a:r>
              <a:rPr sz="1000" b="1" dirty="0">
                <a:solidFill>
                  <a:srgbClr val="FFFFFF"/>
                </a:solidFill>
                <a:latin typeface="MyriadPro-Black"/>
                <a:cs typeface="MyriadPro-Black"/>
              </a:rPr>
              <a:t>JOHN</a:t>
            </a:r>
            <a:r>
              <a:rPr sz="1000" b="1" spc="175" dirty="0">
                <a:solidFill>
                  <a:srgbClr val="FFFFFF"/>
                </a:solidFill>
                <a:latin typeface="MyriadPro-Black"/>
                <a:cs typeface="MyriadPro-Black"/>
              </a:rPr>
              <a:t> </a:t>
            </a:r>
            <a:r>
              <a:rPr sz="1000" b="1" dirty="0">
                <a:solidFill>
                  <a:srgbClr val="FFFFFF"/>
                </a:solidFill>
                <a:latin typeface="MyriadPro-Black"/>
                <a:cs typeface="MyriadPro-Black"/>
              </a:rPr>
              <a:t>L.</a:t>
            </a:r>
            <a:r>
              <a:rPr sz="1000" b="1" spc="180" dirty="0">
                <a:solidFill>
                  <a:srgbClr val="FFFFFF"/>
                </a:solidFill>
                <a:latin typeface="MyriadPro-Black"/>
                <a:cs typeface="MyriadPro-Black"/>
              </a:rPr>
              <a:t> </a:t>
            </a:r>
            <a:r>
              <a:rPr sz="1000" b="1" dirty="0">
                <a:solidFill>
                  <a:srgbClr val="FFFFFF"/>
                </a:solidFill>
                <a:latin typeface="MyriadPro-Black"/>
                <a:cs typeface="MyriadPro-Black"/>
              </a:rPr>
              <a:t>SCOTT</a:t>
            </a:r>
            <a:r>
              <a:rPr sz="1000" b="1" spc="175" dirty="0">
                <a:solidFill>
                  <a:srgbClr val="FFFFFF"/>
                </a:solidFill>
                <a:latin typeface="MyriadPro-Black"/>
                <a:cs typeface="MyriadPro-Black"/>
              </a:rPr>
              <a:t> </a:t>
            </a:r>
            <a:r>
              <a:rPr sz="1000" b="1" spc="-10" dirty="0">
                <a:solidFill>
                  <a:srgbClr val="FFFFFF"/>
                </a:solidFill>
                <a:latin typeface="MyriadPro-Black"/>
                <a:cs typeface="MyriadPro-Black"/>
              </a:rPr>
              <a:t>ADVANTAGE</a:t>
            </a:r>
            <a:endParaRPr sz="1000">
              <a:latin typeface="MyriadPro-Black"/>
              <a:cs typeface="MyriadPro-Black"/>
            </a:endParaRPr>
          </a:p>
        </p:txBody>
      </p:sp>
      <p:sp>
        <p:nvSpPr>
          <p:cNvPr id="49" name="object 49"/>
          <p:cNvSpPr txBox="1"/>
          <p:nvPr/>
        </p:nvSpPr>
        <p:spPr>
          <a:xfrm>
            <a:off x="1516076" y="3531013"/>
            <a:ext cx="1741805" cy="400685"/>
          </a:xfrm>
          <a:prstGeom prst="rect">
            <a:avLst/>
          </a:prstGeom>
        </p:spPr>
        <p:txBody>
          <a:bodyPr vert="horz" wrap="square" lIns="0" tIns="13970" rIns="0" bIns="0" rtlCol="0">
            <a:spAutoFit/>
          </a:bodyPr>
          <a:lstStyle/>
          <a:p>
            <a:pPr marL="6985" algn="ctr">
              <a:lnSpc>
                <a:spcPct val="100000"/>
              </a:lnSpc>
              <a:spcBef>
                <a:spcPts val="110"/>
              </a:spcBef>
            </a:pPr>
            <a:r>
              <a:rPr sz="800" b="1" dirty="0">
                <a:solidFill>
                  <a:srgbClr val="6D6F72"/>
                </a:solidFill>
                <a:latin typeface="MyriadPro-Semibold"/>
                <a:cs typeface="MyriadPro-Semibold"/>
              </a:rPr>
              <a:t>JOHN</a:t>
            </a:r>
            <a:r>
              <a:rPr sz="800" b="1" spc="245" dirty="0">
                <a:solidFill>
                  <a:srgbClr val="6D6F72"/>
                </a:solidFill>
                <a:latin typeface="MyriadPro-Semibold"/>
                <a:cs typeface="MyriadPro-Semibold"/>
              </a:rPr>
              <a:t> </a:t>
            </a:r>
            <a:r>
              <a:rPr sz="800" b="1" dirty="0">
                <a:solidFill>
                  <a:srgbClr val="6D6F72"/>
                </a:solidFill>
                <a:latin typeface="MyriadPro-Semibold"/>
                <a:cs typeface="MyriadPro-Semibold"/>
              </a:rPr>
              <a:t>L.</a:t>
            </a:r>
            <a:r>
              <a:rPr sz="800" b="1" spc="240" dirty="0">
                <a:solidFill>
                  <a:srgbClr val="6D6F72"/>
                </a:solidFill>
                <a:latin typeface="MyriadPro-Semibold"/>
                <a:cs typeface="MyriadPro-Semibold"/>
              </a:rPr>
              <a:t> </a:t>
            </a:r>
            <a:r>
              <a:rPr sz="800" b="1" dirty="0">
                <a:solidFill>
                  <a:srgbClr val="6D6F72"/>
                </a:solidFill>
                <a:latin typeface="MyriadPro-Semibold"/>
                <a:cs typeface="MyriadPro-Semibold"/>
              </a:rPr>
              <a:t>SCOTT</a:t>
            </a:r>
            <a:r>
              <a:rPr sz="800" b="1" spc="250" dirty="0">
                <a:solidFill>
                  <a:srgbClr val="6D6F72"/>
                </a:solidFill>
                <a:latin typeface="MyriadPro-Semibold"/>
                <a:cs typeface="MyriadPro-Semibold"/>
              </a:rPr>
              <a:t> </a:t>
            </a:r>
            <a:r>
              <a:rPr sz="800" b="1" spc="40" dirty="0">
                <a:solidFill>
                  <a:srgbClr val="6D6F72"/>
                </a:solidFill>
                <a:latin typeface="MyriadPro-Semibold"/>
                <a:cs typeface="MyriadPro-Semibold"/>
              </a:rPr>
              <a:t>PLATFORM</a:t>
            </a:r>
            <a:endParaRPr sz="800" dirty="0">
              <a:latin typeface="MyriadPro-Semibold"/>
              <a:cs typeface="MyriadPro-Semibold"/>
            </a:endParaRPr>
          </a:p>
          <a:p>
            <a:pPr marL="38100" marR="30480" algn="ctr">
              <a:lnSpc>
                <a:spcPct val="103099"/>
              </a:lnSpc>
            </a:pPr>
            <a:r>
              <a:rPr sz="800" b="1" dirty="0">
                <a:solidFill>
                  <a:srgbClr val="6D6F72"/>
                </a:solidFill>
                <a:latin typeface="MyriadPro-Semibold"/>
                <a:cs typeface="MyriadPro-Semibold"/>
              </a:rPr>
              <a:t>(johnlscott.com,</a:t>
            </a:r>
            <a:r>
              <a:rPr lang="en-US" sz="800" b="1" spc="180" dirty="0">
                <a:solidFill>
                  <a:srgbClr val="6D6F72"/>
                </a:solidFill>
                <a:latin typeface="MyriadPro-Semibold"/>
                <a:cs typeface="MyriadPro-Semibold"/>
              </a:rPr>
              <a:t> </a:t>
            </a:r>
            <a:r>
              <a:rPr sz="800" b="1" spc="-10" dirty="0" err="1">
                <a:solidFill>
                  <a:srgbClr val="6D6F72"/>
                </a:solidFill>
                <a:latin typeface="MyriadPro-Semibold"/>
                <a:cs typeface="MyriadPro-Semibold"/>
              </a:rPr>
              <a:t>PropertyTracker</a:t>
            </a:r>
            <a:r>
              <a:rPr sz="675" b="1" spc="-15" baseline="30864" dirty="0">
                <a:solidFill>
                  <a:srgbClr val="6D6F72"/>
                </a:solidFill>
                <a:latin typeface="MyriadPro-Semibold"/>
                <a:cs typeface="MyriadPro-Semibold"/>
              </a:rPr>
              <a:t>®</a:t>
            </a:r>
            <a:r>
              <a:rPr sz="800" b="1" spc="-10" dirty="0">
                <a:solidFill>
                  <a:srgbClr val="6D6F72"/>
                </a:solidFill>
                <a:latin typeface="MyriadPro-Semibold"/>
                <a:cs typeface="MyriadPro-Semibold"/>
              </a:rPr>
              <a:t>,</a:t>
            </a:r>
            <a:r>
              <a:rPr sz="800" b="1" spc="500" dirty="0">
                <a:solidFill>
                  <a:srgbClr val="6D6F72"/>
                </a:solidFill>
                <a:latin typeface="MyriadPro-Semibold"/>
                <a:cs typeface="MyriadPro-Semibold"/>
              </a:rPr>
              <a:t> </a:t>
            </a:r>
            <a:r>
              <a:rPr sz="800" b="1" spc="10" dirty="0">
                <a:solidFill>
                  <a:srgbClr val="6D6F72"/>
                </a:solidFill>
                <a:latin typeface="MyriadPro-Semibold"/>
                <a:cs typeface="MyriadPro-Semibold"/>
              </a:rPr>
              <a:t>listing</a:t>
            </a:r>
            <a:r>
              <a:rPr sz="800" b="1" spc="270" dirty="0">
                <a:solidFill>
                  <a:srgbClr val="6D6F72"/>
                </a:solidFill>
                <a:latin typeface="MyriadPro-Semibold"/>
                <a:cs typeface="MyriadPro-Semibold"/>
              </a:rPr>
              <a:t> </a:t>
            </a:r>
            <a:r>
              <a:rPr sz="800" b="1" spc="10" dirty="0">
                <a:solidFill>
                  <a:srgbClr val="6D6F72"/>
                </a:solidFill>
                <a:latin typeface="MyriadPro-Semibold"/>
                <a:cs typeface="MyriadPro-Semibold"/>
              </a:rPr>
              <a:t>details</a:t>
            </a:r>
            <a:r>
              <a:rPr lang="en-US" sz="800" b="1" spc="270" dirty="0">
                <a:solidFill>
                  <a:srgbClr val="6D6F72"/>
                </a:solidFill>
                <a:latin typeface="MyriadPro-Semibold"/>
                <a:cs typeface="MyriadPro-Semibold"/>
              </a:rPr>
              <a:t> </a:t>
            </a:r>
            <a:r>
              <a:rPr sz="800" b="1" spc="-20" dirty="0">
                <a:solidFill>
                  <a:srgbClr val="6D6F72"/>
                </a:solidFill>
                <a:latin typeface="MyriadPro-Semibold"/>
                <a:cs typeface="MyriadPro-Semibold"/>
              </a:rPr>
              <a:t>page)</a:t>
            </a:r>
            <a:endParaRPr sz="800" dirty="0">
              <a:latin typeface="MyriadPro-Semibold"/>
              <a:cs typeface="MyriadPro-Semibold"/>
            </a:endParaRPr>
          </a:p>
        </p:txBody>
      </p:sp>
      <p:sp>
        <p:nvSpPr>
          <p:cNvPr id="50" name="object 50"/>
          <p:cNvSpPr txBox="1"/>
          <p:nvPr/>
        </p:nvSpPr>
        <p:spPr>
          <a:xfrm>
            <a:off x="4997641" y="3531059"/>
            <a:ext cx="657225" cy="274955"/>
          </a:xfrm>
          <a:prstGeom prst="rect">
            <a:avLst/>
          </a:prstGeom>
        </p:spPr>
        <p:txBody>
          <a:bodyPr vert="horz" wrap="square" lIns="0" tIns="13970" rIns="0" bIns="0" rtlCol="0">
            <a:spAutoFit/>
          </a:bodyPr>
          <a:lstStyle/>
          <a:p>
            <a:pPr algn="ctr">
              <a:lnSpc>
                <a:spcPct val="100000"/>
              </a:lnSpc>
              <a:spcBef>
                <a:spcPts val="110"/>
              </a:spcBef>
            </a:pPr>
            <a:r>
              <a:rPr sz="800" b="1" spc="40" dirty="0">
                <a:solidFill>
                  <a:srgbClr val="6D6F72"/>
                </a:solidFill>
                <a:latin typeface="MyriadPro-Semibold"/>
                <a:cs typeface="MyriadPro-Semibold"/>
              </a:rPr>
              <a:t>HOME</a:t>
            </a:r>
            <a:endParaRPr sz="800">
              <a:latin typeface="MyriadPro-Semibold"/>
              <a:cs typeface="MyriadPro-Semibold"/>
            </a:endParaRPr>
          </a:p>
          <a:p>
            <a:pPr algn="ctr">
              <a:lnSpc>
                <a:spcPct val="100000"/>
              </a:lnSpc>
              <a:spcBef>
                <a:spcPts val="30"/>
              </a:spcBef>
            </a:pPr>
            <a:r>
              <a:rPr sz="800" b="1" spc="50" dirty="0">
                <a:solidFill>
                  <a:srgbClr val="6D6F72"/>
                </a:solidFill>
                <a:latin typeface="MyriadPro-Semibold"/>
                <a:cs typeface="MyriadPro-Semibold"/>
              </a:rPr>
              <a:t>SEARCH</a:t>
            </a:r>
            <a:r>
              <a:rPr sz="800" b="1" spc="95" dirty="0">
                <a:solidFill>
                  <a:srgbClr val="6D6F72"/>
                </a:solidFill>
                <a:latin typeface="MyriadPro-Semibold"/>
                <a:cs typeface="MyriadPro-Semibold"/>
              </a:rPr>
              <a:t> </a:t>
            </a:r>
            <a:r>
              <a:rPr sz="800" b="1" spc="30" dirty="0">
                <a:solidFill>
                  <a:srgbClr val="6D6F72"/>
                </a:solidFill>
                <a:latin typeface="MyriadPro-Semibold"/>
                <a:cs typeface="MyriadPro-Semibold"/>
              </a:rPr>
              <a:t>APP</a:t>
            </a:r>
            <a:endParaRPr sz="800">
              <a:latin typeface="MyriadPro-Semibold"/>
              <a:cs typeface="MyriadPro-Semibold"/>
            </a:endParaRPr>
          </a:p>
        </p:txBody>
      </p:sp>
      <p:grpSp>
        <p:nvGrpSpPr>
          <p:cNvPr id="51" name="object 51"/>
          <p:cNvGrpSpPr/>
          <p:nvPr/>
        </p:nvGrpSpPr>
        <p:grpSpPr>
          <a:xfrm>
            <a:off x="5023972" y="2916253"/>
            <a:ext cx="583565" cy="583565"/>
            <a:chOff x="5023972" y="2916253"/>
            <a:chExt cx="583565" cy="583565"/>
          </a:xfrm>
        </p:grpSpPr>
        <p:sp>
          <p:nvSpPr>
            <p:cNvPr id="52" name="object 52"/>
            <p:cNvSpPr/>
            <p:nvPr/>
          </p:nvSpPr>
          <p:spPr>
            <a:xfrm>
              <a:off x="5023972" y="2916253"/>
              <a:ext cx="583565" cy="583565"/>
            </a:xfrm>
            <a:custGeom>
              <a:avLst/>
              <a:gdLst/>
              <a:ahLst/>
              <a:cxnLst/>
              <a:rect l="l" t="t" r="r" b="b"/>
              <a:pathLst>
                <a:path w="583564" h="583564">
                  <a:moveTo>
                    <a:pt x="370928" y="0"/>
                  </a:moveTo>
                  <a:lnTo>
                    <a:pt x="212140" y="0"/>
                  </a:lnTo>
                  <a:lnTo>
                    <a:pt x="163496" y="5603"/>
                  </a:lnTo>
                  <a:lnTo>
                    <a:pt x="118843" y="21563"/>
                  </a:lnTo>
                  <a:lnTo>
                    <a:pt x="79454" y="46606"/>
                  </a:lnTo>
                  <a:lnTo>
                    <a:pt x="46602" y="79459"/>
                  </a:lnTo>
                  <a:lnTo>
                    <a:pt x="21560" y="118848"/>
                  </a:lnTo>
                  <a:lnTo>
                    <a:pt x="5602" y="163500"/>
                  </a:lnTo>
                  <a:lnTo>
                    <a:pt x="0" y="212140"/>
                  </a:lnTo>
                  <a:lnTo>
                    <a:pt x="0" y="370928"/>
                  </a:lnTo>
                  <a:lnTo>
                    <a:pt x="5602" y="419569"/>
                  </a:lnTo>
                  <a:lnTo>
                    <a:pt x="21560" y="464221"/>
                  </a:lnTo>
                  <a:lnTo>
                    <a:pt x="46602" y="503610"/>
                  </a:lnTo>
                  <a:lnTo>
                    <a:pt x="79454" y="536463"/>
                  </a:lnTo>
                  <a:lnTo>
                    <a:pt x="118843" y="561506"/>
                  </a:lnTo>
                  <a:lnTo>
                    <a:pt x="163496" y="577466"/>
                  </a:lnTo>
                  <a:lnTo>
                    <a:pt x="212140" y="583069"/>
                  </a:lnTo>
                  <a:lnTo>
                    <a:pt x="370928" y="583069"/>
                  </a:lnTo>
                  <a:lnTo>
                    <a:pt x="419573" y="577466"/>
                  </a:lnTo>
                  <a:lnTo>
                    <a:pt x="464226" y="561506"/>
                  </a:lnTo>
                  <a:lnTo>
                    <a:pt x="503615" y="536463"/>
                  </a:lnTo>
                  <a:lnTo>
                    <a:pt x="536467" y="503610"/>
                  </a:lnTo>
                  <a:lnTo>
                    <a:pt x="561508" y="464221"/>
                  </a:lnTo>
                  <a:lnTo>
                    <a:pt x="577467" y="419569"/>
                  </a:lnTo>
                  <a:lnTo>
                    <a:pt x="583069" y="370928"/>
                  </a:lnTo>
                  <a:lnTo>
                    <a:pt x="583069" y="212140"/>
                  </a:lnTo>
                  <a:lnTo>
                    <a:pt x="577467" y="163500"/>
                  </a:lnTo>
                  <a:lnTo>
                    <a:pt x="561508" y="118848"/>
                  </a:lnTo>
                  <a:lnTo>
                    <a:pt x="536467" y="79459"/>
                  </a:lnTo>
                  <a:lnTo>
                    <a:pt x="503615" y="46606"/>
                  </a:lnTo>
                  <a:lnTo>
                    <a:pt x="464226" y="21563"/>
                  </a:lnTo>
                  <a:lnTo>
                    <a:pt x="419573" y="5603"/>
                  </a:lnTo>
                  <a:lnTo>
                    <a:pt x="370928" y="0"/>
                  </a:lnTo>
                  <a:close/>
                </a:path>
              </a:pathLst>
            </a:custGeom>
            <a:solidFill>
              <a:srgbClr val="006341"/>
            </a:solidFill>
          </p:spPr>
          <p:txBody>
            <a:bodyPr wrap="square" lIns="0" tIns="0" rIns="0" bIns="0" rtlCol="0"/>
            <a:lstStyle/>
            <a:p>
              <a:endParaRPr/>
            </a:p>
          </p:txBody>
        </p:sp>
        <p:sp>
          <p:nvSpPr>
            <p:cNvPr id="53" name="object 53"/>
            <p:cNvSpPr/>
            <p:nvPr/>
          </p:nvSpPr>
          <p:spPr>
            <a:xfrm>
              <a:off x="5378272" y="3133013"/>
              <a:ext cx="53340" cy="165735"/>
            </a:xfrm>
            <a:custGeom>
              <a:avLst/>
              <a:gdLst/>
              <a:ahLst/>
              <a:cxnLst/>
              <a:rect l="l" t="t" r="r" b="b"/>
              <a:pathLst>
                <a:path w="53339" h="165735">
                  <a:moveTo>
                    <a:pt x="53251" y="118948"/>
                  </a:moveTo>
                  <a:lnTo>
                    <a:pt x="0" y="118948"/>
                  </a:lnTo>
                  <a:lnTo>
                    <a:pt x="0" y="165163"/>
                  </a:lnTo>
                  <a:lnTo>
                    <a:pt x="53251" y="165163"/>
                  </a:lnTo>
                  <a:lnTo>
                    <a:pt x="53251" y="118948"/>
                  </a:lnTo>
                  <a:close/>
                </a:path>
                <a:path w="53339" h="165735">
                  <a:moveTo>
                    <a:pt x="53251" y="59651"/>
                  </a:moveTo>
                  <a:lnTo>
                    <a:pt x="0" y="59651"/>
                  </a:lnTo>
                  <a:lnTo>
                    <a:pt x="0" y="105867"/>
                  </a:lnTo>
                  <a:lnTo>
                    <a:pt x="53251" y="105867"/>
                  </a:lnTo>
                  <a:lnTo>
                    <a:pt x="53251" y="59651"/>
                  </a:lnTo>
                  <a:close/>
                </a:path>
                <a:path w="53339" h="165735">
                  <a:moveTo>
                    <a:pt x="53251" y="0"/>
                  </a:moveTo>
                  <a:lnTo>
                    <a:pt x="0" y="0"/>
                  </a:lnTo>
                  <a:lnTo>
                    <a:pt x="0" y="46202"/>
                  </a:lnTo>
                  <a:lnTo>
                    <a:pt x="53251" y="46202"/>
                  </a:lnTo>
                  <a:lnTo>
                    <a:pt x="53251" y="0"/>
                  </a:lnTo>
                  <a:close/>
                </a:path>
              </a:pathLst>
            </a:custGeom>
            <a:solidFill>
              <a:srgbClr val="FFFFFF">
                <a:alpha val="79998"/>
              </a:srgbClr>
            </a:solidFill>
          </p:spPr>
          <p:txBody>
            <a:bodyPr wrap="square" lIns="0" tIns="0" rIns="0" bIns="0" rtlCol="0"/>
            <a:lstStyle/>
            <a:p>
              <a:endParaRPr/>
            </a:p>
          </p:txBody>
        </p:sp>
        <p:sp>
          <p:nvSpPr>
            <p:cNvPr id="54" name="object 54"/>
            <p:cNvSpPr/>
            <p:nvPr/>
          </p:nvSpPr>
          <p:spPr>
            <a:xfrm>
              <a:off x="5079759" y="2977273"/>
              <a:ext cx="471805" cy="385445"/>
            </a:xfrm>
            <a:custGeom>
              <a:avLst/>
              <a:gdLst/>
              <a:ahLst/>
              <a:cxnLst/>
              <a:rect l="l" t="t" r="r" b="b"/>
              <a:pathLst>
                <a:path w="471804" h="385445">
                  <a:moveTo>
                    <a:pt x="256019" y="115735"/>
                  </a:moveTo>
                  <a:lnTo>
                    <a:pt x="222199" y="116230"/>
                  </a:lnTo>
                  <a:lnTo>
                    <a:pt x="200901" y="114236"/>
                  </a:lnTo>
                  <a:lnTo>
                    <a:pt x="184480" y="111988"/>
                  </a:lnTo>
                  <a:lnTo>
                    <a:pt x="165277" y="111721"/>
                  </a:lnTo>
                  <a:lnTo>
                    <a:pt x="127787" y="125844"/>
                  </a:lnTo>
                  <a:lnTo>
                    <a:pt x="99250" y="156019"/>
                  </a:lnTo>
                  <a:lnTo>
                    <a:pt x="88493" y="195948"/>
                  </a:lnTo>
                  <a:lnTo>
                    <a:pt x="104381" y="239306"/>
                  </a:lnTo>
                  <a:lnTo>
                    <a:pt x="110477" y="246621"/>
                  </a:lnTo>
                  <a:lnTo>
                    <a:pt x="117627" y="252806"/>
                  </a:lnTo>
                  <a:lnTo>
                    <a:pt x="125704" y="257746"/>
                  </a:lnTo>
                  <a:lnTo>
                    <a:pt x="134531" y="261315"/>
                  </a:lnTo>
                  <a:lnTo>
                    <a:pt x="121831" y="245427"/>
                  </a:lnTo>
                  <a:lnTo>
                    <a:pt x="116865" y="225069"/>
                  </a:lnTo>
                  <a:lnTo>
                    <a:pt x="128993" y="181635"/>
                  </a:lnTo>
                  <a:lnTo>
                    <a:pt x="171259" y="155702"/>
                  </a:lnTo>
                  <a:lnTo>
                    <a:pt x="202780" y="153009"/>
                  </a:lnTo>
                  <a:lnTo>
                    <a:pt x="207060" y="153162"/>
                  </a:lnTo>
                  <a:lnTo>
                    <a:pt x="211353" y="152717"/>
                  </a:lnTo>
                  <a:lnTo>
                    <a:pt x="215506" y="151676"/>
                  </a:lnTo>
                  <a:lnTo>
                    <a:pt x="205651" y="165379"/>
                  </a:lnTo>
                  <a:lnTo>
                    <a:pt x="201066" y="177393"/>
                  </a:lnTo>
                  <a:lnTo>
                    <a:pt x="199771" y="190525"/>
                  </a:lnTo>
                  <a:lnTo>
                    <a:pt x="199771" y="207594"/>
                  </a:lnTo>
                  <a:lnTo>
                    <a:pt x="191300" y="208749"/>
                  </a:lnTo>
                  <a:lnTo>
                    <a:pt x="153301" y="234175"/>
                  </a:lnTo>
                  <a:lnTo>
                    <a:pt x="147154" y="260858"/>
                  </a:lnTo>
                  <a:lnTo>
                    <a:pt x="154025" y="252653"/>
                  </a:lnTo>
                  <a:lnTo>
                    <a:pt x="165303" y="250202"/>
                  </a:lnTo>
                  <a:lnTo>
                    <a:pt x="199771" y="251536"/>
                  </a:lnTo>
                  <a:lnTo>
                    <a:pt x="199771" y="354723"/>
                  </a:lnTo>
                  <a:lnTo>
                    <a:pt x="176758" y="351218"/>
                  </a:lnTo>
                  <a:lnTo>
                    <a:pt x="158623" y="343179"/>
                  </a:lnTo>
                  <a:lnTo>
                    <a:pt x="142760" y="334314"/>
                  </a:lnTo>
                  <a:lnTo>
                    <a:pt x="126593" y="328307"/>
                  </a:lnTo>
                  <a:lnTo>
                    <a:pt x="74752" y="334492"/>
                  </a:lnTo>
                  <a:lnTo>
                    <a:pt x="45821" y="368985"/>
                  </a:lnTo>
                  <a:lnTo>
                    <a:pt x="41224" y="380212"/>
                  </a:lnTo>
                  <a:lnTo>
                    <a:pt x="45821" y="374332"/>
                  </a:lnTo>
                  <a:lnTo>
                    <a:pt x="51346" y="369417"/>
                  </a:lnTo>
                  <a:lnTo>
                    <a:pt x="57670" y="365556"/>
                  </a:lnTo>
                  <a:lnTo>
                    <a:pt x="64630" y="362864"/>
                  </a:lnTo>
                  <a:lnTo>
                    <a:pt x="87452" y="361797"/>
                  </a:lnTo>
                  <a:lnTo>
                    <a:pt x="109410" y="370052"/>
                  </a:lnTo>
                  <a:lnTo>
                    <a:pt x="129006" y="380326"/>
                  </a:lnTo>
                  <a:lnTo>
                    <a:pt x="144741" y="385343"/>
                  </a:lnTo>
                  <a:lnTo>
                    <a:pt x="194995" y="367652"/>
                  </a:lnTo>
                  <a:lnTo>
                    <a:pt x="219011" y="342773"/>
                  </a:lnTo>
                  <a:lnTo>
                    <a:pt x="227241" y="336054"/>
                  </a:lnTo>
                  <a:lnTo>
                    <a:pt x="236397" y="330682"/>
                  </a:lnTo>
                  <a:lnTo>
                    <a:pt x="246341" y="326771"/>
                  </a:lnTo>
                  <a:lnTo>
                    <a:pt x="246329" y="221894"/>
                  </a:lnTo>
                  <a:lnTo>
                    <a:pt x="247103" y="159842"/>
                  </a:lnTo>
                  <a:lnTo>
                    <a:pt x="249923" y="128485"/>
                  </a:lnTo>
                  <a:lnTo>
                    <a:pt x="256019" y="115735"/>
                  </a:lnTo>
                  <a:close/>
                </a:path>
                <a:path w="471804" h="385445">
                  <a:moveTo>
                    <a:pt x="471474" y="135890"/>
                  </a:moveTo>
                  <a:lnTo>
                    <a:pt x="394398" y="86017"/>
                  </a:lnTo>
                  <a:lnTo>
                    <a:pt x="394398" y="19011"/>
                  </a:lnTo>
                  <a:lnTo>
                    <a:pt x="316852" y="19011"/>
                  </a:lnTo>
                  <a:lnTo>
                    <a:pt x="316915" y="46748"/>
                  </a:lnTo>
                  <a:lnTo>
                    <a:pt x="235597" y="0"/>
                  </a:lnTo>
                  <a:lnTo>
                    <a:pt x="0" y="136550"/>
                  </a:lnTo>
                  <a:lnTo>
                    <a:pt x="0" y="154127"/>
                  </a:lnTo>
                  <a:lnTo>
                    <a:pt x="235889" y="29489"/>
                  </a:lnTo>
                  <a:lnTo>
                    <a:pt x="342684" y="85915"/>
                  </a:lnTo>
                  <a:lnTo>
                    <a:pt x="342595" y="44691"/>
                  </a:lnTo>
                  <a:lnTo>
                    <a:pt x="368731" y="44691"/>
                  </a:lnTo>
                  <a:lnTo>
                    <a:pt x="368731" y="98031"/>
                  </a:lnTo>
                  <a:lnTo>
                    <a:pt x="471474" y="155714"/>
                  </a:lnTo>
                  <a:lnTo>
                    <a:pt x="471474" y="135890"/>
                  </a:lnTo>
                  <a:close/>
                </a:path>
              </a:pathLst>
            </a:custGeom>
            <a:solidFill>
              <a:srgbClr val="FFFFFF"/>
            </a:solidFill>
          </p:spPr>
          <p:txBody>
            <a:bodyPr wrap="square" lIns="0" tIns="0" rIns="0" bIns="0" rtlCol="0"/>
            <a:lstStyle/>
            <a:p>
              <a:endParaRPr/>
            </a:p>
          </p:txBody>
        </p:sp>
        <p:sp>
          <p:nvSpPr>
            <p:cNvPr id="55" name="object 55"/>
            <p:cNvSpPr/>
            <p:nvPr/>
          </p:nvSpPr>
          <p:spPr>
            <a:xfrm>
              <a:off x="5345811" y="3205483"/>
              <a:ext cx="19685" cy="20955"/>
            </a:xfrm>
            <a:custGeom>
              <a:avLst/>
              <a:gdLst/>
              <a:ahLst/>
              <a:cxnLst/>
              <a:rect l="l" t="t" r="r" b="b"/>
              <a:pathLst>
                <a:path w="19685" h="20955">
                  <a:moveTo>
                    <a:pt x="15024" y="0"/>
                  </a:moveTo>
                  <a:lnTo>
                    <a:pt x="9677" y="0"/>
                  </a:lnTo>
                  <a:lnTo>
                    <a:pt x="4330" y="0"/>
                  </a:lnTo>
                  <a:lnTo>
                    <a:pt x="0" y="4610"/>
                  </a:lnTo>
                  <a:lnTo>
                    <a:pt x="0" y="15976"/>
                  </a:lnTo>
                  <a:lnTo>
                    <a:pt x="4330" y="20599"/>
                  </a:lnTo>
                  <a:lnTo>
                    <a:pt x="15024" y="20599"/>
                  </a:lnTo>
                  <a:lnTo>
                    <a:pt x="19354" y="15976"/>
                  </a:lnTo>
                  <a:lnTo>
                    <a:pt x="19354" y="4610"/>
                  </a:lnTo>
                  <a:lnTo>
                    <a:pt x="15024" y="0"/>
                  </a:lnTo>
                  <a:close/>
                </a:path>
              </a:pathLst>
            </a:custGeom>
            <a:solidFill>
              <a:srgbClr val="FFFFFF">
                <a:alpha val="89999"/>
              </a:srgbClr>
            </a:solidFill>
          </p:spPr>
          <p:txBody>
            <a:bodyPr wrap="square" lIns="0" tIns="0" rIns="0" bIns="0" rtlCol="0"/>
            <a:lstStyle/>
            <a:p>
              <a:endParaRPr/>
            </a:p>
          </p:txBody>
        </p:sp>
        <p:pic>
          <p:nvPicPr>
            <p:cNvPr id="56" name="object 56"/>
            <p:cNvPicPr/>
            <p:nvPr/>
          </p:nvPicPr>
          <p:blipFill>
            <a:blip r:embed="rId20" cstate="print"/>
            <a:stretch>
              <a:fillRect/>
            </a:stretch>
          </p:blipFill>
          <p:spPr>
            <a:xfrm>
              <a:off x="5279961" y="3330244"/>
              <a:ext cx="209080" cy="108048"/>
            </a:xfrm>
            <a:prstGeom prst="rect">
              <a:avLst/>
            </a:prstGeom>
          </p:spPr>
        </p:pic>
      </p:grpSp>
      <p:pic>
        <p:nvPicPr>
          <p:cNvPr id="57" name="object 57"/>
          <p:cNvPicPr/>
          <p:nvPr/>
        </p:nvPicPr>
        <p:blipFill>
          <a:blip r:embed="rId21" cstate="print"/>
          <a:stretch>
            <a:fillRect/>
          </a:stretch>
        </p:blipFill>
        <p:spPr>
          <a:xfrm>
            <a:off x="3823564" y="2948480"/>
            <a:ext cx="511935" cy="561478"/>
          </a:xfrm>
          <a:prstGeom prst="rect">
            <a:avLst/>
          </a:prstGeom>
        </p:spPr>
      </p:pic>
      <p:sp>
        <p:nvSpPr>
          <p:cNvPr id="58" name="object 58"/>
          <p:cNvSpPr txBox="1"/>
          <p:nvPr/>
        </p:nvSpPr>
        <p:spPr>
          <a:xfrm>
            <a:off x="3447564" y="3531013"/>
            <a:ext cx="1311275" cy="260328"/>
          </a:xfrm>
          <a:prstGeom prst="rect">
            <a:avLst/>
          </a:prstGeom>
        </p:spPr>
        <p:txBody>
          <a:bodyPr vert="horz" wrap="square" lIns="0" tIns="13970" rIns="0" bIns="0" rtlCol="0">
            <a:spAutoFit/>
          </a:bodyPr>
          <a:lstStyle/>
          <a:p>
            <a:pPr marL="12700">
              <a:lnSpc>
                <a:spcPct val="100000"/>
              </a:lnSpc>
              <a:spcBef>
                <a:spcPts val="110"/>
              </a:spcBef>
            </a:pPr>
            <a:r>
              <a:rPr sz="800" b="1" dirty="0">
                <a:solidFill>
                  <a:srgbClr val="6D6F72"/>
                </a:solidFill>
                <a:latin typeface="MyriadPro-Semibold"/>
                <a:cs typeface="MyriadPro-Semibold"/>
              </a:rPr>
              <a:t>JOHN</a:t>
            </a:r>
            <a:r>
              <a:rPr sz="800" b="1" spc="245" dirty="0">
                <a:solidFill>
                  <a:srgbClr val="6D6F72"/>
                </a:solidFill>
                <a:latin typeface="MyriadPro-Semibold"/>
                <a:cs typeface="MyriadPro-Semibold"/>
              </a:rPr>
              <a:t> </a:t>
            </a:r>
            <a:r>
              <a:rPr sz="800" b="1" dirty="0">
                <a:solidFill>
                  <a:srgbClr val="6D6F72"/>
                </a:solidFill>
                <a:latin typeface="MyriadPro-Semibold"/>
                <a:cs typeface="MyriadPro-Semibold"/>
              </a:rPr>
              <a:t>L.</a:t>
            </a:r>
            <a:r>
              <a:rPr sz="800" b="1" spc="240" dirty="0">
                <a:solidFill>
                  <a:srgbClr val="6D6F72"/>
                </a:solidFill>
                <a:latin typeface="MyriadPro-Semibold"/>
                <a:cs typeface="MyriadPro-Semibold"/>
              </a:rPr>
              <a:t> </a:t>
            </a:r>
            <a:r>
              <a:rPr sz="800" b="1" dirty="0">
                <a:solidFill>
                  <a:srgbClr val="6D6F72"/>
                </a:solidFill>
                <a:latin typeface="MyriadPro-Semibold"/>
                <a:cs typeface="MyriadPro-Semibold"/>
              </a:rPr>
              <a:t>SCOTT</a:t>
            </a:r>
            <a:r>
              <a:rPr sz="800" b="1" spc="250" dirty="0">
                <a:solidFill>
                  <a:srgbClr val="6D6F72"/>
                </a:solidFill>
                <a:latin typeface="MyriadPro-Semibold"/>
                <a:cs typeface="MyriadPro-Semibold"/>
              </a:rPr>
              <a:t> </a:t>
            </a:r>
            <a:r>
              <a:rPr sz="800" b="1" spc="50" dirty="0">
                <a:solidFill>
                  <a:srgbClr val="6D6F72"/>
                </a:solidFill>
                <a:latin typeface="MyriadPro-Semibold"/>
                <a:cs typeface="MyriadPro-Semibold"/>
              </a:rPr>
              <a:t>NETWORK</a:t>
            </a:r>
            <a:endParaRPr sz="800" dirty="0">
              <a:latin typeface="MyriadPro-Semibold"/>
              <a:cs typeface="MyriadPro-Semibold"/>
            </a:endParaRPr>
          </a:p>
          <a:p>
            <a:pPr marL="17145">
              <a:lnSpc>
                <a:spcPct val="100000"/>
              </a:lnSpc>
              <a:spcBef>
                <a:spcPts val="30"/>
              </a:spcBef>
            </a:pPr>
            <a:r>
              <a:rPr sz="800" b="1" dirty="0">
                <a:solidFill>
                  <a:srgbClr val="6D6F72"/>
                </a:solidFill>
                <a:latin typeface="MyriadPro-Semibold"/>
                <a:cs typeface="MyriadPro-Semibold"/>
              </a:rPr>
              <a:t>(3000+</a:t>
            </a:r>
            <a:r>
              <a:rPr sz="800" b="1" spc="290" dirty="0">
                <a:solidFill>
                  <a:srgbClr val="6D6F72"/>
                </a:solidFill>
                <a:latin typeface="MyriadPro-Semibold"/>
                <a:cs typeface="MyriadPro-Semibold"/>
              </a:rPr>
              <a:t> </a:t>
            </a:r>
            <a:r>
              <a:rPr sz="800" b="1" dirty="0">
                <a:solidFill>
                  <a:srgbClr val="6D6F72"/>
                </a:solidFill>
                <a:latin typeface="MyriadPro-Semibold"/>
                <a:cs typeface="MyriadPro-Semibold"/>
              </a:rPr>
              <a:t>Broker</a:t>
            </a:r>
            <a:r>
              <a:rPr lang="en-US" sz="800" b="1" spc="295" dirty="0">
                <a:solidFill>
                  <a:srgbClr val="6D6F72"/>
                </a:solidFill>
                <a:latin typeface="MyriadPro-Semibold"/>
                <a:cs typeface="MyriadPro-Semibold"/>
              </a:rPr>
              <a:t> </a:t>
            </a:r>
            <a:r>
              <a:rPr sz="800" b="1" spc="-10" dirty="0">
                <a:solidFill>
                  <a:srgbClr val="6D6F72"/>
                </a:solidFill>
                <a:latin typeface="MyriadPro-Semibold"/>
                <a:cs typeface="MyriadPro-Semibold"/>
              </a:rPr>
              <a:t>Associates)</a:t>
            </a:r>
            <a:endParaRPr sz="800" dirty="0">
              <a:latin typeface="MyriadPro-Semibold"/>
              <a:cs typeface="MyriadPro-Semibold"/>
            </a:endParaRPr>
          </a:p>
        </p:txBody>
      </p:sp>
      <p:grpSp>
        <p:nvGrpSpPr>
          <p:cNvPr id="59" name="object 59"/>
          <p:cNvGrpSpPr/>
          <p:nvPr/>
        </p:nvGrpSpPr>
        <p:grpSpPr>
          <a:xfrm>
            <a:off x="1680597" y="2855804"/>
            <a:ext cx="1391285" cy="662940"/>
            <a:chOff x="1680597" y="2855804"/>
            <a:chExt cx="1391285" cy="662940"/>
          </a:xfrm>
        </p:grpSpPr>
        <p:pic>
          <p:nvPicPr>
            <p:cNvPr id="60" name="object 60"/>
            <p:cNvPicPr/>
            <p:nvPr/>
          </p:nvPicPr>
          <p:blipFill>
            <a:blip r:embed="rId22" cstate="print"/>
            <a:stretch>
              <a:fillRect/>
            </a:stretch>
          </p:blipFill>
          <p:spPr>
            <a:xfrm>
              <a:off x="1684883" y="2860128"/>
              <a:ext cx="1385417" cy="653288"/>
            </a:xfrm>
            <a:prstGeom prst="rect">
              <a:avLst/>
            </a:prstGeom>
          </p:spPr>
        </p:pic>
        <p:sp>
          <p:nvSpPr>
            <p:cNvPr id="61" name="object 61"/>
            <p:cNvSpPr/>
            <p:nvPr/>
          </p:nvSpPr>
          <p:spPr>
            <a:xfrm>
              <a:off x="1684883" y="2860090"/>
              <a:ext cx="1383030" cy="654685"/>
            </a:xfrm>
            <a:custGeom>
              <a:avLst/>
              <a:gdLst/>
              <a:ahLst/>
              <a:cxnLst/>
              <a:rect l="l" t="t" r="r" b="b"/>
              <a:pathLst>
                <a:path w="1383030" h="654685">
                  <a:moveTo>
                    <a:pt x="0" y="654253"/>
                  </a:moveTo>
                  <a:lnTo>
                    <a:pt x="1382572" y="654253"/>
                  </a:lnTo>
                  <a:lnTo>
                    <a:pt x="1382572" y="0"/>
                  </a:lnTo>
                  <a:lnTo>
                    <a:pt x="0" y="0"/>
                  </a:lnTo>
                  <a:lnTo>
                    <a:pt x="0" y="654253"/>
                  </a:lnTo>
                  <a:close/>
                </a:path>
              </a:pathLst>
            </a:custGeom>
            <a:ln w="8572">
              <a:solidFill>
                <a:srgbClr val="000000"/>
              </a:solidFill>
            </a:ln>
          </p:spPr>
          <p:txBody>
            <a:bodyPr wrap="square" lIns="0" tIns="0" rIns="0" bIns="0" rtlCol="0"/>
            <a:lstStyle/>
            <a:p>
              <a:endParaRPr/>
            </a:p>
          </p:txBody>
        </p:sp>
      </p:grpSp>
      <p:grpSp>
        <p:nvGrpSpPr>
          <p:cNvPr id="62" name="object 62"/>
          <p:cNvGrpSpPr/>
          <p:nvPr/>
        </p:nvGrpSpPr>
        <p:grpSpPr>
          <a:xfrm>
            <a:off x="2260998" y="6387297"/>
            <a:ext cx="527685" cy="912494"/>
            <a:chOff x="2260998" y="6387297"/>
            <a:chExt cx="527685" cy="912494"/>
          </a:xfrm>
        </p:grpSpPr>
        <p:pic>
          <p:nvPicPr>
            <p:cNvPr id="63" name="object 63"/>
            <p:cNvPicPr/>
            <p:nvPr/>
          </p:nvPicPr>
          <p:blipFill>
            <a:blip r:embed="rId23" cstate="print"/>
            <a:stretch>
              <a:fillRect/>
            </a:stretch>
          </p:blipFill>
          <p:spPr>
            <a:xfrm>
              <a:off x="2270207" y="6401752"/>
              <a:ext cx="503828" cy="890485"/>
            </a:xfrm>
            <a:prstGeom prst="rect">
              <a:avLst/>
            </a:prstGeom>
          </p:spPr>
        </p:pic>
        <p:sp>
          <p:nvSpPr>
            <p:cNvPr id="64" name="object 64"/>
            <p:cNvSpPr/>
            <p:nvPr/>
          </p:nvSpPr>
          <p:spPr>
            <a:xfrm>
              <a:off x="2260998" y="6387297"/>
              <a:ext cx="527685" cy="912494"/>
            </a:xfrm>
            <a:custGeom>
              <a:avLst/>
              <a:gdLst/>
              <a:ahLst/>
              <a:cxnLst/>
              <a:rect l="l" t="t" r="r" b="b"/>
              <a:pathLst>
                <a:path w="527685" h="912495">
                  <a:moveTo>
                    <a:pt x="468033" y="0"/>
                  </a:moveTo>
                  <a:lnTo>
                    <a:pt x="59524" y="0"/>
                  </a:lnTo>
                  <a:lnTo>
                    <a:pt x="36374" y="4685"/>
                  </a:lnTo>
                  <a:lnTo>
                    <a:pt x="17451" y="17456"/>
                  </a:lnTo>
                  <a:lnTo>
                    <a:pt x="4684" y="36379"/>
                  </a:lnTo>
                  <a:lnTo>
                    <a:pt x="0" y="59524"/>
                  </a:lnTo>
                  <a:lnTo>
                    <a:pt x="0" y="852792"/>
                  </a:lnTo>
                  <a:lnTo>
                    <a:pt x="4684" y="875944"/>
                  </a:lnTo>
                  <a:lnTo>
                    <a:pt x="17451" y="894872"/>
                  </a:lnTo>
                  <a:lnTo>
                    <a:pt x="36374" y="907643"/>
                  </a:lnTo>
                  <a:lnTo>
                    <a:pt x="59524" y="912329"/>
                  </a:lnTo>
                  <a:lnTo>
                    <a:pt x="468033" y="912329"/>
                  </a:lnTo>
                  <a:lnTo>
                    <a:pt x="491178" y="907643"/>
                  </a:lnTo>
                  <a:lnTo>
                    <a:pt x="505799" y="897775"/>
                  </a:lnTo>
                  <a:lnTo>
                    <a:pt x="59524" y="897775"/>
                  </a:lnTo>
                  <a:lnTo>
                    <a:pt x="42032" y="894234"/>
                  </a:lnTo>
                  <a:lnTo>
                    <a:pt x="27732" y="884585"/>
                  </a:lnTo>
                  <a:lnTo>
                    <a:pt x="18082" y="870284"/>
                  </a:lnTo>
                  <a:lnTo>
                    <a:pt x="14541" y="852792"/>
                  </a:lnTo>
                  <a:lnTo>
                    <a:pt x="14541" y="59524"/>
                  </a:lnTo>
                  <a:lnTo>
                    <a:pt x="18082" y="42032"/>
                  </a:lnTo>
                  <a:lnTo>
                    <a:pt x="27732" y="27732"/>
                  </a:lnTo>
                  <a:lnTo>
                    <a:pt x="42032" y="18082"/>
                  </a:lnTo>
                  <a:lnTo>
                    <a:pt x="59524" y="14541"/>
                  </a:lnTo>
                  <a:lnTo>
                    <a:pt x="505782" y="14541"/>
                  </a:lnTo>
                  <a:lnTo>
                    <a:pt x="491178" y="4685"/>
                  </a:lnTo>
                  <a:lnTo>
                    <a:pt x="468033" y="0"/>
                  </a:lnTo>
                  <a:close/>
                </a:path>
                <a:path w="527685" h="912495">
                  <a:moveTo>
                    <a:pt x="505782" y="14541"/>
                  </a:moveTo>
                  <a:lnTo>
                    <a:pt x="468033" y="14541"/>
                  </a:lnTo>
                  <a:lnTo>
                    <a:pt x="485525" y="18082"/>
                  </a:lnTo>
                  <a:lnTo>
                    <a:pt x="499825" y="27732"/>
                  </a:lnTo>
                  <a:lnTo>
                    <a:pt x="509475" y="42032"/>
                  </a:lnTo>
                  <a:lnTo>
                    <a:pt x="513016" y="59524"/>
                  </a:lnTo>
                  <a:lnTo>
                    <a:pt x="513016" y="852792"/>
                  </a:lnTo>
                  <a:lnTo>
                    <a:pt x="509475" y="870284"/>
                  </a:lnTo>
                  <a:lnTo>
                    <a:pt x="499825" y="884585"/>
                  </a:lnTo>
                  <a:lnTo>
                    <a:pt x="485525" y="894234"/>
                  </a:lnTo>
                  <a:lnTo>
                    <a:pt x="468033" y="897775"/>
                  </a:lnTo>
                  <a:lnTo>
                    <a:pt x="505799" y="897775"/>
                  </a:lnTo>
                  <a:lnTo>
                    <a:pt x="510101" y="894872"/>
                  </a:lnTo>
                  <a:lnTo>
                    <a:pt x="522872" y="875944"/>
                  </a:lnTo>
                  <a:lnTo>
                    <a:pt x="527558" y="852792"/>
                  </a:lnTo>
                  <a:lnTo>
                    <a:pt x="527558" y="59524"/>
                  </a:lnTo>
                  <a:lnTo>
                    <a:pt x="522872" y="36379"/>
                  </a:lnTo>
                  <a:lnTo>
                    <a:pt x="510101" y="17456"/>
                  </a:lnTo>
                  <a:lnTo>
                    <a:pt x="505782" y="14541"/>
                  </a:lnTo>
                  <a:close/>
                </a:path>
              </a:pathLst>
            </a:custGeom>
            <a:solidFill>
              <a:srgbClr val="231F20"/>
            </a:solidFill>
          </p:spPr>
          <p:txBody>
            <a:bodyPr wrap="square" lIns="0" tIns="0" rIns="0" bIns="0" rtlCol="0"/>
            <a:lstStyle/>
            <a:p>
              <a:endParaRPr/>
            </a:p>
          </p:txBody>
        </p:sp>
      </p:grpSp>
      <p:sp>
        <p:nvSpPr>
          <p:cNvPr id="65" name="object 65"/>
          <p:cNvSpPr txBox="1"/>
          <p:nvPr/>
        </p:nvSpPr>
        <p:spPr>
          <a:xfrm>
            <a:off x="1019911" y="6004382"/>
            <a:ext cx="2664460" cy="165100"/>
          </a:xfrm>
          <a:prstGeom prst="rect">
            <a:avLst/>
          </a:prstGeom>
          <a:solidFill>
            <a:srgbClr val="00A975"/>
          </a:solidFill>
        </p:spPr>
        <p:txBody>
          <a:bodyPr vert="horz" wrap="square" lIns="0" tIns="3175" rIns="0" bIns="0" rtlCol="0">
            <a:spAutoFit/>
          </a:bodyPr>
          <a:lstStyle/>
          <a:p>
            <a:pPr marL="56515">
              <a:lnSpc>
                <a:spcPct val="100000"/>
              </a:lnSpc>
              <a:spcBef>
                <a:spcPts val="25"/>
              </a:spcBef>
            </a:pPr>
            <a:r>
              <a:rPr sz="1000" b="1" spc="10" dirty="0">
                <a:solidFill>
                  <a:srgbClr val="FFFFFF"/>
                </a:solidFill>
                <a:latin typeface="MyriadPro-Black"/>
                <a:cs typeface="MyriadPro-Black"/>
              </a:rPr>
              <a:t>NOTIFICATIONS</a:t>
            </a:r>
            <a:r>
              <a:rPr sz="1000" b="1" spc="185" dirty="0">
                <a:solidFill>
                  <a:srgbClr val="FFFFFF"/>
                </a:solidFill>
                <a:latin typeface="MyriadPro-Black"/>
                <a:cs typeface="MyriadPro-Black"/>
              </a:rPr>
              <a:t> </a:t>
            </a:r>
            <a:r>
              <a:rPr sz="1000" b="1" spc="10" dirty="0">
                <a:solidFill>
                  <a:srgbClr val="FFFFFF"/>
                </a:solidFill>
                <a:latin typeface="MyriadPro-Black"/>
                <a:cs typeface="MyriadPro-Black"/>
              </a:rPr>
              <a:t>AND</a:t>
            </a:r>
            <a:r>
              <a:rPr sz="1000" b="1" spc="195" dirty="0">
                <a:solidFill>
                  <a:srgbClr val="FFFFFF"/>
                </a:solidFill>
                <a:latin typeface="MyriadPro-Black"/>
                <a:cs typeface="MyriadPro-Black"/>
              </a:rPr>
              <a:t> </a:t>
            </a:r>
            <a:r>
              <a:rPr sz="1000" b="1" spc="50" dirty="0">
                <a:solidFill>
                  <a:srgbClr val="FFFFFF"/>
                </a:solidFill>
                <a:latin typeface="MyriadPro-Black"/>
                <a:cs typeface="MyriadPro-Black"/>
              </a:rPr>
              <a:t>PROPERTY</a:t>
            </a:r>
            <a:r>
              <a:rPr sz="1000" b="1" spc="204" dirty="0">
                <a:solidFill>
                  <a:srgbClr val="FFFFFF"/>
                </a:solidFill>
                <a:latin typeface="MyriadPro-Black"/>
                <a:cs typeface="MyriadPro-Black"/>
              </a:rPr>
              <a:t> </a:t>
            </a:r>
            <a:r>
              <a:rPr sz="1000" b="1" spc="-10" dirty="0">
                <a:solidFill>
                  <a:srgbClr val="FFFFFF"/>
                </a:solidFill>
                <a:latin typeface="MyriadPro-Black"/>
                <a:cs typeface="MyriadPro-Black"/>
              </a:rPr>
              <a:t>ALERTS</a:t>
            </a:r>
            <a:endParaRPr sz="1000">
              <a:latin typeface="MyriadPro-Black"/>
              <a:cs typeface="MyriadPro-Black"/>
            </a:endParaRPr>
          </a:p>
        </p:txBody>
      </p:sp>
      <p:grpSp>
        <p:nvGrpSpPr>
          <p:cNvPr id="66" name="object 66"/>
          <p:cNvGrpSpPr/>
          <p:nvPr/>
        </p:nvGrpSpPr>
        <p:grpSpPr>
          <a:xfrm>
            <a:off x="2918402" y="6545988"/>
            <a:ext cx="1558290" cy="292100"/>
            <a:chOff x="2918402" y="6545988"/>
            <a:chExt cx="1558290" cy="292100"/>
          </a:xfrm>
        </p:grpSpPr>
        <p:sp>
          <p:nvSpPr>
            <p:cNvPr id="67" name="object 67"/>
            <p:cNvSpPr/>
            <p:nvPr/>
          </p:nvSpPr>
          <p:spPr>
            <a:xfrm>
              <a:off x="2923393" y="6550979"/>
              <a:ext cx="1548130" cy="281940"/>
            </a:xfrm>
            <a:custGeom>
              <a:avLst/>
              <a:gdLst/>
              <a:ahLst/>
              <a:cxnLst/>
              <a:rect l="l" t="t" r="r" b="b"/>
              <a:pathLst>
                <a:path w="1548129" h="281940">
                  <a:moveTo>
                    <a:pt x="93408" y="0"/>
                  </a:moveTo>
                  <a:lnTo>
                    <a:pt x="57049" y="7340"/>
                  </a:lnTo>
                  <a:lnTo>
                    <a:pt x="27358" y="27357"/>
                  </a:lnTo>
                  <a:lnTo>
                    <a:pt x="7340" y="57044"/>
                  </a:lnTo>
                  <a:lnTo>
                    <a:pt x="0" y="93395"/>
                  </a:lnTo>
                  <a:lnTo>
                    <a:pt x="0" y="188150"/>
                  </a:lnTo>
                  <a:lnTo>
                    <a:pt x="7340" y="224509"/>
                  </a:lnTo>
                  <a:lnTo>
                    <a:pt x="27358" y="254200"/>
                  </a:lnTo>
                  <a:lnTo>
                    <a:pt x="57049" y="274218"/>
                  </a:lnTo>
                  <a:lnTo>
                    <a:pt x="93408" y="281559"/>
                  </a:lnTo>
                  <a:lnTo>
                    <a:pt x="1454302" y="281559"/>
                  </a:lnTo>
                  <a:lnTo>
                    <a:pt x="1490660" y="274218"/>
                  </a:lnTo>
                  <a:lnTo>
                    <a:pt x="1520351" y="254200"/>
                  </a:lnTo>
                  <a:lnTo>
                    <a:pt x="1540370" y="224509"/>
                  </a:lnTo>
                  <a:lnTo>
                    <a:pt x="1547710" y="188150"/>
                  </a:lnTo>
                  <a:lnTo>
                    <a:pt x="1547710" y="93395"/>
                  </a:lnTo>
                  <a:lnTo>
                    <a:pt x="1540370" y="57044"/>
                  </a:lnTo>
                  <a:lnTo>
                    <a:pt x="1520351" y="27357"/>
                  </a:lnTo>
                  <a:lnTo>
                    <a:pt x="1490660" y="7340"/>
                  </a:lnTo>
                  <a:lnTo>
                    <a:pt x="1454302" y="0"/>
                  </a:lnTo>
                  <a:lnTo>
                    <a:pt x="93408" y="0"/>
                  </a:lnTo>
                  <a:close/>
                </a:path>
              </a:pathLst>
            </a:custGeom>
            <a:ln w="9982">
              <a:solidFill>
                <a:srgbClr val="231F20"/>
              </a:solidFill>
            </a:ln>
          </p:spPr>
          <p:txBody>
            <a:bodyPr wrap="square" lIns="0" tIns="0" rIns="0" bIns="0" rtlCol="0"/>
            <a:lstStyle/>
            <a:p>
              <a:endParaRPr/>
            </a:p>
          </p:txBody>
        </p:sp>
        <p:pic>
          <p:nvPicPr>
            <p:cNvPr id="68" name="object 68"/>
            <p:cNvPicPr/>
            <p:nvPr/>
          </p:nvPicPr>
          <p:blipFill>
            <a:blip r:embed="rId24" cstate="print"/>
            <a:stretch>
              <a:fillRect/>
            </a:stretch>
          </p:blipFill>
          <p:spPr>
            <a:xfrm>
              <a:off x="3001990" y="6602794"/>
              <a:ext cx="168071" cy="168071"/>
            </a:xfrm>
            <a:prstGeom prst="rect">
              <a:avLst/>
            </a:prstGeom>
          </p:spPr>
        </p:pic>
      </p:grpSp>
      <p:sp>
        <p:nvSpPr>
          <p:cNvPr id="69" name="object 69"/>
          <p:cNvSpPr/>
          <p:nvPr/>
        </p:nvSpPr>
        <p:spPr>
          <a:xfrm>
            <a:off x="2935211" y="6891399"/>
            <a:ext cx="1532255" cy="292735"/>
          </a:xfrm>
          <a:custGeom>
            <a:avLst/>
            <a:gdLst/>
            <a:ahLst/>
            <a:cxnLst/>
            <a:rect l="l" t="t" r="r" b="b"/>
            <a:pathLst>
              <a:path w="1532254" h="292734">
                <a:moveTo>
                  <a:pt x="93713" y="0"/>
                </a:moveTo>
                <a:lnTo>
                  <a:pt x="57237" y="7365"/>
                </a:lnTo>
                <a:lnTo>
                  <a:pt x="27449" y="27451"/>
                </a:lnTo>
                <a:lnTo>
                  <a:pt x="7365" y="57242"/>
                </a:lnTo>
                <a:lnTo>
                  <a:pt x="0" y="93725"/>
                </a:lnTo>
                <a:lnTo>
                  <a:pt x="0" y="198754"/>
                </a:lnTo>
                <a:lnTo>
                  <a:pt x="7365" y="235236"/>
                </a:lnTo>
                <a:lnTo>
                  <a:pt x="27449" y="265023"/>
                </a:lnTo>
                <a:lnTo>
                  <a:pt x="57237" y="285105"/>
                </a:lnTo>
                <a:lnTo>
                  <a:pt x="93713" y="292468"/>
                </a:lnTo>
                <a:lnTo>
                  <a:pt x="1438097" y="292468"/>
                </a:lnTo>
                <a:lnTo>
                  <a:pt x="1474578" y="285105"/>
                </a:lnTo>
                <a:lnTo>
                  <a:pt x="1504365" y="265023"/>
                </a:lnTo>
                <a:lnTo>
                  <a:pt x="1524447" y="235236"/>
                </a:lnTo>
                <a:lnTo>
                  <a:pt x="1531810" y="198754"/>
                </a:lnTo>
                <a:lnTo>
                  <a:pt x="1531810" y="93725"/>
                </a:lnTo>
                <a:lnTo>
                  <a:pt x="1524447" y="57242"/>
                </a:lnTo>
                <a:lnTo>
                  <a:pt x="1504365" y="27451"/>
                </a:lnTo>
                <a:lnTo>
                  <a:pt x="1474578" y="7365"/>
                </a:lnTo>
                <a:lnTo>
                  <a:pt x="1438097" y="0"/>
                </a:lnTo>
                <a:lnTo>
                  <a:pt x="93713" y="0"/>
                </a:lnTo>
                <a:close/>
              </a:path>
            </a:pathLst>
          </a:custGeom>
          <a:ln w="10007">
            <a:solidFill>
              <a:srgbClr val="231F20"/>
            </a:solidFill>
          </a:ln>
        </p:spPr>
        <p:txBody>
          <a:bodyPr wrap="square" lIns="0" tIns="0" rIns="0" bIns="0" rtlCol="0"/>
          <a:lstStyle/>
          <a:p>
            <a:endParaRPr/>
          </a:p>
        </p:txBody>
      </p:sp>
      <p:sp>
        <p:nvSpPr>
          <p:cNvPr id="70" name="object 70"/>
          <p:cNvSpPr txBox="1"/>
          <p:nvPr/>
        </p:nvSpPr>
        <p:spPr>
          <a:xfrm>
            <a:off x="3207541" y="6571189"/>
            <a:ext cx="1127958" cy="220573"/>
          </a:xfrm>
          <a:prstGeom prst="rect">
            <a:avLst/>
          </a:prstGeom>
        </p:spPr>
        <p:txBody>
          <a:bodyPr vert="horz" wrap="square" lIns="0" tIns="12700" rIns="0" bIns="0" rtlCol="0">
            <a:spAutoFit/>
          </a:bodyPr>
          <a:lstStyle/>
          <a:p>
            <a:pPr marL="12700">
              <a:lnSpc>
                <a:spcPct val="100000"/>
              </a:lnSpc>
              <a:spcBef>
                <a:spcPts val="100"/>
              </a:spcBef>
            </a:pPr>
            <a:r>
              <a:rPr sz="450" b="1" dirty="0">
                <a:solidFill>
                  <a:srgbClr val="231F20"/>
                </a:solidFill>
                <a:latin typeface="MyriadPro-Semibold"/>
                <a:cs typeface="MyriadPro-Semibold"/>
              </a:rPr>
              <a:t>John L. </a:t>
            </a:r>
            <a:r>
              <a:rPr sz="450" b="1" spc="-10" dirty="0">
                <a:solidFill>
                  <a:srgbClr val="231F20"/>
                </a:solidFill>
                <a:latin typeface="MyriadPro-Semibold"/>
                <a:cs typeface="MyriadPro-Semibold"/>
              </a:rPr>
              <a:t>Scott</a:t>
            </a:r>
            <a:endParaRPr sz="450" dirty="0">
              <a:latin typeface="MyriadPro-Semibold"/>
              <a:cs typeface="MyriadPro-Semibold"/>
            </a:endParaRPr>
          </a:p>
          <a:p>
            <a:pPr marL="12700" marR="5080">
              <a:lnSpc>
                <a:spcPct val="100000"/>
              </a:lnSpc>
            </a:pPr>
            <a:r>
              <a:rPr sz="450" dirty="0">
                <a:solidFill>
                  <a:srgbClr val="231F20"/>
                </a:solidFill>
                <a:latin typeface="Myriad Pro"/>
                <a:cs typeface="Myriad Pro"/>
              </a:rPr>
              <a:t>New</a:t>
            </a:r>
            <a:r>
              <a:rPr sz="450" spc="-5" dirty="0">
                <a:solidFill>
                  <a:srgbClr val="231F20"/>
                </a:solidFill>
                <a:latin typeface="Myriad Pro"/>
                <a:cs typeface="Myriad Pro"/>
              </a:rPr>
              <a:t> </a:t>
            </a:r>
            <a:r>
              <a:rPr sz="450" dirty="0">
                <a:solidFill>
                  <a:srgbClr val="231F20"/>
                </a:solidFill>
                <a:latin typeface="Myriad Pro"/>
                <a:cs typeface="Myriad Pro"/>
              </a:rPr>
              <a:t>Listing</a:t>
            </a:r>
            <a:r>
              <a:rPr sz="450" spc="-5" dirty="0">
                <a:solidFill>
                  <a:srgbClr val="231F20"/>
                </a:solidFill>
                <a:latin typeface="Myriad Pro"/>
                <a:cs typeface="Myriad Pro"/>
              </a:rPr>
              <a:t> </a:t>
            </a:r>
            <a:r>
              <a:rPr sz="450" dirty="0">
                <a:solidFill>
                  <a:srgbClr val="231F20"/>
                </a:solidFill>
                <a:latin typeface="Myriad Pro"/>
                <a:cs typeface="Myriad Pro"/>
              </a:rPr>
              <a:t>at 8922</a:t>
            </a:r>
            <a:r>
              <a:rPr sz="450" spc="-5" dirty="0">
                <a:solidFill>
                  <a:srgbClr val="231F20"/>
                </a:solidFill>
                <a:latin typeface="Myriad Pro"/>
                <a:cs typeface="Myriad Pro"/>
              </a:rPr>
              <a:t> </a:t>
            </a:r>
            <a:r>
              <a:rPr sz="450" dirty="0">
                <a:solidFill>
                  <a:srgbClr val="231F20"/>
                </a:solidFill>
                <a:latin typeface="Myriad Pro"/>
                <a:cs typeface="Myriad Pro"/>
              </a:rPr>
              <a:t>NE 173rd</a:t>
            </a:r>
            <a:r>
              <a:rPr sz="450" spc="-5" dirty="0">
                <a:solidFill>
                  <a:srgbClr val="231F20"/>
                </a:solidFill>
                <a:latin typeface="Myriad Pro"/>
                <a:cs typeface="Myriad Pro"/>
              </a:rPr>
              <a:t> </a:t>
            </a:r>
            <a:r>
              <a:rPr sz="450" dirty="0">
                <a:solidFill>
                  <a:srgbClr val="231F20"/>
                </a:solidFill>
                <a:latin typeface="Myriad Pro"/>
                <a:cs typeface="Myriad Pro"/>
              </a:rPr>
              <a:t>Place </a:t>
            </a:r>
            <a:r>
              <a:rPr sz="450" spc="-10" dirty="0">
                <a:solidFill>
                  <a:srgbClr val="231F20"/>
                </a:solidFill>
                <a:latin typeface="Myriad Pro"/>
                <a:cs typeface="Myriad Pro"/>
              </a:rPr>
              <a:t>within</a:t>
            </a:r>
            <a:r>
              <a:rPr sz="450" spc="500" dirty="0">
                <a:solidFill>
                  <a:srgbClr val="231F20"/>
                </a:solidFill>
                <a:latin typeface="Myriad Pro"/>
                <a:cs typeface="Myriad Pro"/>
              </a:rPr>
              <a:t> </a:t>
            </a:r>
            <a:r>
              <a:rPr sz="450" dirty="0">
                <a:solidFill>
                  <a:srgbClr val="231F20"/>
                </a:solidFill>
                <a:latin typeface="Myriad Pro"/>
                <a:cs typeface="Myriad Pro"/>
              </a:rPr>
              <a:t>Saved</a:t>
            </a:r>
            <a:r>
              <a:rPr sz="450" spc="-10" dirty="0">
                <a:solidFill>
                  <a:srgbClr val="231F20"/>
                </a:solidFill>
                <a:latin typeface="Myriad Pro"/>
                <a:cs typeface="Myriad Pro"/>
              </a:rPr>
              <a:t> Search</a:t>
            </a:r>
            <a:endParaRPr sz="450" dirty="0">
              <a:latin typeface="Myriad Pro"/>
              <a:cs typeface="Myriad Pro"/>
            </a:endParaRPr>
          </a:p>
        </p:txBody>
      </p:sp>
      <p:sp>
        <p:nvSpPr>
          <p:cNvPr id="71" name="object 71"/>
          <p:cNvSpPr txBox="1"/>
          <p:nvPr/>
        </p:nvSpPr>
        <p:spPr>
          <a:xfrm>
            <a:off x="3207541" y="6914089"/>
            <a:ext cx="902659" cy="223691"/>
          </a:xfrm>
          <a:prstGeom prst="rect">
            <a:avLst/>
          </a:prstGeom>
        </p:spPr>
        <p:txBody>
          <a:bodyPr vert="horz" wrap="square" lIns="0" tIns="12700" rIns="0" bIns="0" rtlCol="0">
            <a:spAutoFit/>
          </a:bodyPr>
          <a:lstStyle/>
          <a:p>
            <a:pPr marL="12700">
              <a:lnSpc>
                <a:spcPct val="100000"/>
              </a:lnSpc>
              <a:spcBef>
                <a:spcPts val="100"/>
              </a:spcBef>
            </a:pPr>
            <a:r>
              <a:rPr sz="450" b="1" dirty="0">
                <a:solidFill>
                  <a:srgbClr val="231F20"/>
                </a:solidFill>
                <a:latin typeface="MyriadPro-Semibold"/>
                <a:cs typeface="MyriadPro-Semibold"/>
              </a:rPr>
              <a:t>Recommended </a:t>
            </a:r>
            <a:r>
              <a:rPr sz="450" b="1" spc="-10" dirty="0">
                <a:solidFill>
                  <a:srgbClr val="231F20"/>
                </a:solidFill>
                <a:latin typeface="MyriadPro-Semibold"/>
                <a:cs typeface="MyriadPro-Semibold"/>
              </a:rPr>
              <a:t>for </a:t>
            </a:r>
            <a:r>
              <a:rPr sz="450" b="1" spc="-25" dirty="0">
                <a:solidFill>
                  <a:srgbClr val="231F20"/>
                </a:solidFill>
                <a:latin typeface="MyriadPro-Semibold"/>
                <a:cs typeface="MyriadPro-Semibold"/>
              </a:rPr>
              <a:t>You</a:t>
            </a:r>
            <a:endParaRPr sz="450" dirty="0">
              <a:latin typeface="MyriadPro-Semibold"/>
              <a:cs typeface="MyriadPro-Semibold"/>
            </a:endParaRPr>
          </a:p>
          <a:p>
            <a:pPr marL="12700" marR="5080">
              <a:lnSpc>
                <a:spcPct val="100000"/>
              </a:lnSpc>
            </a:pPr>
            <a:r>
              <a:rPr sz="450" dirty="0">
                <a:solidFill>
                  <a:srgbClr val="231F20"/>
                </a:solidFill>
                <a:latin typeface="Myriad Pro"/>
                <a:cs typeface="Myriad Pro"/>
              </a:rPr>
              <a:t>$700k</a:t>
            </a:r>
            <a:r>
              <a:rPr sz="450" spc="-5" dirty="0">
                <a:solidFill>
                  <a:srgbClr val="231F20"/>
                </a:solidFill>
                <a:latin typeface="Myriad Pro"/>
                <a:cs typeface="Myriad Pro"/>
              </a:rPr>
              <a:t> </a:t>
            </a:r>
            <a:r>
              <a:rPr sz="450" dirty="0">
                <a:solidFill>
                  <a:srgbClr val="231F20"/>
                </a:solidFill>
                <a:latin typeface="Myriad Pro"/>
                <a:cs typeface="Myriad Pro"/>
              </a:rPr>
              <a:t>• 2 beds • 1 bath • 1020 </a:t>
            </a:r>
            <a:r>
              <a:rPr sz="450" spc="-20" dirty="0">
                <a:solidFill>
                  <a:srgbClr val="231F20"/>
                </a:solidFill>
                <a:latin typeface="Myriad Pro"/>
                <a:cs typeface="Myriad Pro"/>
              </a:rPr>
              <a:t>sqft</a:t>
            </a:r>
            <a:r>
              <a:rPr sz="450" spc="500" dirty="0">
                <a:solidFill>
                  <a:srgbClr val="231F20"/>
                </a:solidFill>
                <a:latin typeface="Myriad Pro"/>
                <a:cs typeface="Myriad Pro"/>
              </a:rPr>
              <a:t> </a:t>
            </a:r>
            <a:r>
              <a:rPr sz="450" dirty="0">
                <a:solidFill>
                  <a:srgbClr val="231F20"/>
                </a:solidFill>
                <a:latin typeface="Myriad Pro"/>
                <a:cs typeface="Myriad Pro"/>
              </a:rPr>
              <a:t>1234</a:t>
            </a:r>
            <a:r>
              <a:rPr sz="450" spc="5" dirty="0">
                <a:solidFill>
                  <a:srgbClr val="231F20"/>
                </a:solidFill>
                <a:latin typeface="Myriad Pro"/>
                <a:cs typeface="Myriad Pro"/>
              </a:rPr>
              <a:t> </a:t>
            </a:r>
            <a:r>
              <a:rPr sz="450" dirty="0">
                <a:solidFill>
                  <a:srgbClr val="231F20"/>
                </a:solidFill>
                <a:latin typeface="Myriad Pro"/>
                <a:cs typeface="Myriad Pro"/>
              </a:rPr>
              <a:t>50th</a:t>
            </a:r>
            <a:r>
              <a:rPr sz="450" spc="10" dirty="0">
                <a:solidFill>
                  <a:srgbClr val="231F20"/>
                </a:solidFill>
                <a:latin typeface="Myriad Pro"/>
                <a:cs typeface="Myriad Pro"/>
              </a:rPr>
              <a:t> </a:t>
            </a:r>
            <a:r>
              <a:rPr sz="450" dirty="0">
                <a:solidFill>
                  <a:srgbClr val="231F20"/>
                </a:solidFill>
                <a:latin typeface="Myriad Pro"/>
                <a:cs typeface="Myriad Pro"/>
              </a:rPr>
              <a:t>Ave</a:t>
            </a:r>
            <a:r>
              <a:rPr sz="450" spc="10" dirty="0">
                <a:solidFill>
                  <a:srgbClr val="231F20"/>
                </a:solidFill>
                <a:latin typeface="Myriad Pro"/>
                <a:cs typeface="Myriad Pro"/>
              </a:rPr>
              <a:t> </a:t>
            </a:r>
            <a:r>
              <a:rPr sz="450" spc="-10" dirty="0">
                <a:solidFill>
                  <a:srgbClr val="231F20"/>
                </a:solidFill>
                <a:latin typeface="Myriad Pro"/>
                <a:cs typeface="Myriad Pro"/>
              </a:rPr>
              <a:t>SW,</a:t>
            </a:r>
            <a:r>
              <a:rPr sz="450" spc="10" dirty="0">
                <a:solidFill>
                  <a:srgbClr val="231F20"/>
                </a:solidFill>
                <a:latin typeface="Myriad Pro"/>
                <a:cs typeface="Myriad Pro"/>
              </a:rPr>
              <a:t> </a:t>
            </a:r>
            <a:r>
              <a:rPr sz="450" spc="-10" dirty="0">
                <a:solidFill>
                  <a:srgbClr val="231F20"/>
                </a:solidFill>
                <a:latin typeface="Myriad Pro"/>
                <a:cs typeface="Myriad Pro"/>
              </a:rPr>
              <a:t>Anytown,</a:t>
            </a:r>
            <a:r>
              <a:rPr sz="450" spc="10" dirty="0">
                <a:solidFill>
                  <a:srgbClr val="231F20"/>
                </a:solidFill>
                <a:latin typeface="Myriad Pro"/>
                <a:cs typeface="Myriad Pro"/>
              </a:rPr>
              <a:t> </a:t>
            </a:r>
            <a:r>
              <a:rPr sz="450" spc="-25" dirty="0">
                <a:solidFill>
                  <a:srgbClr val="231F20"/>
                </a:solidFill>
                <a:latin typeface="Myriad Pro"/>
                <a:cs typeface="Myriad Pro"/>
              </a:rPr>
              <a:t>USA</a:t>
            </a:r>
            <a:endParaRPr sz="450" dirty="0">
              <a:latin typeface="Myriad Pro"/>
              <a:cs typeface="Myriad Pro"/>
            </a:endParaRPr>
          </a:p>
        </p:txBody>
      </p:sp>
      <p:grpSp>
        <p:nvGrpSpPr>
          <p:cNvPr id="72" name="object 72"/>
          <p:cNvGrpSpPr/>
          <p:nvPr/>
        </p:nvGrpSpPr>
        <p:grpSpPr>
          <a:xfrm>
            <a:off x="3048000" y="6971245"/>
            <a:ext cx="1219200" cy="170343"/>
            <a:chOff x="3027679" y="6971245"/>
            <a:chExt cx="1162685" cy="167005"/>
          </a:xfrm>
        </p:grpSpPr>
        <p:pic>
          <p:nvPicPr>
            <p:cNvPr id="73" name="object 73"/>
            <p:cNvPicPr/>
            <p:nvPr/>
          </p:nvPicPr>
          <p:blipFill>
            <a:blip r:embed="rId25" cstate="print"/>
            <a:stretch>
              <a:fillRect/>
            </a:stretch>
          </p:blipFill>
          <p:spPr>
            <a:xfrm>
              <a:off x="3027679" y="6971245"/>
              <a:ext cx="131673" cy="127558"/>
            </a:xfrm>
            <a:prstGeom prst="rect">
              <a:avLst/>
            </a:prstGeom>
          </p:spPr>
        </p:pic>
        <p:pic>
          <p:nvPicPr>
            <p:cNvPr id="74" name="object 74"/>
            <p:cNvPicPr/>
            <p:nvPr/>
          </p:nvPicPr>
          <p:blipFill>
            <a:blip r:embed="rId26" cstate="print"/>
            <a:stretch>
              <a:fillRect/>
            </a:stretch>
          </p:blipFill>
          <p:spPr>
            <a:xfrm>
              <a:off x="4058208" y="7010222"/>
              <a:ext cx="131673" cy="127558"/>
            </a:xfrm>
            <a:prstGeom prst="rect">
              <a:avLst/>
            </a:prstGeom>
          </p:spPr>
        </p:pic>
      </p:grpSp>
      <p:sp>
        <p:nvSpPr>
          <p:cNvPr id="75" name="object 75"/>
          <p:cNvSpPr txBox="1"/>
          <p:nvPr/>
        </p:nvSpPr>
        <p:spPr>
          <a:xfrm>
            <a:off x="6712711" y="2859862"/>
            <a:ext cx="1283970" cy="165100"/>
          </a:xfrm>
          <a:prstGeom prst="rect">
            <a:avLst/>
          </a:prstGeom>
          <a:solidFill>
            <a:srgbClr val="00A975"/>
          </a:solidFill>
        </p:spPr>
        <p:txBody>
          <a:bodyPr vert="horz" wrap="square" lIns="0" tIns="0" rIns="0" bIns="0" rtlCol="0">
            <a:spAutoFit/>
          </a:bodyPr>
          <a:lstStyle/>
          <a:p>
            <a:pPr marL="50800">
              <a:lnSpc>
                <a:spcPts val="1135"/>
              </a:lnSpc>
            </a:pPr>
            <a:r>
              <a:rPr sz="1000" b="1" dirty="0">
                <a:solidFill>
                  <a:srgbClr val="FFFFFF"/>
                </a:solidFill>
                <a:latin typeface="MyriadPro-Black"/>
                <a:cs typeface="MyriadPro-Black"/>
              </a:rPr>
              <a:t>GLOBAL</a:t>
            </a:r>
            <a:r>
              <a:rPr sz="1000" b="1" spc="240" dirty="0">
                <a:solidFill>
                  <a:srgbClr val="FFFFFF"/>
                </a:solidFill>
                <a:latin typeface="MyriadPro-Black"/>
                <a:cs typeface="MyriadPro-Black"/>
              </a:rPr>
              <a:t> </a:t>
            </a:r>
            <a:r>
              <a:rPr sz="1000" b="1" spc="-10" dirty="0">
                <a:solidFill>
                  <a:srgbClr val="FFFFFF"/>
                </a:solidFill>
                <a:latin typeface="MyriadPro-Black"/>
                <a:cs typeface="MyriadPro-Black"/>
              </a:rPr>
              <a:t>PARTNERS</a:t>
            </a:r>
            <a:endParaRPr sz="1000">
              <a:latin typeface="MyriadPro-Black"/>
              <a:cs typeface="MyriadPro-Black"/>
            </a:endParaRPr>
          </a:p>
        </p:txBody>
      </p:sp>
      <p:sp>
        <p:nvSpPr>
          <p:cNvPr id="76" name="object 76"/>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77" name="object 77"/>
          <p:cNvSpPr/>
          <p:nvPr/>
        </p:nvSpPr>
        <p:spPr>
          <a:xfrm>
            <a:off x="753922" y="477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grpSp>
        <p:nvGrpSpPr>
          <p:cNvPr id="78" name="object 78"/>
          <p:cNvGrpSpPr/>
          <p:nvPr/>
        </p:nvGrpSpPr>
        <p:grpSpPr>
          <a:xfrm>
            <a:off x="1210856" y="6275832"/>
            <a:ext cx="894080" cy="1176655"/>
            <a:chOff x="1210856" y="6275832"/>
            <a:chExt cx="894080" cy="1176655"/>
          </a:xfrm>
        </p:grpSpPr>
        <p:pic>
          <p:nvPicPr>
            <p:cNvPr id="79" name="object 79"/>
            <p:cNvPicPr/>
            <p:nvPr/>
          </p:nvPicPr>
          <p:blipFill>
            <a:blip r:embed="rId27" cstate="print"/>
            <a:stretch>
              <a:fillRect/>
            </a:stretch>
          </p:blipFill>
          <p:spPr>
            <a:xfrm>
              <a:off x="1261173" y="6301847"/>
              <a:ext cx="777855" cy="1148810"/>
            </a:xfrm>
            <a:prstGeom prst="rect">
              <a:avLst/>
            </a:prstGeom>
          </p:spPr>
        </p:pic>
        <p:sp>
          <p:nvSpPr>
            <p:cNvPr id="80" name="object 80"/>
            <p:cNvSpPr/>
            <p:nvPr/>
          </p:nvSpPr>
          <p:spPr>
            <a:xfrm>
              <a:off x="1212557" y="6277533"/>
              <a:ext cx="890905" cy="1173480"/>
            </a:xfrm>
            <a:custGeom>
              <a:avLst/>
              <a:gdLst/>
              <a:ahLst/>
              <a:cxnLst/>
              <a:rect l="l" t="t" r="r" b="b"/>
              <a:pathLst>
                <a:path w="890905" h="1173479">
                  <a:moveTo>
                    <a:pt x="0" y="1173124"/>
                  </a:moveTo>
                  <a:lnTo>
                    <a:pt x="890282" y="1173124"/>
                  </a:lnTo>
                  <a:lnTo>
                    <a:pt x="890282" y="0"/>
                  </a:lnTo>
                  <a:lnTo>
                    <a:pt x="0" y="0"/>
                  </a:lnTo>
                  <a:lnTo>
                    <a:pt x="0" y="1173124"/>
                  </a:lnTo>
                  <a:close/>
                </a:path>
              </a:pathLst>
            </a:custGeom>
            <a:ln w="3403">
              <a:solidFill>
                <a:srgbClr val="231F20"/>
              </a:solidFill>
            </a:ln>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0" y="2093346"/>
            <a:ext cx="10058400" cy="5564505"/>
          </a:xfrm>
          <a:custGeom>
            <a:avLst/>
            <a:gdLst/>
            <a:ahLst/>
            <a:cxnLst/>
            <a:rect l="l" t="t" r="r" b="b"/>
            <a:pathLst>
              <a:path w="10058400" h="5564505">
                <a:moveTo>
                  <a:pt x="0" y="0"/>
                </a:moveTo>
                <a:lnTo>
                  <a:pt x="0" y="5564289"/>
                </a:lnTo>
                <a:lnTo>
                  <a:pt x="10058400" y="5564289"/>
                </a:lnTo>
                <a:lnTo>
                  <a:pt x="10058400" y="2469146"/>
                </a:lnTo>
                <a:lnTo>
                  <a:pt x="0" y="0"/>
                </a:lnTo>
                <a:close/>
              </a:path>
            </a:pathLst>
          </a:custGeom>
          <a:solidFill>
            <a:srgbClr val="D5EDE3"/>
          </a:solidFill>
        </p:spPr>
        <p:txBody>
          <a:bodyPr wrap="square" lIns="0" tIns="0" rIns="0" bIns="0" rtlCol="0"/>
          <a:lstStyle/>
          <a:p>
            <a:endParaRPr dirty="0"/>
          </a:p>
        </p:txBody>
      </p:sp>
      <p:sp>
        <p:nvSpPr>
          <p:cNvPr id="6" name="object 6"/>
          <p:cNvSpPr txBox="1"/>
          <p:nvPr/>
        </p:nvSpPr>
        <p:spPr>
          <a:xfrm>
            <a:off x="7473188" y="7289800"/>
            <a:ext cx="1157827"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00653E"/>
                </a:solidFill>
                <a:latin typeface="Myriad Pro"/>
                <a:cs typeface="Myriad Pro"/>
              </a:rPr>
              <a:t>*Average</a:t>
            </a:r>
            <a:r>
              <a:rPr sz="800" spc="-30" dirty="0">
                <a:solidFill>
                  <a:srgbClr val="00653E"/>
                </a:solidFill>
                <a:latin typeface="Myriad Pro"/>
                <a:cs typeface="Myriad Pro"/>
              </a:rPr>
              <a:t> </a:t>
            </a:r>
            <a:r>
              <a:rPr sz="800" dirty="0">
                <a:solidFill>
                  <a:srgbClr val="00653E"/>
                </a:solidFill>
                <a:latin typeface="Myriad Pro"/>
                <a:cs typeface="Myriad Pro"/>
              </a:rPr>
              <a:t>over</a:t>
            </a:r>
            <a:r>
              <a:rPr sz="800" spc="-20" dirty="0">
                <a:solidFill>
                  <a:srgbClr val="00653E"/>
                </a:solidFill>
                <a:latin typeface="Myriad Pro"/>
                <a:cs typeface="Myriad Pro"/>
              </a:rPr>
              <a:t> </a:t>
            </a:r>
            <a:r>
              <a:rPr sz="800" dirty="0">
                <a:solidFill>
                  <a:srgbClr val="00653E"/>
                </a:solidFill>
                <a:latin typeface="Myriad Pro"/>
                <a:cs typeface="Myriad Pro"/>
              </a:rPr>
              <a:t>10</a:t>
            </a:r>
            <a:r>
              <a:rPr sz="800" spc="-15" dirty="0">
                <a:solidFill>
                  <a:srgbClr val="00653E"/>
                </a:solidFill>
                <a:latin typeface="Myriad Pro"/>
                <a:cs typeface="Myriad Pro"/>
              </a:rPr>
              <a:t> </a:t>
            </a:r>
            <a:r>
              <a:rPr sz="800" spc="-10" dirty="0">
                <a:solidFill>
                  <a:srgbClr val="00653E"/>
                </a:solidFill>
                <a:latin typeface="Myriad Pro"/>
                <a:cs typeface="Myriad Pro"/>
              </a:rPr>
              <a:t>years</a:t>
            </a:r>
            <a:endParaRPr sz="800" dirty="0">
              <a:latin typeface="Myriad Pro"/>
              <a:cs typeface="Myriad Pro"/>
            </a:endParaRPr>
          </a:p>
        </p:txBody>
      </p:sp>
      <p:sp>
        <p:nvSpPr>
          <p:cNvPr id="8" name="object 8"/>
          <p:cNvSpPr txBox="1"/>
          <p:nvPr/>
        </p:nvSpPr>
        <p:spPr>
          <a:xfrm>
            <a:off x="3323714" y="7290217"/>
            <a:ext cx="354330" cy="147320"/>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00653E"/>
                </a:solidFill>
                <a:latin typeface="Myriad Pro"/>
                <a:cs typeface="Myriad Pro"/>
              </a:rPr>
              <a:t>T3</a:t>
            </a:r>
            <a:r>
              <a:rPr sz="800" spc="-10" dirty="0">
                <a:solidFill>
                  <a:srgbClr val="00653E"/>
                </a:solidFill>
                <a:latin typeface="Myriad Pro"/>
                <a:cs typeface="Myriad Pro"/>
              </a:rPr>
              <a:t> Sixty</a:t>
            </a:r>
            <a:endParaRPr sz="800">
              <a:latin typeface="Myriad Pro"/>
              <a:cs typeface="Myriad Pro"/>
            </a:endParaRPr>
          </a:p>
        </p:txBody>
      </p:sp>
      <p:grpSp>
        <p:nvGrpSpPr>
          <p:cNvPr id="9" name="object 9"/>
          <p:cNvGrpSpPr/>
          <p:nvPr/>
        </p:nvGrpSpPr>
        <p:grpSpPr>
          <a:xfrm>
            <a:off x="0" y="6095941"/>
            <a:ext cx="10058400" cy="1677035"/>
            <a:chOff x="0" y="6095941"/>
            <a:chExt cx="10058400" cy="1677035"/>
          </a:xfrm>
        </p:grpSpPr>
        <p:sp>
          <p:nvSpPr>
            <p:cNvPr id="10" name="object 10"/>
            <p:cNvSpPr/>
            <p:nvPr/>
          </p:nvSpPr>
          <p:spPr>
            <a:xfrm>
              <a:off x="0" y="7639049"/>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11" name="object 11"/>
            <p:cNvSpPr/>
            <p:nvPr/>
          </p:nvSpPr>
          <p:spPr>
            <a:xfrm>
              <a:off x="7281868" y="6151728"/>
              <a:ext cx="0" cy="1520190"/>
            </a:xfrm>
            <a:custGeom>
              <a:avLst/>
              <a:gdLst/>
              <a:ahLst/>
              <a:cxnLst/>
              <a:rect l="l" t="t" r="r" b="b"/>
              <a:pathLst>
                <a:path h="1520190">
                  <a:moveTo>
                    <a:pt x="0" y="1519656"/>
                  </a:moveTo>
                  <a:lnTo>
                    <a:pt x="0" y="0"/>
                  </a:lnTo>
                </a:path>
              </a:pathLst>
            </a:custGeom>
            <a:ln w="18008">
              <a:solidFill>
                <a:srgbClr val="00653E"/>
              </a:solidFill>
            </a:ln>
          </p:spPr>
          <p:txBody>
            <a:bodyPr wrap="square" lIns="0" tIns="0" rIns="0" bIns="0" rtlCol="0"/>
            <a:lstStyle/>
            <a:p>
              <a:endParaRPr/>
            </a:p>
          </p:txBody>
        </p:sp>
        <p:pic>
          <p:nvPicPr>
            <p:cNvPr id="12" name="object 12"/>
            <p:cNvPicPr/>
            <p:nvPr/>
          </p:nvPicPr>
          <p:blipFill>
            <a:blip r:embed="rId2" cstate="print"/>
            <a:stretch>
              <a:fillRect/>
            </a:stretch>
          </p:blipFill>
          <p:spPr>
            <a:xfrm>
              <a:off x="7226087" y="6095941"/>
              <a:ext cx="111569" cy="111582"/>
            </a:xfrm>
            <a:prstGeom prst="rect">
              <a:avLst/>
            </a:prstGeom>
          </p:spPr>
        </p:pic>
        <p:sp>
          <p:nvSpPr>
            <p:cNvPr id="13" name="object 13"/>
            <p:cNvSpPr/>
            <p:nvPr/>
          </p:nvSpPr>
          <p:spPr>
            <a:xfrm>
              <a:off x="7769298" y="6697291"/>
              <a:ext cx="391160" cy="238125"/>
            </a:xfrm>
            <a:custGeom>
              <a:avLst/>
              <a:gdLst/>
              <a:ahLst/>
              <a:cxnLst/>
              <a:rect l="l" t="t" r="r" b="b"/>
              <a:pathLst>
                <a:path w="391159" h="238125">
                  <a:moveTo>
                    <a:pt x="222719" y="160172"/>
                  </a:moveTo>
                  <a:lnTo>
                    <a:pt x="351332" y="234429"/>
                  </a:lnTo>
                  <a:lnTo>
                    <a:pt x="360786" y="237607"/>
                  </a:lnTo>
                  <a:lnTo>
                    <a:pt x="370390" y="236937"/>
                  </a:lnTo>
                  <a:lnTo>
                    <a:pt x="379045" y="232714"/>
                  </a:lnTo>
                  <a:lnTo>
                    <a:pt x="385648" y="225234"/>
                  </a:lnTo>
                  <a:lnTo>
                    <a:pt x="387718" y="221640"/>
                  </a:lnTo>
                  <a:lnTo>
                    <a:pt x="390902" y="212185"/>
                  </a:lnTo>
                  <a:lnTo>
                    <a:pt x="390232" y="202577"/>
                  </a:lnTo>
                  <a:lnTo>
                    <a:pt x="386010" y="193922"/>
                  </a:lnTo>
                  <a:lnTo>
                    <a:pt x="378536" y="187324"/>
                  </a:lnTo>
                  <a:lnTo>
                    <a:pt x="268859" y="124002"/>
                  </a:lnTo>
                  <a:lnTo>
                    <a:pt x="250710" y="114807"/>
                  </a:lnTo>
                  <a:lnTo>
                    <a:pt x="121551" y="22783"/>
                  </a:lnTo>
                  <a:lnTo>
                    <a:pt x="0" y="0"/>
                  </a:lnTo>
                </a:path>
              </a:pathLst>
            </a:custGeom>
            <a:ln w="20421">
              <a:solidFill>
                <a:srgbClr val="00654E"/>
              </a:solidFill>
            </a:ln>
          </p:spPr>
          <p:txBody>
            <a:bodyPr wrap="square" lIns="0" tIns="0" rIns="0" bIns="0" rtlCol="0"/>
            <a:lstStyle/>
            <a:p>
              <a:endParaRPr/>
            </a:p>
          </p:txBody>
        </p:sp>
        <p:pic>
          <p:nvPicPr>
            <p:cNvPr id="14" name="object 14"/>
            <p:cNvPicPr/>
            <p:nvPr/>
          </p:nvPicPr>
          <p:blipFill>
            <a:blip r:embed="rId3" cstate="print"/>
            <a:stretch>
              <a:fillRect/>
            </a:stretch>
          </p:blipFill>
          <p:spPr>
            <a:xfrm>
              <a:off x="7931350" y="6832457"/>
              <a:ext cx="184209" cy="174774"/>
            </a:xfrm>
            <a:prstGeom prst="rect">
              <a:avLst/>
            </a:prstGeom>
          </p:spPr>
        </p:pic>
        <p:sp>
          <p:nvSpPr>
            <p:cNvPr id="15" name="object 15"/>
            <p:cNvSpPr/>
            <p:nvPr/>
          </p:nvSpPr>
          <p:spPr>
            <a:xfrm>
              <a:off x="7672982" y="6864118"/>
              <a:ext cx="328930" cy="164465"/>
            </a:xfrm>
            <a:custGeom>
              <a:avLst/>
              <a:gdLst/>
              <a:ahLst/>
              <a:cxnLst/>
              <a:rect l="l" t="t" r="r" b="b"/>
              <a:pathLst>
                <a:path w="328929" h="164465">
                  <a:moveTo>
                    <a:pt x="0" y="0"/>
                  </a:moveTo>
                  <a:lnTo>
                    <a:pt x="32606" y="37708"/>
                  </a:lnTo>
                  <a:lnTo>
                    <a:pt x="85051" y="69201"/>
                  </a:lnTo>
                  <a:lnTo>
                    <a:pt x="129095" y="77520"/>
                  </a:lnTo>
                  <a:lnTo>
                    <a:pt x="132422" y="78092"/>
                  </a:lnTo>
                  <a:lnTo>
                    <a:pt x="136080" y="79032"/>
                  </a:lnTo>
                  <a:lnTo>
                    <a:pt x="139966" y="80251"/>
                  </a:lnTo>
                  <a:lnTo>
                    <a:pt x="149529" y="80873"/>
                  </a:lnTo>
                  <a:lnTo>
                    <a:pt x="150456" y="81572"/>
                  </a:lnTo>
                  <a:lnTo>
                    <a:pt x="151434" y="82219"/>
                  </a:lnTo>
                  <a:lnTo>
                    <a:pt x="152463" y="82816"/>
                  </a:lnTo>
                  <a:lnTo>
                    <a:pt x="287667" y="160883"/>
                  </a:lnTo>
                  <a:lnTo>
                    <a:pt x="297961" y="164341"/>
                  </a:lnTo>
                  <a:lnTo>
                    <a:pt x="308419" y="163612"/>
                  </a:lnTo>
                  <a:lnTo>
                    <a:pt x="317839" y="159013"/>
                  </a:lnTo>
                  <a:lnTo>
                    <a:pt x="325018" y="150863"/>
                  </a:lnTo>
                  <a:lnTo>
                    <a:pt x="328482" y="140569"/>
                  </a:lnTo>
                  <a:lnTo>
                    <a:pt x="327755" y="130111"/>
                  </a:lnTo>
                  <a:lnTo>
                    <a:pt x="323161" y="120691"/>
                  </a:lnTo>
                  <a:lnTo>
                    <a:pt x="315023" y="113512"/>
                  </a:lnTo>
                  <a:lnTo>
                    <a:pt x="268363" y="86575"/>
                  </a:lnTo>
                </a:path>
              </a:pathLst>
            </a:custGeom>
            <a:ln w="20421">
              <a:solidFill>
                <a:srgbClr val="00654E"/>
              </a:solidFill>
            </a:ln>
          </p:spPr>
          <p:txBody>
            <a:bodyPr wrap="square" lIns="0" tIns="0" rIns="0" bIns="0" rtlCol="0"/>
            <a:lstStyle/>
            <a:p>
              <a:endParaRPr/>
            </a:p>
          </p:txBody>
        </p:sp>
        <p:pic>
          <p:nvPicPr>
            <p:cNvPr id="16" name="object 16"/>
            <p:cNvPicPr/>
            <p:nvPr/>
          </p:nvPicPr>
          <p:blipFill>
            <a:blip r:embed="rId4" cstate="print"/>
            <a:stretch>
              <a:fillRect/>
            </a:stretch>
          </p:blipFill>
          <p:spPr>
            <a:xfrm>
              <a:off x="7719423" y="6880213"/>
              <a:ext cx="199047" cy="173160"/>
            </a:xfrm>
            <a:prstGeom prst="rect">
              <a:avLst/>
            </a:prstGeom>
          </p:spPr>
        </p:pic>
        <p:sp>
          <p:nvSpPr>
            <p:cNvPr id="17" name="object 17"/>
            <p:cNvSpPr/>
            <p:nvPr/>
          </p:nvSpPr>
          <p:spPr>
            <a:xfrm>
              <a:off x="7822533" y="6676360"/>
              <a:ext cx="397510" cy="208279"/>
            </a:xfrm>
            <a:custGeom>
              <a:avLst/>
              <a:gdLst/>
              <a:ahLst/>
              <a:cxnLst/>
              <a:rect l="l" t="t" r="r" b="b"/>
              <a:pathLst>
                <a:path w="397509" h="208279">
                  <a:moveTo>
                    <a:pt x="308724" y="0"/>
                  </a:moveTo>
                  <a:lnTo>
                    <a:pt x="288040" y="17429"/>
                  </a:lnTo>
                  <a:lnTo>
                    <a:pt x="266653" y="23850"/>
                  </a:lnTo>
                  <a:lnTo>
                    <a:pt x="231520" y="19813"/>
                  </a:lnTo>
                  <a:lnTo>
                    <a:pt x="169595" y="5867"/>
                  </a:lnTo>
                  <a:lnTo>
                    <a:pt x="113865" y="2081"/>
                  </a:lnTo>
                  <a:lnTo>
                    <a:pt x="72109" y="17375"/>
                  </a:lnTo>
                  <a:lnTo>
                    <a:pt x="41259" y="46847"/>
                  </a:lnTo>
                  <a:lnTo>
                    <a:pt x="18246" y="85597"/>
                  </a:lnTo>
                  <a:lnTo>
                    <a:pt x="0" y="128727"/>
                  </a:lnTo>
                  <a:lnTo>
                    <a:pt x="1321" y="141332"/>
                  </a:lnTo>
                  <a:lnTo>
                    <a:pt x="10004" y="154357"/>
                  </a:lnTo>
                  <a:lnTo>
                    <a:pt x="23777" y="163965"/>
                  </a:lnTo>
                  <a:lnTo>
                    <a:pt x="40373" y="166319"/>
                  </a:lnTo>
                  <a:lnTo>
                    <a:pt x="60722" y="157973"/>
                  </a:lnTo>
                  <a:lnTo>
                    <a:pt x="84758" y="139995"/>
                  </a:lnTo>
                  <a:lnTo>
                    <a:pt x="108687" y="115287"/>
                  </a:lnTo>
                  <a:lnTo>
                    <a:pt x="128714" y="86753"/>
                  </a:lnTo>
                  <a:lnTo>
                    <a:pt x="334009" y="208165"/>
                  </a:lnTo>
                  <a:lnTo>
                    <a:pt x="397001" y="152895"/>
                  </a:lnTo>
                  <a:lnTo>
                    <a:pt x="308724" y="0"/>
                  </a:lnTo>
                  <a:close/>
                </a:path>
              </a:pathLst>
            </a:custGeom>
            <a:solidFill>
              <a:srgbClr val="D5EDE3"/>
            </a:solidFill>
          </p:spPr>
          <p:txBody>
            <a:bodyPr wrap="square" lIns="0" tIns="0" rIns="0" bIns="0" rtlCol="0"/>
            <a:lstStyle/>
            <a:p>
              <a:endParaRPr/>
            </a:p>
          </p:txBody>
        </p:sp>
        <p:sp>
          <p:nvSpPr>
            <p:cNvPr id="18" name="object 18"/>
            <p:cNvSpPr/>
            <p:nvPr/>
          </p:nvSpPr>
          <p:spPr>
            <a:xfrm>
              <a:off x="7571320" y="6585906"/>
              <a:ext cx="755015" cy="300990"/>
            </a:xfrm>
            <a:custGeom>
              <a:avLst/>
              <a:gdLst/>
              <a:ahLst/>
              <a:cxnLst/>
              <a:rect l="l" t="t" r="r" b="b"/>
              <a:pathLst>
                <a:path w="755015" h="300990">
                  <a:moveTo>
                    <a:pt x="559936" y="90453"/>
                  </a:moveTo>
                  <a:lnTo>
                    <a:pt x="539253" y="107883"/>
                  </a:lnTo>
                  <a:lnTo>
                    <a:pt x="517866" y="114304"/>
                  </a:lnTo>
                  <a:lnTo>
                    <a:pt x="482732" y="110267"/>
                  </a:lnTo>
                  <a:lnTo>
                    <a:pt x="420808" y="96321"/>
                  </a:lnTo>
                  <a:lnTo>
                    <a:pt x="365077" y="92535"/>
                  </a:lnTo>
                  <a:lnTo>
                    <a:pt x="323322" y="107829"/>
                  </a:lnTo>
                  <a:lnTo>
                    <a:pt x="292472" y="137301"/>
                  </a:lnTo>
                  <a:lnTo>
                    <a:pt x="269458" y="176051"/>
                  </a:lnTo>
                  <a:lnTo>
                    <a:pt x="251212" y="219181"/>
                  </a:lnTo>
                  <a:lnTo>
                    <a:pt x="252534" y="231786"/>
                  </a:lnTo>
                  <a:lnTo>
                    <a:pt x="261216" y="244811"/>
                  </a:lnTo>
                  <a:lnTo>
                    <a:pt x="274990" y="254419"/>
                  </a:lnTo>
                  <a:lnTo>
                    <a:pt x="291585" y="256773"/>
                  </a:lnTo>
                  <a:lnTo>
                    <a:pt x="311934" y="248427"/>
                  </a:lnTo>
                  <a:lnTo>
                    <a:pt x="335970" y="230449"/>
                  </a:lnTo>
                  <a:lnTo>
                    <a:pt x="359899" y="205741"/>
                  </a:lnTo>
                  <a:lnTo>
                    <a:pt x="379927" y="177207"/>
                  </a:lnTo>
                  <a:lnTo>
                    <a:pt x="585222" y="298619"/>
                  </a:lnTo>
                  <a:lnTo>
                    <a:pt x="648214" y="243349"/>
                  </a:lnTo>
                </a:path>
                <a:path w="755015" h="300990">
                  <a:moveTo>
                    <a:pt x="69678" y="298149"/>
                  </a:moveTo>
                  <a:lnTo>
                    <a:pt x="8731" y="262958"/>
                  </a:lnTo>
                  <a:lnTo>
                    <a:pt x="3450" y="258304"/>
                  </a:lnTo>
                  <a:lnTo>
                    <a:pt x="471" y="252196"/>
                  </a:lnTo>
                  <a:lnTo>
                    <a:pt x="0" y="245414"/>
                  </a:lnTo>
                  <a:lnTo>
                    <a:pt x="2241" y="238739"/>
                  </a:lnTo>
                  <a:lnTo>
                    <a:pt x="116973" y="40034"/>
                  </a:lnTo>
                  <a:lnTo>
                    <a:pt x="121627" y="34759"/>
                  </a:lnTo>
                  <a:lnTo>
                    <a:pt x="127733" y="31781"/>
                  </a:lnTo>
                  <a:lnTo>
                    <a:pt x="134511" y="31310"/>
                  </a:lnTo>
                  <a:lnTo>
                    <a:pt x="141179" y="33557"/>
                  </a:lnTo>
                  <a:lnTo>
                    <a:pt x="202127" y="68736"/>
                  </a:lnTo>
                  <a:lnTo>
                    <a:pt x="207407" y="73390"/>
                  </a:lnTo>
                  <a:lnTo>
                    <a:pt x="210386" y="79498"/>
                  </a:lnTo>
                  <a:lnTo>
                    <a:pt x="210858" y="86280"/>
                  </a:lnTo>
                  <a:lnTo>
                    <a:pt x="208616" y="92955"/>
                  </a:lnTo>
                  <a:lnTo>
                    <a:pt x="93884" y="291660"/>
                  </a:lnTo>
                  <a:lnTo>
                    <a:pt x="89231" y="296940"/>
                  </a:lnTo>
                  <a:lnTo>
                    <a:pt x="83124" y="299919"/>
                  </a:lnTo>
                  <a:lnTo>
                    <a:pt x="76347" y="300391"/>
                  </a:lnTo>
                  <a:lnTo>
                    <a:pt x="69678" y="298149"/>
                  </a:lnTo>
                  <a:close/>
                </a:path>
                <a:path w="755015" h="300990">
                  <a:moveTo>
                    <a:pt x="745991" y="231652"/>
                  </a:moveTo>
                  <a:lnTo>
                    <a:pt x="685044" y="266844"/>
                  </a:lnTo>
                  <a:lnTo>
                    <a:pt x="678376" y="269084"/>
                  </a:lnTo>
                  <a:lnTo>
                    <a:pt x="671596" y="268609"/>
                  </a:lnTo>
                  <a:lnTo>
                    <a:pt x="665486" y="265629"/>
                  </a:lnTo>
                  <a:lnTo>
                    <a:pt x="660825" y="260354"/>
                  </a:lnTo>
                  <a:lnTo>
                    <a:pt x="546106" y="61650"/>
                  </a:lnTo>
                  <a:lnTo>
                    <a:pt x="543866" y="54976"/>
                  </a:lnTo>
                  <a:lnTo>
                    <a:pt x="544342" y="48196"/>
                  </a:lnTo>
                  <a:lnTo>
                    <a:pt x="547326" y="42085"/>
                  </a:lnTo>
                  <a:lnTo>
                    <a:pt x="552608" y="37418"/>
                  </a:lnTo>
                  <a:lnTo>
                    <a:pt x="613543" y="2239"/>
                  </a:lnTo>
                  <a:lnTo>
                    <a:pt x="620219" y="0"/>
                  </a:lnTo>
                  <a:lnTo>
                    <a:pt x="627000" y="476"/>
                  </a:lnTo>
                  <a:lnTo>
                    <a:pt x="633108" y="3459"/>
                  </a:lnTo>
                  <a:lnTo>
                    <a:pt x="637762" y="8742"/>
                  </a:lnTo>
                  <a:lnTo>
                    <a:pt x="752481" y="207433"/>
                  </a:lnTo>
                  <a:lnTo>
                    <a:pt x="754728" y="214109"/>
                  </a:lnTo>
                  <a:lnTo>
                    <a:pt x="754256" y="220890"/>
                  </a:lnTo>
                  <a:lnTo>
                    <a:pt x="751274" y="226998"/>
                  </a:lnTo>
                  <a:lnTo>
                    <a:pt x="745991" y="231652"/>
                  </a:lnTo>
                  <a:close/>
                </a:path>
              </a:pathLst>
            </a:custGeom>
            <a:ln w="20421">
              <a:solidFill>
                <a:srgbClr val="00654E"/>
              </a:solidFill>
            </a:ln>
          </p:spPr>
          <p:txBody>
            <a:bodyPr wrap="square" lIns="0" tIns="0" rIns="0" bIns="0" rtlCol="0"/>
            <a:lstStyle/>
            <a:p>
              <a:endParaRPr/>
            </a:p>
          </p:txBody>
        </p:sp>
      </p:grpSp>
      <p:sp>
        <p:nvSpPr>
          <p:cNvPr id="19" name="object 19"/>
          <p:cNvSpPr txBox="1">
            <a:spLocks noGrp="1"/>
          </p:cNvSpPr>
          <p:nvPr>
            <p:ph type="title"/>
          </p:nvPr>
        </p:nvSpPr>
        <p:spPr>
          <a:xfrm>
            <a:off x="1159002" y="456565"/>
            <a:ext cx="7644003" cy="1423467"/>
          </a:xfrm>
          <a:prstGeom prst="rect">
            <a:avLst/>
          </a:prstGeom>
        </p:spPr>
        <p:txBody>
          <a:bodyPr vert="horz" wrap="square" lIns="0" tIns="162560" rIns="0" bIns="0" rtlCol="0">
            <a:spAutoFit/>
          </a:bodyPr>
          <a:lstStyle/>
          <a:p>
            <a:pPr marL="12700">
              <a:lnSpc>
                <a:spcPct val="100000"/>
              </a:lnSpc>
              <a:spcBef>
                <a:spcPts val="1280"/>
              </a:spcBef>
            </a:pPr>
            <a:r>
              <a:rPr dirty="0"/>
              <a:t>Local</a:t>
            </a:r>
            <a:r>
              <a:rPr spc="-95" dirty="0"/>
              <a:t> </a:t>
            </a:r>
            <a:r>
              <a:rPr dirty="0"/>
              <a:t>Reach:</a:t>
            </a:r>
            <a:r>
              <a:rPr spc="-95" dirty="0"/>
              <a:t> </a:t>
            </a:r>
            <a:r>
              <a:rPr dirty="0"/>
              <a:t>An</a:t>
            </a:r>
            <a:r>
              <a:rPr spc="-95" dirty="0"/>
              <a:t> </a:t>
            </a:r>
            <a:r>
              <a:rPr spc="-10" dirty="0"/>
              <a:t>Experienced</a:t>
            </a:r>
            <a:r>
              <a:rPr spc="-90" dirty="0"/>
              <a:t> </a:t>
            </a:r>
            <a:r>
              <a:rPr spc="-10" dirty="0"/>
              <a:t>Network</a:t>
            </a:r>
          </a:p>
          <a:p>
            <a:pPr marL="490220" marR="5080">
              <a:spcBef>
                <a:spcPts val="665"/>
              </a:spcBef>
            </a:pPr>
            <a:r>
              <a:rPr sz="1450" b="0" dirty="0">
                <a:solidFill>
                  <a:srgbClr val="423F41"/>
                </a:solidFill>
                <a:latin typeface="Myriad Pro"/>
                <a:cs typeface="Myriad Pro"/>
              </a:rPr>
              <a:t>Experience</a:t>
            </a:r>
            <a:r>
              <a:rPr sz="1450" b="0" spc="-40" dirty="0">
                <a:solidFill>
                  <a:srgbClr val="423F41"/>
                </a:solidFill>
                <a:latin typeface="Myriad Pro"/>
                <a:cs typeface="Myriad Pro"/>
              </a:rPr>
              <a:t> </a:t>
            </a:r>
            <a:r>
              <a:rPr sz="1450" b="0" dirty="0">
                <a:solidFill>
                  <a:srgbClr val="423F41"/>
                </a:solidFill>
                <a:latin typeface="Myriad Pro"/>
                <a:cs typeface="Myriad Pro"/>
              </a:rPr>
              <a:t>is</a:t>
            </a:r>
            <a:r>
              <a:rPr sz="1450" b="0" spc="-40" dirty="0">
                <a:solidFill>
                  <a:srgbClr val="423F41"/>
                </a:solidFill>
                <a:latin typeface="Myriad Pro"/>
                <a:cs typeface="Myriad Pro"/>
              </a:rPr>
              <a:t> </a:t>
            </a:r>
            <a:r>
              <a:rPr sz="1450" b="0" dirty="0">
                <a:solidFill>
                  <a:srgbClr val="423F41"/>
                </a:solidFill>
                <a:latin typeface="Myriad Pro"/>
                <a:cs typeface="Myriad Pro"/>
              </a:rPr>
              <a:t>the</a:t>
            </a:r>
            <a:r>
              <a:rPr sz="1450" b="0" spc="-40" dirty="0">
                <a:solidFill>
                  <a:srgbClr val="423F41"/>
                </a:solidFill>
                <a:latin typeface="Myriad Pro"/>
                <a:cs typeface="Myriad Pro"/>
              </a:rPr>
              <a:t> </a:t>
            </a:r>
            <a:r>
              <a:rPr sz="1450" b="0" dirty="0">
                <a:solidFill>
                  <a:srgbClr val="423F41"/>
                </a:solidFill>
                <a:latin typeface="Myriad Pro"/>
                <a:cs typeface="Myriad Pro"/>
              </a:rPr>
              <a:t>backbone</a:t>
            </a:r>
            <a:r>
              <a:rPr sz="1450" b="0" spc="-40" dirty="0">
                <a:solidFill>
                  <a:srgbClr val="423F41"/>
                </a:solidFill>
                <a:latin typeface="Myriad Pro"/>
                <a:cs typeface="Myriad Pro"/>
              </a:rPr>
              <a:t> </a:t>
            </a:r>
            <a:r>
              <a:rPr sz="1450" b="0" dirty="0">
                <a:solidFill>
                  <a:srgbClr val="423F41"/>
                </a:solidFill>
                <a:latin typeface="Myriad Pro"/>
                <a:cs typeface="Myriad Pro"/>
              </a:rPr>
              <a:t>of</a:t>
            </a:r>
            <a:r>
              <a:rPr sz="1450" b="0" spc="-40" dirty="0">
                <a:solidFill>
                  <a:srgbClr val="423F41"/>
                </a:solidFill>
                <a:latin typeface="Myriad Pro"/>
                <a:cs typeface="Myriad Pro"/>
              </a:rPr>
              <a:t> </a:t>
            </a:r>
            <a:r>
              <a:rPr sz="1450" b="0" dirty="0">
                <a:solidFill>
                  <a:srgbClr val="423F41"/>
                </a:solidFill>
                <a:latin typeface="Myriad Pro"/>
                <a:cs typeface="Myriad Pro"/>
              </a:rPr>
              <a:t>our</a:t>
            </a:r>
            <a:r>
              <a:rPr sz="1450" b="0" spc="-35" dirty="0">
                <a:solidFill>
                  <a:srgbClr val="423F41"/>
                </a:solidFill>
                <a:latin typeface="Myriad Pro"/>
                <a:cs typeface="Myriad Pro"/>
              </a:rPr>
              <a:t> </a:t>
            </a:r>
            <a:r>
              <a:rPr sz="1450" b="0" dirty="0">
                <a:solidFill>
                  <a:srgbClr val="423F41"/>
                </a:solidFill>
                <a:latin typeface="Myriad Pro"/>
                <a:cs typeface="Myriad Pro"/>
              </a:rPr>
              <a:t>business</a:t>
            </a:r>
            <a:r>
              <a:rPr sz="1450" b="0" spc="-40" dirty="0">
                <a:solidFill>
                  <a:srgbClr val="423F41"/>
                </a:solidFill>
                <a:latin typeface="Myriad Pro"/>
                <a:cs typeface="Myriad Pro"/>
              </a:rPr>
              <a:t> </a:t>
            </a:r>
            <a:r>
              <a:rPr sz="1450" b="0" dirty="0">
                <a:solidFill>
                  <a:srgbClr val="423F41"/>
                </a:solidFill>
                <a:latin typeface="Myriad Pro"/>
                <a:cs typeface="Myriad Pro"/>
              </a:rPr>
              <a:t>with</a:t>
            </a:r>
            <a:r>
              <a:rPr sz="1450" b="0" spc="-40" dirty="0">
                <a:solidFill>
                  <a:srgbClr val="423F41"/>
                </a:solidFill>
                <a:latin typeface="Myriad Pro"/>
                <a:cs typeface="Myriad Pro"/>
              </a:rPr>
              <a:t> </a:t>
            </a:r>
            <a:r>
              <a:rPr sz="1450" b="0" dirty="0">
                <a:solidFill>
                  <a:srgbClr val="423F41"/>
                </a:solidFill>
                <a:latin typeface="Myriad Pro"/>
                <a:cs typeface="Myriad Pro"/>
              </a:rPr>
              <a:t>over</a:t>
            </a:r>
            <a:r>
              <a:rPr sz="1450" b="0" spc="-40" dirty="0">
                <a:solidFill>
                  <a:srgbClr val="423F41"/>
                </a:solidFill>
                <a:latin typeface="Myriad Pro"/>
                <a:cs typeface="Myriad Pro"/>
              </a:rPr>
              <a:t> </a:t>
            </a:r>
            <a:r>
              <a:rPr sz="1450" b="0" dirty="0">
                <a:solidFill>
                  <a:srgbClr val="423F41"/>
                </a:solidFill>
                <a:latin typeface="Myriad Pro"/>
                <a:cs typeface="Myriad Pro"/>
              </a:rPr>
              <a:t>90</a:t>
            </a:r>
            <a:r>
              <a:rPr sz="1450" b="0" spc="-40" dirty="0">
                <a:solidFill>
                  <a:srgbClr val="423F41"/>
                </a:solidFill>
                <a:latin typeface="Myriad Pro"/>
                <a:cs typeface="Myriad Pro"/>
              </a:rPr>
              <a:t> </a:t>
            </a:r>
            <a:r>
              <a:rPr sz="1450" b="0" dirty="0">
                <a:solidFill>
                  <a:srgbClr val="423F41"/>
                </a:solidFill>
                <a:latin typeface="Myriad Pro"/>
                <a:cs typeface="Myriad Pro"/>
              </a:rPr>
              <a:t>years</a:t>
            </a:r>
            <a:r>
              <a:rPr sz="1450" b="0" spc="-40" dirty="0">
                <a:solidFill>
                  <a:srgbClr val="423F41"/>
                </a:solidFill>
                <a:latin typeface="Myriad Pro"/>
                <a:cs typeface="Myriad Pro"/>
              </a:rPr>
              <a:t> </a:t>
            </a:r>
            <a:r>
              <a:rPr sz="1450" b="0" dirty="0">
                <a:solidFill>
                  <a:srgbClr val="423F41"/>
                </a:solidFill>
                <a:latin typeface="Myriad Pro"/>
                <a:cs typeface="Myriad Pro"/>
              </a:rPr>
              <a:t>of</a:t>
            </a:r>
            <a:r>
              <a:rPr sz="1450" b="0" spc="-35" dirty="0">
                <a:solidFill>
                  <a:srgbClr val="423F41"/>
                </a:solidFill>
                <a:latin typeface="Myriad Pro"/>
                <a:cs typeface="Myriad Pro"/>
              </a:rPr>
              <a:t> </a:t>
            </a:r>
            <a:r>
              <a:rPr sz="1450" b="0" dirty="0">
                <a:solidFill>
                  <a:srgbClr val="423F41"/>
                </a:solidFill>
                <a:latin typeface="Myriad Pro"/>
                <a:cs typeface="Myriad Pro"/>
              </a:rPr>
              <a:t>real</a:t>
            </a:r>
            <a:r>
              <a:rPr sz="1450" b="0" spc="-40" dirty="0">
                <a:solidFill>
                  <a:srgbClr val="423F41"/>
                </a:solidFill>
                <a:latin typeface="Myriad Pro"/>
                <a:cs typeface="Myriad Pro"/>
              </a:rPr>
              <a:t> </a:t>
            </a:r>
            <a:r>
              <a:rPr sz="1450" b="0" dirty="0">
                <a:solidFill>
                  <a:srgbClr val="423F41"/>
                </a:solidFill>
                <a:latin typeface="Myriad Pro"/>
                <a:cs typeface="Myriad Pro"/>
              </a:rPr>
              <a:t>estate</a:t>
            </a:r>
            <a:r>
              <a:rPr sz="1450" b="0" spc="-40" dirty="0">
                <a:solidFill>
                  <a:srgbClr val="423F41"/>
                </a:solidFill>
                <a:latin typeface="Myriad Pro"/>
                <a:cs typeface="Myriad Pro"/>
              </a:rPr>
              <a:t> </a:t>
            </a:r>
            <a:r>
              <a:rPr sz="1450" b="0" spc="-10" dirty="0">
                <a:solidFill>
                  <a:srgbClr val="423F41"/>
                </a:solidFill>
                <a:latin typeface="Myriad Pro"/>
                <a:cs typeface="Myriad Pro"/>
              </a:rPr>
              <a:t>transactions. </a:t>
            </a:r>
            <a:r>
              <a:rPr sz="1450" b="0" dirty="0">
                <a:solidFill>
                  <a:srgbClr val="423F41"/>
                </a:solidFill>
                <a:latin typeface="Myriad Pro"/>
                <a:cs typeface="Myriad Pro"/>
              </a:rPr>
              <a:t>At</a:t>
            </a:r>
            <a:r>
              <a:rPr sz="1450" b="0" spc="10" dirty="0">
                <a:solidFill>
                  <a:srgbClr val="423F41"/>
                </a:solidFill>
                <a:latin typeface="Myriad Pro"/>
                <a:cs typeface="Myriad Pro"/>
              </a:rPr>
              <a:t> </a:t>
            </a:r>
            <a:r>
              <a:rPr sz="1450" b="0" dirty="0">
                <a:solidFill>
                  <a:srgbClr val="423F41"/>
                </a:solidFill>
                <a:latin typeface="Myriad Pro"/>
                <a:cs typeface="Myriad Pro"/>
              </a:rPr>
              <a:t>John</a:t>
            </a:r>
            <a:r>
              <a:rPr sz="1450" b="0" spc="10" dirty="0">
                <a:solidFill>
                  <a:srgbClr val="423F41"/>
                </a:solidFill>
                <a:latin typeface="Myriad Pro"/>
                <a:cs typeface="Myriad Pro"/>
              </a:rPr>
              <a:t> </a:t>
            </a:r>
            <a:r>
              <a:rPr sz="1450" b="0" dirty="0">
                <a:solidFill>
                  <a:srgbClr val="423F41"/>
                </a:solidFill>
                <a:latin typeface="Myriad Pro"/>
                <a:cs typeface="Myriad Pro"/>
              </a:rPr>
              <a:t>L.</a:t>
            </a:r>
            <a:r>
              <a:rPr sz="1450" b="0" spc="15" dirty="0">
                <a:solidFill>
                  <a:srgbClr val="423F41"/>
                </a:solidFill>
                <a:latin typeface="Myriad Pro"/>
                <a:cs typeface="Myriad Pro"/>
              </a:rPr>
              <a:t> </a:t>
            </a:r>
            <a:r>
              <a:rPr sz="1450" b="0" dirty="0">
                <a:solidFill>
                  <a:srgbClr val="423F41"/>
                </a:solidFill>
                <a:latin typeface="Myriad Pro"/>
                <a:cs typeface="Myriad Pro"/>
              </a:rPr>
              <a:t>Scott,</a:t>
            </a:r>
            <a:r>
              <a:rPr sz="1450" b="0" spc="10" dirty="0">
                <a:solidFill>
                  <a:srgbClr val="423F41"/>
                </a:solidFill>
                <a:latin typeface="Myriad Pro"/>
                <a:cs typeface="Myriad Pro"/>
              </a:rPr>
              <a:t> </a:t>
            </a:r>
            <a:r>
              <a:rPr sz="1450" b="0" dirty="0">
                <a:solidFill>
                  <a:srgbClr val="423F41"/>
                </a:solidFill>
                <a:latin typeface="Myriad Pro"/>
                <a:cs typeface="Myriad Pro"/>
              </a:rPr>
              <a:t>our</a:t>
            </a:r>
            <a:r>
              <a:rPr sz="1450" b="0" spc="10" dirty="0">
                <a:solidFill>
                  <a:srgbClr val="423F41"/>
                </a:solidFill>
                <a:latin typeface="Myriad Pro"/>
                <a:cs typeface="Myriad Pro"/>
              </a:rPr>
              <a:t> </a:t>
            </a:r>
            <a:r>
              <a:rPr sz="1450" b="0" dirty="0">
                <a:solidFill>
                  <a:srgbClr val="423F41"/>
                </a:solidFill>
                <a:latin typeface="Myriad Pro"/>
                <a:cs typeface="Myriad Pro"/>
              </a:rPr>
              <a:t>innovative</a:t>
            </a:r>
            <a:r>
              <a:rPr sz="1450" b="0" spc="15" dirty="0">
                <a:solidFill>
                  <a:srgbClr val="423F41"/>
                </a:solidFill>
                <a:latin typeface="Myriad Pro"/>
                <a:cs typeface="Myriad Pro"/>
              </a:rPr>
              <a:t> </a:t>
            </a:r>
            <a:r>
              <a:rPr sz="1450" b="0" dirty="0">
                <a:solidFill>
                  <a:srgbClr val="423F41"/>
                </a:solidFill>
                <a:latin typeface="Myriad Pro"/>
                <a:cs typeface="Myriad Pro"/>
              </a:rPr>
              <a:t>initiatives</a:t>
            </a:r>
            <a:r>
              <a:rPr sz="1450" b="0" spc="10" dirty="0">
                <a:solidFill>
                  <a:srgbClr val="423F41"/>
                </a:solidFill>
                <a:latin typeface="Myriad Pro"/>
                <a:cs typeface="Myriad Pro"/>
              </a:rPr>
              <a:t> </a:t>
            </a:r>
            <a:r>
              <a:rPr sz="1450" b="0" dirty="0">
                <a:solidFill>
                  <a:srgbClr val="423F41"/>
                </a:solidFill>
                <a:latin typeface="Myriad Pro"/>
                <a:cs typeface="Myriad Pro"/>
              </a:rPr>
              <a:t>and</a:t>
            </a:r>
            <a:r>
              <a:rPr sz="1450" b="0" spc="15" dirty="0">
                <a:solidFill>
                  <a:srgbClr val="423F41"/>
                </a:solidFill>
                <a:latin typeface="Myriad Pro"/>
                <a:cs typeface="Myriad Pro"/>
              </a:rPr>
              <a:t> </a:t>
            </a:r>
            <a:r>
              <a:rPr sz="1450" b="0" dirty="0">
                <a:solidFill>
                  <a:srgbClr val="423F41"/>
                </a:solidFill>
                <a:latin typeface="Myriad Pro"/>
                <a:cs typeface="Myriad Pro"/>
              </a:rPr>
              <a:t>tools</a:t>
            </a:r>
            <a:r>
              <a:rPr sz="1450" b="0" spc="10" dirty="0">
                <a:solidFill>
                  <a:srgbClr val="423F41"/>
                </a:solidFill>
                <a:latin typeface="Myriad Pro"/>
                <a:cs typeface="Myriad Pro"/>
              </a:rPr>
              <a:t> </a:t>
            </a:r>
            <a:r>
              <a:rPr sz="1450" b="0" dirty="0">
                <a:solidFill>
                  <a:srgbClr val="423F41"/>
                </a:solidFill>
                <a:latin typeface="Myriad Pro"/>
                <a:cs typeface="Myriad Pro"/>
              </a:rPr>
              <a:t>maximize</a:t>
            </a:r>
            <a:r>
              <a:rPr sz="1450" b="0" spc="10" dirty="0">
                <a:solidFill>
                  <a:srgbClr val="423F41"/>
                </a:solidFill>
                <a:latin typeface="Myriad Pro"/>
                <a:cs typeface="Myriad Pro"/>
              </a:rPr>
              <a:t> </a:t>
            </a:r>
            <a:r>
              <a:rPr sz="1450" b="0" dirty="0">
                <a:solidFill>
                  <a:srgbClr val="423F41"/>
                </a:solidFill>
                <a:latin typeface="Myriad Pro"/>
                <a:cs typeface="Myriad Pro"/>
              </a:rPr>
              <a:t>the</a:t>
            </a:r>
            <a:r>
              <a:rPr sz="1450" b="0" spc="15" dirty="0">
                <a:solidFill>
                  <a:srgbClr val="423F41"/>
                </a:solidFill>
                <a:latin typeface="Myriad Pro"/>
                <a:cs typeface="Myriad Pro"/>
              </a:rPr>
              <a:t> </a:t>
            </a:r>
            <a:r>
              <a:rPr sz="1450" b="0" dirty="0">
                <a:solidFill>
                  <a:srgbClr val="423F41"/>
                </a:solidFill>
                <a:latin typeface="Myriad Pro"/>
                <a:cs typeface="Myriad Pro"/>
              </a:rPr>
              <a:t>power</a:t>
            </a:r>
            <a:r>
              <a:rPr sz="1450" b="0" spc="10" dirty="0">
                <a:solidFill>
                  <a:srgbClr val="423F41"/>
                </a:solidFill>
                <a:latin typeface="Myriad Pro"/>
                <a:cs typeface="Myriad Pro"/>
              </a:rPr>
              <a:t> </a:t>
            </a:r>
            <a:r>
              <a:rPr sz="1450" b="0" dirty="0">
                <a:solidFill>
                  <a:srgbClr val="423F41"/>
                </a:solidFill>
                <a:latin typeface="Myriad Pro"/>
                <a:cs typeface="Myriad Pro"/>
              </a:rPr>
              <a:t>of</a:t>
            </a:r>
            <a:r>
              <a:rPr sz="1450" b="0" spc="15" dirty="0">
                <a:solidFill>
                  <a:srgbClr val="423F41"/>
                </a:solidFill>
                <a:latin typeface="Myriad Pro"/>
                <a:cs typeface="Myriad Pro"/>
              </a:rPr>
              <a:t> </a:t>
            </a:r>
            <a:r>
              <a:rPr sz="1450" b="0" dirty="0">
                <a:solidFill>
                  <a:srgbClr val="423F41"/>
                </a:solidFill>
                <a:latin typeface="Myriad Pro"/>
                <a:cs typeface="Myriad Pro"/>
              </a:rPr>
              <a:t>our</a:t>
            </a:r>
            <a:r>
              <a:rPr sz="1450" b="0" spc="10" dirty="0">
                <a:solidFill>
                  <a:srgbClr val="423F41"/>
                </a:solidFill>
                <a:latin typeface="Myriad Pro"/>
                <a:cs typeface="Myriad Pro"/>
              </a:rPr>
              <a:t> </a:t>
            </a:r>
            <a:r>
              <a:rPr sz="1450" b="0" spc="-10" dirty="0">
                <a:solidFill>
                  <a:srgbClr val="423F41"/>
                </a:solidFill>
                <a:latin typeface="Myriad Pro"/>
                <a:cs typeface="Myriad Pro"/>
              </a:rPr>
              <a:t>local, regional,</a:t>
            </a:r>
            <a:r>
              <a:rPr sz="1450" b="0" spc="-30" dirty="0">
                <a:solidFill>
                  <a:srgbClr val="423F41"/>
                </a:solidFill>
                <a:latin typeface="Myriad Pro"/>
                <a:cs typeface="Myriad Pro"/>
              </a:rPr>
              <a:t> </a:t>
            </a:r>
            <a:r>
              <a:rPr sz="1450" b="0" dirty="0">
                <a:solidFill>
                  <a:srgbClr val="423F41"/>
                </a:solidFill>
                <a:latin typeface="Myriad Pro"/>
                <a:cs typeface="Myriad Pro"/>
              </a:rPr>
              <a:t>and</a:t>
            </a:r>
            <a:r>
              <a:rPr sz="1450" b="0" spc="-30" dirty="0">
                <a:solidFill>
                  <a:srgbClr val="423F41"/>
                </a:solidFill>
                <a:latin typeface="Myriad Pro"/>
                <a:cs typeface="Myriad Pro"/>
              </a:rPr>
              <a:t> </a:t>
            </a:r>
            <a:r>
              <a:rPr sz="1450" b="0" dirty="0">
                <a:solidFill>
                  <a:srgbClr val="423F41"/>
                </a:solidFill>
                <a:latin typeface="Myriad Pro"/>
                <a:cs typeface="Myriad Pro"/>
              </a:rPr>
              <a:t>national</a:t>
            </a:r>
            <a:r>
              <a:rPr sz="1450" b="0" spc="-30" dirty="0">
                <a:solidFill>
                  <a:srgbClr val="423F41"/>
                </a:solidFill>
                <a:latin typeface="Myriad Pro"/>
                <a:cs typeface="Myriad Pro"/>
              </a:rPr>
              <a:t> </a:t>
            </a:r>
            <a:r>
              <a:rPr sz="1450" b="0" spc="-10" dirty="0">
                <a:solidFill>
                  <a:srgbClr val="423F41"/>
                </a:solidFill>
                <a:latin typeface="Myriad Pro"/>
                <a:cs typeface="Myriad Pro"/>
              </a:rPr>
              <a:t>presence</a:t>
            </a:r>
            <a:r>
              <a:rPr sz="1450" b="0" spc="-25" dirty="0">
                <a:solidFill>
                  <a:srgbClr val="423F41"/>
                </a:solidFill>
                <a:latin typeface="Myriad Pro"/>
                <a:cs typeface="Myriad Pro"/>
              </a:rPr>
              <a:t> </a:t>
            </a:r>
            <a:r>
              <a:rPr sz="1450" b="0" dirty="0">
                <a:solidFill>
                  <a:srgbClr val="423F41"/>
                </a:solidFill>
                <a:latin typeface="Myriad Pro"/>
                <a:cs typeface="Myriad Pro"/>
              </a:rPr>
              <a:t>to</a:t>
            </a:r>
            <a:r>
              <a:rPr sz="1450" b="0" spc="-30" dirty="0">
                <a:solidFill>
                  <a:srgbClr val="423F41"/>
                </a:solidFill>
                <a:latin typeface="Myriad Pro"/>
                <a:cs typeface="Myriad Pro"/>
              </a:rPr>
              <a:t> </a:t>
            </a:r>
            <a:r>
              <a:rPr sz="1450" b="0" dirty="0">
                <a:solidFill>
                  <a:srgbClr val="423F41"/>
                </a:solidFill>
                <a:latin typeface="Myriad Pro"/>
                <a:cs typeface="Myriad Pro"/>
              </a:rPr>
              <a:t>better</a:t>
            </a:r>
            <a:r>
              <a:rPr sz="1450" b="0" spc="-30" dirty="0">
                <a:solidFill>
                  <a:srgbClr val="423F41"/>
                </a:solidFill>
                <a:latin typeface="Myriad Pro"/>
                <a:cs typeface="Myriad Pro"/>
              </a:rPr>
              <a:t> </a:t>
            </a:r>
            <a:r>
              <a:rPr sz="1450" b="0" dirty="0">
                <a:solidFill>
                  <a:srgbClr val="423F41"/>
                </a:solidFill>
                <a:latin typeface="Myriad Pro"/>
                <a:cs typeface="Myriad Pro"/>
              </a:rPr>
              <a:t>serve</a:t>
            </a:r>
            <a:r>
              <a:rPr sz="1450" b="0" spc="-25" dirty="0">
                <a:solidFill>
                  <a:srgbClr val="423F41"/>
                </a:solidFill>
                <a:latin typeface="Myriad Pro"/>
                <a:cs typeface="Myriad Pro"/>
              </a:rPr>
              <a:t> </a:t>
            </a:r>
            <a:r>
              <a:rPr sz="1450" b="0" dirty="0">
                <a:solidFill>
                  <a:srgbClr val="423F41"/>
                </a:solidFill>
                <a:latin typeface="Myriad Pro"/>
                <a:cs typeface="Myriad Pro"/>
              </a:rPr>
              <a:t>our</a:t>
            </a:r>
            <a:r>
              <a:rPr sz="1450" b="0" spc="-30" dirty="0">
                <a:solidFill>
                  <a:srgbClr val="423F41"/>
                </a:solidFill>
                <a:latin typeface="Myriad Pro"/>
                <a:cs typeface="Myriad Pro"/>
              </a:rPr>
              <a:t> </a:t>
            </a:r>
            <a:r>
              <a:rPr sz="1450" b="0" spc="-10" dirty="0">
                <a:solidFill>
                  <a:srgbClr val="423F41"/>
                </a:solidFill>
                <a:latin typeface="Myriad Pro"/>
                <a:cs typeface="Myriad Pro"/>
              </a:rPr>
              <a:t>clients.</a:t>
            </a:r>
            <a:endParaRPr sz="1450" dirty="0">
              <a:latin typeface="Myriad Pro"/>
              <a:cs typeface="Myriad Pro"/>
            </a:endParaRPr>
          </a:p>
        </p:txBody>
      </p:sp>
      <p:sp>
        <p:nvSpPr>
          <p:cNvPr id="20" name="object 20"/>
          <p:cNvSpPr txBox="1"/>
          <p:nvPr/>
        </p:nvSpPr>
        <p:spPr>
          <a:xfrm>
            <a:off x="7394668" y="6019610"/>
            <a:ext cx="1081405" cy="504825"/>
          </a:xfrm>
          <a:prstGeom prst="rect">
            <a:avLst/>
          </a:prstGeom>
        </p:spPr>
        <p:txBody>
          <a:bodyPr vert="horz" wrap="square" lIns="0" tIns="35560" rIns="0" bIns="0" rtlCol="0">
            <a:spAutoFit/>
          </a:bodyPr>
          <a:lstStyle/>
          <a:p>
            <a:pPr marL="12700" marR="5080">
              <a:lnSpc>
                <a:spcPts val="1810"/>
              </a:lnSpc>
              <a:spcBef>
                <a:spcPts val="280"/>
              </a:spcBef>
            </a:pPr>
            <a:r>
              <a:rPr sz="1600" spc="-10" dirty="0">
                <a:solidFill>
                  <a:srgbClr val="00653E"/>
                </a:solidFill>
                <a:latin typeface="Myriad Pro"/>
                <a:cs typeface="Myriad Pro"/>
              </a:rPr>
              <a:t>Yearly transactions</a:t>
            </a:r>
            <a:endParaRPr sz="1600">
              <a:latin typeface="Myriad Pro"/>
              <a:cs typeface="Myriad Pro"/>
            </a:endParaRPr>
          </a:p>
        </p:txBody>
      </p:sp>
      <p:sp>
        <p:nvSpPr>
          <p:cNvPr id="21" name="object 21"/>
          <p:cNvSpPr txBox="1"/>
          <p:nvPr/>
        </p:nvSpPr>
        <p:spPr>
          <a:xfrm>
            <a:off x="7180002" y="5747411"/>
            <a:ext cx="1191965" cy="250068"/>
          </a:xfrm>
          <a:prstGeom prst="rect">
            <a:avLst/>
          </a:prstGeom>
          <a:solidFill>
            <a:srgbClr val="00A975"/>
          </a:solidFill>
        </p:spPr>
        <p:txBody>
          <a:bodyPr vert="horz" wrap="square" lIns="0" tIns="0" rIns="0" bIns="0" rtlCol="0">
            <a:spAutoFit/>
          </a:bodyPr>
          <a:lstStyle/>
          <a:p>
            <a:pPr marL="52705">
              <a:lnSpc>
                <a:spcPts val="1980"/>
              </a:lnSpc>
            </a:pPr>
            <a:r>
              <a:rPr sz="1500" b="1" spc="-10" dirty="0">
                <a:solidFill>
                  <a:srgbClr val="FFFFFF"/>
                </a:solidFill>
                <a:latin typeface="MyriadPro-Black"/>
                <a:cs typeface="MyriadPro-Black"/>
              </a:rPr>
              <a:t>Over</a:t>
            </a:r>
            <a:r>
              <a:rPr sz="1500" b="1" spc="-70" dirty="0">
                <a:solidFill>
                  <a:srgbClr val="FFFFFF"/>
                </a:solidFill>
                <a:latin typeface="MyriadPro-Black"/>
                <a:cs typeface="MyriadPro-Black"/>
              </a:rPr>
              <a:t> </a:t>
            </a:r>
            <a:r>
              <a:rPr sz="1500" b="1" spc="-10" dirty="0">
                <a:solidFill>
                  <a:srgbClr val="FFFFFF"/>
                </a:solidFill>
                <a:latin typeface="MyriadPro-Black"/>
                <a:cs typeface="MyriadPro-Black"/>
              </a:rPr>
              <a:t>30,000</a:t>
            </a:r>
            <a:r>
              <a:rPr sz="1500" b="1" spc="-15" baseline="31746" dirty="0">
                <a:solidFill>
                  <a:srgbClr val="FFFFFF"/>
                </a:solidFill>
                <a:latin typeface="MyriadPro-Black"/>
                <a:cs typeface="MyriadPro-Black"/>
              </a:rPr>
              <a:t>*</a:t>
            </a:r>
            <a:endParaRPr sz="1500" baseline="31746" dirty="0">
              <a:latin typeface="MyriadPro-Black"/>
              <a:cs typeface="MyriadPro-Black"/>
            </a:endParaRPr>
          </a:p>
        </p:txBody>
      </p:sp>
      <p:sp>
        <p:nvSpPr>
          <p:cNvPr id="22" name="object 22"/>
          <p:cNvSpPr txBox="1"/>
          <p:nvPr/>
        </p:nvSpPr>
        <p:spPr>
          <a:xfrm>
            <a:off x="1510620" y="3752469"/>
            <a:ext cx="1779280" cy="290091"/>
          </a:xfrm>
          <a:prstGeom prst="rect">
            <a:avLst/>
          </a:prstGeom>
        </p:spPr>
        <p:txBody>
          <a:bodyPr vert="horz" wrap="square" lIns="0" tIns="12065" rIns="0" bIns="0" rtlCol="0">
            <a:spAutoFit/>
          </a:bodyPr>
          <a:lstStyle/>
          <a:p>
            <a:pPr marL="12700">
              <a:lnSpc>
                <a:spcPct val="100000"/>
              </a:lnSpc>
              <a:spcBef>
                <a:spcPts val="95"/>
              </a:spcBef>
            </a:pPr>
            <a:r>
              <a:rPr sz="1750" dirty="0">
                <a:solidFill>
                  <a:srgbClr val="00653E"/>
                </a:solidFill>
                <a:latin typeface="Myriad Pro"/>
                <a:cs typeface="Myriad Pro"/>
              </a:rPr>
              <a:t>Broker</a:t>
            </a:r>
            <a:r>
              <a:rPr sz="1750" spc="-55" dirty="0">
                <a:solidFill>
                  <a:srgbClr val="00653E"/>
                </a:solidFill>
                <a:latin typeface="Myriad Pro"/>
                <a:cs typeface="Myriad Pro"/>
              </a:rPr>
              <a:t> </a:t>
            </a:r>
            <a:r>
              <a:rPr sz="1750" spc="-10" dirty="0">
                <a:solidFill>
                  <a:srgbClr val="00653E"/>
                </a:solidFill>
                <a:latin typeface="Myriad Pro"/>
                <a:cs typeface="Myriad Pro"/>
              </a:rPr>
              <a:t>Associates</a:t>
            </a:r>
            <a:endParaRPr sz="1750" dirty="0">
              <a:latin typeface="Myriad Pro"/>
              <a:cs typeface="Myriad Pro"/>
            </a:endParaRPr>
          </a:p>
        </p:txBody>
      </p:sp>
      <p:grpSp>
        <p:nvGrpSpPr>
          <p:cNvPr id="23" name="object 23"/>
          <p:cNvGrpSpPr/>
          <p:nvPr/>
        </p:nvGrpSpPr>
        <p:grpSpPr>
          <a:xfrm>
            <a:off x="1371600" y="3856587"/>
            <a:ext cx="5053330" cy="3824604"/>
            <a:chOff x="1345721" y="3856587"/>
            <a:chExt cx="5053330" cy="3824604"/>
          </a:xfrm>
        </p:grpSpPr>
        <p:sp>
          <p:nvSpPr>
            <p:cNvPr id="24" name="object 24"/>
            <p:cNvSpPr/>
            <p:nvPr/>
          </p:nvSpPr>
          <p:spPr>
            <a:xfrm>
              <a:off x="1401504" y="3941508"/>
              <a:ext cx="0" cy="3729990"/>
            </a:xfrm>
            <a:custGeom>
              <a:avLst/>
              <a:gdLst/>
              <a:ahLst/>
              <a:cxnLst/>
              <a:rect l="l" t="t" r="r" b="b"/>
              <a:pathLst>
                <a:path h="3729990">
                  <a:moveTo>
                    <a:pt x="0" y="3729875"/>
                  </a:moveTo>
                  <a:lnTo>
                    <a:pt x="0" y="0"/>
                  </a:lnTo>
                </a:path>
              </a:pathLst>
            </a:custGeom>
            <a:ln w="18008">
              <a:solidFill>
                <a:srgbClr val="00653E"/>
              </a:solidFill>
            </a:ln>
          </p:spPr>
          <p:txBody>
            <a:bodyPr wrap="square" lIns="0" tIns="0" rIns="0" bIns="0" rtlCol="0"/>
            <a:lstStyle/>
            <a:p>
              <a:endParaRPr/>
            </a:p>
          </p:txBody>
        </p:sp>
        <p:pic>
          <p:nvPicPr>
            <p:cNvPr id="25" name="object 25"/>
            <p:cNvPicPr/>
            <p:nvPr/>
          </p:nvPicPr>
          <p:blipFill>
            <a:blip r:embed="rId5" cstate="print"/>
            <a:stretch>
              <a:fillRect/>
            </a:stretch>
          </p:blipFill>
          <p:spPr>
            <a:xfrm>
              <a:off x="1345721" y="3856587"/>
              <a:ext cx="111569" cy="111582"/>
            </a:xfrm>
            <a:prstGeom prst="rect">
              <a:avLst/>
            </a:prstGeom>
          </p:spPr>
        </p:pic>
        <p:sp>
          <p:nvSpPr>
            <p:cNvPr id="26" name="object 26"/>
            <p:cNvSpPr/>
            <p:nvPr/>
          </p:nvSpPr>
          <p:spPr>
            <a:xfrm>
              <a:off x="1839121" y="4342189"/>
              <a:ext cx="266065" cy="144145"/>
            </a:xfrm>
            <a:custGeom>
              <a:avLst/>
              <a:gdLst/>
              <a:ahLst/>
              <a:cxnLst/>
              <a:rect l="l" t="t" r="r" b="b"/>
              <a:pathLst>
                <a:path w="266064" h="144145">
                  <a:moveTo>
                    <a:pt x="181203" y="0"/>
                  </a:moveTo>
                  <a:lnTo>
                    <a:pt x="130086" y="46786"/>
                  </a:lnTo>
                  <a:lnTo>
                    <a:pt x="82042" y="825"/>
                  </a:lnTo>
                  <a:lnTo>
                    <a:pt x="49168" y="17118"/>
                  </a:lnTo>
                  <a:lnTo>
                    <a:pt x="23194" y="42478"/>
                  </a:lnTo>
                  <a:lnTo>
                    <a:pt x="6134" y="74891"/>
                  </a:lnTo>
                  <a:lnTo>
                    <a:pt x="0" y="112344"/>
                  </a:lnTo>
                  <a:lnTo>
                    <a:pt x="0" y="144018"/>
                  </a:lnTo>
                  <a:lnTo>
                    <a:pt x="266014" y="144018"/>
                  </a:lnTo>
                  <a:lnTo>
                    <a:pt x="266014" y="112344"/>
                  </a:lnTo>
                  <a:lnTo>
                    <a:pt x="259647" y="74216"/>
                  </a:lnTo>
                  <a:lnTo>
                    <a:pt x="241968" y="41360"/>
                  </a:lnTo>
                  <a:lnTo>
                    <a:pt x="215109" y="15910"/>
                  </a:lnTo>
                  <a:lnTo>
                    <a:pt x="181203" y="0"/>
                  </a:lnTo>
                  <a:close/>
                </a:path>
              </a:pathLst>
            </a:custGeom>
            <a:solidFill>
              <a:srgbClr val="D5EDE3"/>
            </a:solidFill>
          </p:spPr>
          <p:txBody>
            <a:bodyPr wrap="square" lIns="0" tIns="0" rIns="0" bIns="0" rtlCol="0"/>
            <a:lstStyle/>
            <a:p>
              <a:endParaRPr/>
            </a:p>
          </p:txBody>
        </p:sp>
        <p:sp>
          <p:nvSpPr>
            <p:cNvPr id="27" name="object 27"/>
            <p:cNvSpPr/>
            <p:nvPr/>
          </p:nvSpPr>
          <p:spPr>
            <a:xfrm>
              <a:off x="1839121" y="4342189"/>
              <a:ext cx="266065" cy="144145"/>
            </a:xfrm>
            <a:custGeom>
              <a:avLst/>
              <a:gdLst/>
              <a:ahLst/>
              <a:cxnLst/>
              <a:rect l="l" t="t" r="r" b="b"/>
              <a:pathLst>
                <a:path w="266064" h="144145">
                  <a:moveTo>
                    <a:pt x="181203" y="0"/>
                  </a:moveTo>
                  <a:lnTo>
                    <a:pt x="215109" y="15910"/>
                  </a:lnTo>
                  <a:lnTo>
                    <a:pt x="241968" y="41360"/>
                  </a:lnTo>
                  <a:lnTo>
                    <a:pt x="259647" y="74216"/>
                  </a:lnTo>
                  <a:lnTo>
                    <a:pt x="266014" y="112344"/>
                  </a:lnTo>
                  <a:lnTo>
                    <a:pt x="266014" y="144018"/>
                  </a:lnTo>
                  <a:lnTo>
                    <a:pt x="0" y="144018"/>
                  </a:lnTo>
                  <a:lnTo>
                    <a:pt x="0" y="112344"/>
                  </a:lnTo>
                  <a:lnTo>
                    <a:pt x="23194" y="42478"/>
                  </a:lnTo>
                  <a:lnTo>
                    <a:pt x="82042" y="825"/>
                  </a:lnTo>
                  <a:lnTo>
                    <a:pt x="130086" y="46786"/>
                  </a:lnTo>
                  <a:lnTo>
                    <a:pt x="181203" y="0"/>
                  </a:lnTo>
                  <a:close/>
                </a:path>
              </a:pathLst>
            </a:custGeom>
            <a:ln w="12700">
              <a:solidFill>
                <a:srgbClr val="006650"/>
              </a:solidFill>
            </a:ln>
          </p:spPr>
          <p:txBody>
            <a:bodyPr wrap="square" lIns="0" tIns="0" rIns="0" bIns="0" rtlCol="0"/>
            <a:lstStyle/>
            <a:p>
              <a:endParaRPr/>
            </a:p>
          </p:txBody>
        </p:sp>
        <p:pic>
          <p:nvPicPr>
            <p:cNvPr id="28" name="object 28"/>
            <p:cNvPicPr/>
            <p:nvPr/>
          </p:nvPicPr>
          <p:blipFill>
            <a:blip r:embed="rId6" cstate="print"/>
            <a:stretch>
              <a:fillRect/>
            </a:stretch>
          </p:blipFill>
          <p:spPr>
            <a:xfrm>
              <a:off x="1885266" y="4156644"/>
              <a:ext cx="167868" cy="167868"/>
            </a:xfrm>
            <a:prstGeom prst="rect">
              <a:avLst/>
            </a:prstGeom>
          </p:spPr>
        </p:pic>
        <p:sp>
          <p:nvSpPr>
            <p:cNvPr id="29" name="object 29"/>
            <p:cNvSpPr/>
            <p:nvPr/>
          </p:nvSpPr>
          <p:spPr>
            <a:xfrm>
              <a:off x="2288264" y="4342189"/>
              <a:ext cx="266065" cy="144145"/>
            </a:xfrm>
            <a:custGeom>
              <a:avLst/>
              <a:gdLst/>
              <a:ahLst/>
              <a:cxnLst/>
              <a:rect l="l" t="t" r="r" b="b"/>
              <a:pathLst>
                <a:path w="266064" h="144145">
                  <a:moveTo>
                    <a:pt x="181203" y="0"/>
                  </a:moveTo>
                  <a:lnTo>
                    <a:pt x="130086" y="46786"/>
                  </a:lnTo>
                  <a:lnTo>
                    <a:pt x="82042" y="825"/>
                  </a:lnTo>
                  <a:lnTo>
                    <a:pt x="49168" y="17118"/>
                  </a:lnTo>
                  <a:lnTo>
                    <a:pt x="23194" y="42478"/>
                  </a:lnTo>
                  <a:lnTo>
                    <a:pt x="6134" y="74891"/>
                  </a:lnTo>
                  <a:lnTo>
                    <a:pt x="0" y="112344"/>
                  </a:lnTo>
                  <a:lnTo>
                    <a:pt x="0" y="144018"/>
                  </a:lnTo>
                  <a:lnTo>
                    <a:pt x="266014" y="144018"/>
                  </a:lnTo>
                  <a:lnTo>
                    <a:pt x="266014" y="112344"/>
                  </a:lnTo>
                  <a:lnTo>
                    <a:pt x="259647" y="74216"/>
                  </a:lnTo>
                  <a:lnTo>
                    <a:pt x="241968" y="41360"/>
                  </a:lnTo>
                  <a:lnTo>
                    <a:pt x="215109" y="15910"/>
                  </a:lnTo>
                  <a:lnTo>
                    <a:pt x="181203" y="0"/>
                  </a:lnTo>
                  <a:close/>
                </a:path>
              </a:pathLst>
            </a:custGeom>
            <a:solidFill>
              <a:srgbClr val="D5EDE3"/>
            </a:solidFill>
          </p:spPr>
          <p:txBody>
            <a:bodyPr wrap="square" lIns="0" tIns="0" rIns="0" bIns="0" rtlCol="0"/>
            <a:lstStyle/>
            <a:p>
              <a:endParaRPr/>
            </a:p>
          </p:txBody>
        </p:sp>
        <p:sp>
          <p:nvSpPr>
            <p:cNvPr id="30" name="object 30"/>
            <p:cNvSpPr/>
            <p:nvPr/>
          </p:nvSpPr>
          <p:spPr>
            <a:xfrm>
              <a:off x="2288264" y="4342189"/>
              <a:ext cx="266065" cy="144145"/>
            </a:xfrm>
            <a:custGeom>
              <a:avLst/>
              <a:gdLst/>
              <a:ahLst/>
              <a:cxnLst/>
              <a:rect l="l" t="t" r="r" b="b"/>
              <a:pathLst>
                <a:path w="266064" h="144145">
                  <a:moveTo>
                    <a:pt x="181203" y="0"/>
                  </a:moveTo>
                  <a:lnTo>
                    <a:pt x="215109" y="15910"/>
                  </a:lnTo>
                  <a:lnTo>
                    <a:pt x="241968" y="41360"/>
                  </a:lnTo>
                  <a:lnTo>
                    <a:pt x="259647" y="74216"/>
                  </a:lnTo>
                  <a:lnTo>
                    <a:pt x="266014" y="112344"/>
                  </a:lnTo>
                  <a:lnTo>
                    <a:pt x="266014" y="144018"/>
                  </a:lnTo>
                  <a:lnTo>
                    <a:pt x="0" y="144018"/>
                  </a:lnTo>
                  <a:lnTo>
                    <a:pt x="0" y="112344"/>
                  </a:lnTo>
                  <a:lnTo>
                    <a:pt x="23194" y="42478"/>
                  </a:lnTo>
                  <a:lnTo>
                    <a:pt x="82042" y="825"/>
                  </a:lnTo>
                  <a:lnTo>
                    <a:pt x="130086" y="46786"/>
                  </a:lnTo>
                  <a:lnTo>
                    <a:pt x="181203" y="0"/>
                  </a:lnTo>
                  <a:close/>
                </a:path>
              </a:pathLst>
            </a:custGeom>
            <a:ln w="12700">
              <a:solidFill>
                <a:srgbClr val="006650"/>
              </a:solidFill>
            </a:ln>
          </p:spPr>
          <p:txBody>
            <a:bodyPr wrap="square" lIns="0" tIns="0" rIns="0" bIns="0" rtlCol="0"/>
            <a:lstStyle/>
            <a:p>
              <a:endParaRPr/>
            </a:p>
          </p:txBody>
        </p:sp>
        <p:pic>
          <p:nvPicPr>
            <p:cNvPr id="31" name="object 31"/>
            <p:cNvPicPr/>
            <p:nvPr/>
          </p:nvPicPr>
          <p:blipFill>
            <a:blip r:embed="rId6" cstate="print"/>
            <a:stretch>
              <a:fillRect/>
            </a:stretch>
          </p:blipFill>
          <p:spPr>
            <a:xfrm>
              <a:off x="2334408" y="4156644"/>
              <a:ext cx="167868" cy="167868"/>
            </a:xfrm>
            <a:prstGeom prst="rect">
              <a:avLst/>
            </a:prstGeom>
          </p:spPr>
        </p:pic>
        <p:sp>
          <p:nvSpPr>
            <p:cNvPr id="32" name="object 32"/>
            <p:cNvSpPr/>
            <p:nvPr/>
          </p:nvSpPr>
          <p:spPr>
            <a:xfrm>
              <a:off x="2023861" y="4318925"/>
              <a:ext cx="309245" cy="167640"/>
            </a:xfrm>
            <a:custGeom>
              <a:avLst/>
              <a:gdLst/>
              <a:ahLst/>
              <a:cxnLst/>
              <a:rect l="l" t="t" r="r" b="b"/>
              <a:pathLst>
                <a:path w="309244" h="167639">
                  <a:moveTo>
                    <a:pt x="210477" y="0"/>
                  </a:moveTo>
                  <a:lnTo>
                    <a:pt x="151091" y="54343"/>
                  </a:lnTo>
                  <a:lnTo>
                    <a:pt x="95300" y="952"/>
                  </a:lnTo>
                  <a:lnTo>
                    <a:pt x="57114" y="19878"/>
                  </a:lnTo>
                  <a:lnTo>
                    <a:pt x="26943" y="49339"/>
                  </a:lnTo>
                  <a:lnTo>
                    <a:pt x="7125" y="86991"/>
                  </a:lnTo>
                  <a:lnTo>
                    <a:pt x="0" y="130492"/>
                  </a:lnTo>
                  <a:lnTo>
                    <a:pt x="0" y="167284"/>
                  </a:lnTo>
                  <a:lnTo>
                    <a:pt x="308991" y="167284"/>
                  </a:lnTo>
                  <a:lnTo>
                    <a:pt x="308991" y="130492"/>
                  </a:lnTo>
                  <a:lnTo>
                    <a:pt x="301593" y="86207"/>
                  </a:lnTo>
                  <a:lnTo>
                    <a:pt x="281055" y="48044"/>
                  </a:lnTo>
                  <a:lnTo>
                    <a:pt x="249856" y="18482"/>
                  </a:lnTo>
                  <a:lnTo>
                    <a:pt x="210477" y="0"/>
                  </a:lnTo>
                  <a:close/>
                </a:path>
              </a:pathLst>
            </a:custGeom>
            <a:solidFill>
              <a:srgbClr val="D5EDE3"/>
            </a:solidFill>
          </p:spPr>
          <p:txBody>
            <a:bodyPr wrap="square" lIns="0" tIns="0" rIns="0" bIns="0" rtlCol="0"/>
            <a:lstStyle/>
            <a:p>
              <a:endParaRPr/>
            </a:p>
          </p:txBody>
        </p:sp>
        <p:sp>
          <p:nvSpPr>
            <p:cNvPr id="33" name="object 33"/>
            <p:cNvSpPr/>
            <p:nvPr/>
          </p:nvSpPr>
          <p:spPr>
            <a:xfrm>
              <a:off x="2023861" y="4318925"/>
              <a:ext cx="309245" cy="167640"/>
            </a:xfrm>
            <a:custGeom>
              <a:avLst/>
              <a:gdLst/>
              <a:ahLst/>
              <a:cxnLst/>
              <a:rect l="l" t="t" r="r" b="b"/>
              <a:pathLst>
                <a:path w="309244" h="167639">
                  <a:moveTo>
                    <a:pt x="210477" y="0"/>
                  </a:moveTo>
                  <a:lnTo>
                    <a:pt x="249856" y="18482"/>
                  </a:lnTo>
                  <a:lnTo>
                    <a:pt x="281055" y="48044"/>
                  </a:lnTo>
                  <a:lnTo>
                    <a:pt x="301593" y="86207"/>
                  </a:lnTo>
                  <a:lnTo>
                    <a:pt x="308991" y="130492"/>
                  </a:lnTo>
                  <a:lnTo>
                    <a:pt x="308991" y="167284"/>
                  </a:lnTo>
                  <a:lnTo>
                    <a:pt x="0" y="167284"/>
                  </a:lnTo>
                  <a:lnTo>
                    <a:pt x="0" y="130492"/>
                  </a:lnTo>
                  <a:lnTo>
                    <a:pt x="7125" y="86991"/>
                  </a:lnTo>
                  <a:lnTo>
                    <a:pt x="26943" y="49339"/>
                  </a:lnTo>
                  <a:lnTo>
                    <a:pt x="57114" y="19878"/>
                  </a:lnTo>
                  <a:lnTo>
                    <a:pt x="95300" y="952"/>
                  </a:lnTo>
                  <a:lnTo>
                    <a:pt x="151091" y="54343"/>
                  </a:lnTo>
                  <a:lnTo>
                    <a:pt x="210477" y="0"/>
                  </a:lnTo>
                  <a:close/>
                </a:path>
              </a:pathLst>
            </a:custGeom>
            <a:ln w="12700">
              <a:solidFill>
                <a:srgbClr val="006650"/>
              </a:solidFill>
            </a:ln>
          </p:spPr>
          <p:txBody>
            <a:bodyPr wrap="square" lIns="0" tIns="0" rIns="0" bIns="0" rtlCol="0"/>
            <a:lstStyle/>
            <a:p>
              <a:endParaRPr/>
            </a:p>
          </p:txBody>
        </p:sp>
        <p:pic>
          <p:nvPicPr>
            <p:cNvPr id="34" name="object 34"/>
            <p:cNvPicPr/>
            <p:nvPr/>
          </p:nvPicPr>
          <p:blipFill>
            <a:blip r:embed="rId7" cstate="print"/>
            <a:stretch>
              <a:fillRect/>
            </a:stretch>
          </p:blipFill>
          <p:spPr>
            <a:xfrm>
              <a:off x="2078488" y="4104430"/>
              <a:ext cx="192938" cy="192938"/>
            </a:xfrm>
            <a:prstGeom prst="rect">
              <a:avLst/>
            </a:prstGeom>
          </p:spPr>
        </p:pic>
        <p:sp>
          <p:nvSpPr>
            <p:cNvPr id="35" name="object 35"/>
            <p:cNvSpPr/>
            <p:nvPr/>
          </p:nvSpPr>
          <p:spPr>
            <a:xfrm>
              <a:off x="5674664" y="5530165"/>
              <a:ext cx="0" cy="2141220"/>
            </a:xfrm>
            <a:custGeom>
              <a:avLst/>
              <a:gdLst/>
              <a:ahLst/>
              <a:cxnLst/>
              <a:rect l="l" t="t" r="r" b="b"/>
              <a:pathLst>
                <a:path h="2141220">
                  <a:moveTo>
                    <a:pt x="0" y="2141220"/>
                  </a:moveTo>
                  <a:lnTo>
                    <a:pt x="0" y="0"/>
                  </a:lnTo>
                </a:path>
              </a:pathLst>
            </a:custGeom>
            <a:ln w="18008">
              <a:solidFill>
                <a:srgbClr val="00653E"/>
              </a:solidFill>
            </a:ln>
          </p:spPr>
          <p:txBody>
            <a:bodyPr wrap="square" lIns="0" tIns="0" rIns="0" bIns="0" rtlCol="0"/>
            <a:lstStyle/>
            <a:p>
              <a:endParaRPr/>
            </a:p>
          </p:txBody>
        </p:sp>
        <p:pic>
          <p:nvPicPr>
            <p:cNvPr id="36" name="object 36"/>
            <p:cNvPicPr/>
            <p:nvPr/>
          </p:nvPicPr>
          <p:blipFill>
            <a:blip r:embed="rId8" cstate="print"/>
            <a:stretch>
              <a:fillRect/>
            </a:stretch>
          </p:blipFill>
          <p:spPr>
            <a:xfrm>
              <a:off x="5618881" y="5431378"/>
              <a:ext cx="111569" cy="111582"/>
            </a:xfrm>
            <a:prstGeom prst="rect">
              <a:avLst/>
            </a:prstGeom>
          </p:spPr>
        </p:pic>
        <p:sp>
          <p:nvSpPr>
            <p:cNvPr id="37" name="object 37"/>
            <p:cNvSpPr/>
            <p:nvPr/>
          </p:nvSpPr>
          <p:spPr>
            <a:xfrm>
              <a:off x="5914506" y="6657591"/>
              <a:ext cx="450850" cy="535305"/>
            </a:xfrm>
            <a:custGeom>
              <a:avLst/>
              <a:gdLst/>
              <a:ahLst/>
              <a:cxnLst/>
              <a:rect l="l" t="t" r="r" b="b"/>
              <a:pathLst>
                <a:path w="450850" h="535304">
                  <a:moveTo>
                    <a:pt x="450710" y="33616"/>
                  </a:moveTo>
                  <a:lnTo>
                    <a:pt x="373913" y="33616"/>
                  </a:lnTo>
                  <a:lnTo>
                    <a:pt x="373913" y="2794"/>
                  </a:lnTo>
                  <a:lnTo>
                    <a:pt x="373913" y="1257"/>
                  </a:lnTo>
                  <a:lnTo>
                    <a:pt x="375170" y="0"/>
                  </a:lnTo>
                  <a:lnTo>
                    <a:pt x="376707" y="0"/>
                  </a:lnTo>
                  <a:lnTo>
                    <a:pt x="447916" y="0"/>
                  </a:lnTo>
                  <a:lnTo>
                    <a:pt x="449452" y="0"/>
                  </a:lnTo>
                  <a:lnTo>
                    <a:pt x="450710" y="1257"/>
                  </a:lnTo>
                  <a:lnTo>
                    <a:pt x="450710" y="2794"/>
                  </a:lnTo>
                  <a:lnTo>
                    <a:pt x="450710" y="33616"/>
                  </a:lnTo>
                  <a:close/>
                </a:path>
                <a:path w="450850" h="535304">
                  <a:moveTo>
                    <a:pt x="167030" y="231635"/>
                  </a:moveTo>
                  <a:lnTo>
                    <a:pt x="90233" y="231635"/>
                  </a:lnTo>
                  <a:lnTo>
                    <a:pt x="90233" y="200812"/>
                  </a:lnTo>
                  <a:lnTo>
                    <a:pt x="90233" y="199263"/>
                  </a:lnTo>
                  <a:lnTo>
                    <a:pt x="91490" y="198005"/>
                  </a:lnTo>
                  <a:lnTo>
                    <a:pt x="93027" y="198005"/>
                  </a:lnTo>
                  <a:lnTo>
                    <a:pt x="164236" y="198005"/>
                  </a:lnTo>
                  <a:lnTo>
                    <a:pt x="165773" y="198005"/>
                  </a:lnTo>
                  <a:lnTo>
                    <a:pt x="167030" y="199263"/>
                  </a:lnTo>
                  <a:lnTo>
                    <a:pt x="167030" y="200812"/>
                  </a:lnTo>
                  <a:lnTo>
                    <a:pt x="167030" y="231635"/>
                  </a:lnTo>
                  <a:close/>
                </a:path>
                <a:path w="450850" h="535304">
                  <a:moveTo>
                    <a:pt x="193052" y="534784"/>
                  </a:moveTo>
                  <a:lnTo>
                    <a:pt x="0" y="534784"/>
                  </a:lnTo>
                  <a:lnTo>
                    <a:pt x="0" y="242341"/>
                  </a:lnTo>
                  <a:lnTo>
                    <a:pt x="0" y="239179"/>
                  </a:lnTo>
                  <a:lnTo>
                    <a:pt x="2565" y="236613"/>
                  </a:lnTo>
                  <a:lnTo>
                    <a:pt x="5727" y="236613"/>
                  </a:lnTo>
                  <a:lnTo>
                    <a:pt x="193052" y="236613"/>
                  </a:lnTo>
                  <a:lnTo>
                    <a:pt x="193052" y="534784"/>
                  </a:lnTo>
                  <a:close/>
                </a:path>
              </a:pathLst>
            </a:custGeom>
            <a:ln w="15443">
              <a:solidFill>
                <a:srgbClr val="00654E"/>
              </a:solidFill>
            </a:ln>
          </p:spPr>
          <p:txBody>
            <a:bodyPr wrap="square" lIns="0" tIns="0" rIns="0" bIns="0" rtlCol="0"/>
            <a:lstStyle/>
            <a:p>
              <a:endParaRPr/>
            </a:p>
          </p:txBody>
        </p:sp>
        <p:sp>
          <p:nvSpPr>
            <p:cNvPr id="38" name="object 38"/>
            <p:cNvSpPr/>
            <p:nvPr/>
          </p:nvSpPr>
          <p:spPr>
            <a:xfrm>
              <a:off x="6109128" y="6706824"/>
              <a:ext cx="281940" cy="485775"/>
            </a:xfrm>
            <a:custGeom>
              <a:avLst/>
              <a:gdLst/>
              <a:ahLst/>
              <a:cxnLst/>
              <a:rect l="l" t="t" r="r" b="b"/>
              <a:pathLst>
                <a:path w="281939" h="485775">
                  <a:moveTo>
                    <a:pt x="281393" y="485546"/>
                  </a:moveTo>
                  <a:lnTo>
                    <a:pt x="0" y="485546"/>
                  </a:lnTo>
                  <a:lnTo>
                    <a:pt x="0" y="6756"/>
                  </a:lnTo>
                  <a:lnTo>
                    <a:pt x="0" y="3035"/>
                  </a:lnTo>
                  <a:lnTo>
                    <a:pt x="3022" y="0"/>
                  </a:lnTo>
                  <a:lnTo>
                    <a:pt x="6756" y="0"/>
                  </a:lnTo>
                  <a:lnTo>
                    <a:pt x="274637" y="0"/>
                  </a:lnTo>
                  <a:lnTo>
                    <a:pt x="278371" y="0"/>
                  </a:lnTo>
                  <a:lnTo>
                    <a:pt x="281393" y="3035"/>
                  </a:lnTo>
                  <a:lnTo>
                    <a:pt x="281393" y="6756"/>
                  </a:lnTo>
                  <a:lnTo>
                    <a:pt x="281393" y="485546"/>
                  </a:lnTo>
                  <a:close/>
                </a:path>
              </a:pathLst>
            </a:custGeom>
            <a:ln w="15494">
              <a:solidFill>
                <a:srgbClr val="00654E"/>
              </a:solidFill>
            </a:ln>
          </p:spPr>
          <p:txBody>
            <a:bodyPr wrap="square" lIns="0" tIns="0" rIns="0" bIns="0" rtlCol="0"/>
            <a:lstStyle/>
            <a:p>
              <a:endParaRPr/>
            </a:p>
          </p:txBody>
        </p:sp>
        <p:pic>
          <p:nvPicPr>
            <p:cNvPr id="39" name="object 39"/>
            <p:cNvPicPr/>
            <p:nvPr/>
          </p:nvPicPr>
          <p:blipFill>
            <a:blip r:embed="rId9" cstate="print"/>
            <a:stretch>
              <a:fillRect/>
            </a:stretch>
          </p:blipFill>
          <p:spPr>
            <a:xfrm>
              <a:off x="6214421" y="7083985"/>
              <a:ext cx="71412" cy="112026"/>
            </a:xfrm>
            <a:prstGeom prst="rect">
              <a:avLst/>
            </a:prstGeom>
          </p:spPr>
        </p:pic>
        <p:pic>
          <p:nvPicPr>
            <p:cNvPr id="40" name="object 40"/>
            <p:cNvPicPr/>
            <p:nvPr/>
          </p:nvPicPr>
          <p:blipFill>
            <a:blip r:embed="rId10" cstate="print"/>
            <a:stretch>
              <a:fillRect/>
            </a:stretch>
          </p:blipFill>
          <p:spPr>
            <a:xfrm>
              <a:off x="5974429" y="7124612"/>
              <a:ext cx="71412" cy="71399"/>
            </a:xfrm>
            <a:prstGeom prst="rect">
              <a:avLst/>
            </a:prstGeom>
          </p:spPr>
        </p:pic>
        <p:pic>
          <p:nvPicPr>
            <p:cNvPr id="41" name="object 41"/>
            <p:cNvPicPr/>
            <p:nvPr/>
          </p:nvPicPr>
          <p:blipFill>
            <a:blip r:embed="rId11" cstate="print"/>
            <a:stretch>
              <a:fillRect/>
            </a:stretch>
          </p:blipFill>
          <p:spPr>
            <a:xfrm>
              <a:off x="5938272" y="7016535"/>
              <a:ext cx="145224" cy="63538"/>
            </a:xfrm>
            <a:prstGeom prst="rect">
              <a:avLst/>
            </a:prstGeom>
          </p:spPr>
        </p:pic>
        <p:pic>
          <p:nvPicPr>
            <p:cNvPr id="42" name="object 42"/>
            <p:cNvPicPr/>
            <p:nvPr/>
          </p:nvPicPr>
          <p:blipFill>
            <a:blip r:embed="rId12" cstate="print"/>
            <a:stretch>
              <a:fillRect/>
            </a:stretch>
          </p:blipFill>
          <p:spPr>
            <a:xfrm>
              <a:off x="5938056" y="6926200"/>
              <a:ext cx="145224" cy="63538"/>
            </a:xfrm>
            <a:prstGeom prst="rect">
              <a:avLst/>
            </a:prstGeom>
          </p:spPr>
        </p:pic>
        <p:sp>
          <p:nvSpPr>
            <p:cNvPr id="43" name="object 43"/>
            <p:cNvSpPr/>
            <p:nvPr/>
          </p:nvSpPr>
          <p:spPr>
            <a:xfrm>
              <a:off x="6181052" y="6747573"/>
              <a:ext cx="138430" cy="306705"/>
            </a:xfrm>
            <a:custGeom>
              <a:avLst/>
              <a:gdLst/>
              <a:ahLst/>
              <a:cxnLst/>
              <a:rect l="l" t="t" r="r" b="b"/>
              <a:pathLst>
                <a:path w="138429" h="306704">
                  <a:moveTo>
                    <a:pt x="138036" y="0"/>
                  </a:moveTo>
                  <a:lnTo>
                    <a:pt x="138036" y="306247"/>
                  </a:lnTo>
                </a:path>
                <a:path w="138429" h="306704">
                  <a:moveTo>
                    <a:pt x="103517" y="0"/>
                  </a:moveTo>
                  <a:lnTo>
                    <a:pt x="103517" y="306247"/>
                  </a:lnTo>
                </a:path>
                <a:path w="138429" h="306704">
                  <a:moveTo>
                    <a:pt x="69024" y="0"/>
                  </a:moveTo>
                  <a:lnTo>
                    <a:pt x="69024" y="306247"/>
                  </a:lnTo>
                </a:path>
                <a:path w="138429" h="306704">
                  <a:moveTo>
                    <a:pt x="34505" y="0"/>
                  </a:moveTo>
                  <a:lnTo>
                    <a:pt x="34505" y="306247"/>
                  </a:lnTo>
                </a:path>
                <a:path w="138429" h="306704">
                  <a:moveTo>
                    <a:pt x="0" y="0"/>
                  </a:moveTo>
                  <a:lnTo>
                    <a:pt x="0" y="306247"/>
                  </a:lnTo>
                </a:path>
              </a:pathLst>
            </a:custGeom>
            <a:ln w="15494">
              <a:solidFill>
                <a:srgbClr val="00654E"/>
              </a:solidFill>
            </a:ln>
          </p:spPr>
          <p:txBody>
            <a:bodyPr wrap="square" lIns="0" tIns="0" rIns="0" bIns="0" rtlCol="0"/>
            <a:lstStyle/>
            <a:p>
              <a:endParaRPr/>
            </a:p>
          </p:txBody>
        </p:sp>
        <p:pic>
          <p:nvPicPr>
            <p:cNvPr id="44" name="object 44"/>
            <p:cNvPicPr/>
            <p:nvPr/>
          </p:nvPicPr>
          <p:blipFill>
            <a:blip r:embed="rId13" cstate="print"/>
            <a:stretch>
              <a:fillRect/>
            </a:stretch>
          </p:blipFill>
          <p:spPr>
            <a:xfrm>
              <a:off x="4403822" y="5648981"/>
              <a:ext cx="668563" cy="758600"/>
            </a:xfrm>
            <a:prstGeom prst="rect">
              <a:avLst/>
            </a:prstGeom>
          </p:spPr>
        </p:pic>
      </p:grpSp>
      <p:sp>
        <p:nvSpPr>
          <p:cNvPr id="45" name="object 45"/>
          <p:cNvSpPr txBox="1"/>
          <p:nvPr/>
        </p:nvSpPr>
        <p:spPr>
          <a:xfrm>
            <a:off x="1538974" y="4609095"/>
            <a:ext cx="1337249" cy="946785"/>
          </a:xfrm>
          <a:prstGeom prst="rect">
            <a:avLst/>
          </a:prstGeom>
        </p:spPr>
        <p:txBody>
          <a:bodyPr vert="horz" wrap="square" lIns="0" tIns="12065" rIns="0" bIns="0" rtlCol="0">
            <a:spAutoFit/>
          </a:bodyPr>
          <a:lstStyle/>
          <a:p>
            <a:pPr marL="12700" marR="5080">
              <a:lnSpc>
                <a:spcPct val="120900"/>
              </a:lnSpc>
              <a:spcBef>
                <a:spcPts val="95"/>
              </a:spcBef>
            </a:pPr>
            <a:r>
              <a:rPr sz="1250" spc="-10" dirty="0">
                <a:solidFill>
                  <a:srgbClr val="00653E"/>
                </a:solidFill>
                <a:latin typeface="Myriad Pro"/>
                <a:cs typeface="Myriad Pro"/>
              </a:rPr>
              <a:t>Residential Condominium </a:t>
            </a:r>
            <a:r>
              <a:rPr sz="1250" dirty="0">
                <a:solidFill>
                  <a:srgbClr val="00653E"/>
                </a:solidFill>
                <a:latin typeface="Myriad Pro"/>
                <a:cs typeface="Myriad Pro"/>
              </a:rPr>
              <a:t>New</a:t>
            </a:r>
            <a:r>
              <a:rPr sz="1250" spc="20" dirty="0">
                <a:solidFill>
                  <a:srgbClr val="00653E"/>
                </a:solidFill>
                <a:latin typeface="Myriad Pro"/>
                <a:cs typeface="Myriad Pro"/>
              </a:rPr>
              <a:t> </a:t>
            </a:r>
            <a:r>
              <a:rPr sz="1250" spc="-10" dirty="0">
                <a:solidFill>
                  <a:srgbClr val="00653E"/>
                </a:solidFill>
                <a:latin typeface="Myriad Pro"/>
                <a:cs typeface="Myriad Pro"/>
              </a:rPr>
              <a:t>Construction </a:t>
            </a:r>
            <a:r>
              <a:rPr sz="1250" spc="-20" dirty="0">
                <a:solidFill>
                  <a:srgbClr val="00653E"/>
                </a:solidFill>
                <a:latin typeface="Myriad Pro"/>
                <a:cs typeface="Myriad Pro"/>
              </a:rPr>
              <a:t>Land</a:t>
            </a:r>
            <a:endParaRPr sz="1250" dirty="0">
              <a:latin typeface="Myriad Pro"/>
              <a:cs typeface="Myriad Pro"/>
            </a:endParaRPr>
          </a:p>
        </p:txBody>
      </p:sp>
      <p:sp>
        <p:nvSpPr>
          <p:cNvPr id="46" name="object 46"/>
          <p:cNvSpPr txBox="1"/>
          <p:nvPr/>
        </p:nvSpPr>
        <p:spPr>
          <a:xfrm>
            <a:off x="1304607" y="3505200"/>
            <a:ext cx="1133793" cy="253916"/>
          </a:xfrm>
          <a:prstGeom prst="rect">
            <a:avLst/>
          </a:prstGeom>
          <a:solidFill>
            <a:srgbClr val="00A975"/>
          </a:solidFill>
        </p:spPr>
        <p:txBody>
          <a:bodyPr vert="horz" wrap="square" lIns="0" tIns="0" rIns="0" bIns="0" rtlCol="0">
            <a:spAutoFit/>
          </a:bodyPr>
          <a:lstStyle/>
          <a:p>
            <a:pPr marL="46990">
              <a:lnSpc>
                <a:spcPts val="2035"/>
              </a:lnSpc>
            </a:pPr>
            <a:r>
              <a:rPr sz="1600" b="1" spc="-10" dirty="0">
                <a:solidFill>
                  <a:srgbClr val="FFFFFF"/>
                </a:solidFill>
                <a:latin typeface="MyriadPro-Black"/>
                <a:cs typeface="MyriadPro-Black"/>
              </a:rPr>
              <a:t>Over</a:t>
            </a:r>
            <a:r>
              <a:rPr sz="1600" b="1" spc="-70" dirty="0">
                <a:solidFill>
                  <a:srgbClr val="FFFFFF"/>
                </a:solidFill>
                <a:latin typeface="MyriadPro-Black"/>
                <a:cs typeface="MyriadPro-Black"/>
              </a:rPr>
              <a:t> </a:t>
            </a:r>
            <a:r>
              <a:rPr sz="1600" b="1" spc="-10" dirty="0">
                <a:solidFill>
                  <a:srgbClr val="FFFFFF"/>
                </a:solidFill>
                <a:latin typeface="MyriadPro-Black"/>
                <a:cs typeface="MyriadPro-Black"/>
              </a:rPr>
              <a:t>3,000</a:t>
            </a:r>
            <a:endParaRPr sz="1600" dirty="0">
              <a:latin typeface="MyriadPro-Black"/>
              <a:cs typeface="MyriadPro-Black"/>
            </a:endParaRPr>
          </a:p>
        </p:txBody>
      </p:sp>
      <p:sp>
        <p:nvSpPr>
          <p:cNvPr id="47" name="object 47"/>
          <p:cNvSpPr txBox="1"/>
          <p:nvPr/>
        </p:nvSpPr>
        <p:spPr>
          <a:xfrm>
            <a:off x="5807623" y="5313488"/>
            <a:ext cx="1036689" cy="1221740"/>
          </a:xfrm>
          <a:prstGeom prst="rect">
            <a:avLst/>
          </a:prstGeom>
        </p:spPr>
        <p:txBody>
          <a:bodyPr vert="horz" wrap="square" lIns="0" tIns="52069" rIns="0" bIns="0" rtlCol="0">
            <a:spAutoFit/>
          </a:bodyPr>
          <a:lstStyle/>
          <a:p>
            <a:pPr marL="12700">
              <a:lnSpc>
                <a:spcPct val="100000"/>
              </a:lnSpc>
              <a:spcBef>
                <a:spcPts val="409"/>
              </a:spcBef>
            </a:pPr>
            <a:r>
              <a:rPr sz="1600" spc="-10" dirty="0">
                <a:solidFill>
                  <a:srgbClr val="00653E"/>
                </a:solidFill>
                <a:latin typeface="Myriad Pro"/>
                <a:cs typeface="Myriad Pro"/>
              </a:rPr>
              <a:t>Offices</a:t>
            </a:r>
            <a:endParaRPr sz="1600" dirty="0">
              <a:latin typeface="Myriad Pro"/>
              <a:cs typeface="Myriad Pro"/>
            </a:endParaRPr>
          </a:p>
          <a:p>
            <a:pPr marL="114935" marR="5080" indent="-6350">
              <a:lnSpc>
                <a:spcPts val="1810"/>
              </a:lnSpc>
              <a:spcBef>
                <a:spcPts val="45"/>
              </a:spcBef>
            </a:pPr>
            <a:r>
              <a:rPr sz="1250" spc="-10" dirty="0">
                <a:solidFill>
                  <a:srgbClr val="00653E"/>
                </a:solidFill>
                <a:latin typeface="Myriad Pro"/>
                <a:cs typeface="Myriad Pro"/>
              </a:rPr>
              <a:t>Washington Oregon </a:t>
            </a:r>
            <a:r>
              <a:rPr sz="1250" spc="-20" dirty="0">
                <a:solidFill>
                  <a:srgbClr val="00653E"/>
                </a:solidFill>
                <a:latin typeface="Myriad Pro"/>
                <a:cs typeface="Myriad Pro"/>
              </a:rPr>
              <a:t>Idaho </a:t>
            </a:r>
            <a:r>
              <a:rPr sz="1250" spc="-10" dirty="0">
                <a:solidFill>
                  <a:srgbClr val="00653E"/>
                </a:solidFill>
                <a:latin typeface="Myriad Pro"/>
                <a:cs typeface="Myriad Pro"/>
              </a:rPr>
              <a:t>California</a:t>
            </a:r>
            <a:endParaRPr sz="1250" dirty="0">
              <a:latin typeface="Myriad Pro"/>
              <a:cs typeface="Myriad Pro"/>
            </a:endParaRPr>
          </a:p>
        </p:txBody>
      </p:sp>
      <p:sp>
        <p:nvSpPr>
          <p:cNvPr id="48" name="object 48"/>
          <p:cNvSpPr txBox="1"/>
          <p:nvPr/>
        </p:nvSpPr>
        <p:spPr>
          <a:xfrm>
            <a:off x="5589397" y="5089487"/>
            <a:ext cx="591656" cy="266700"/>
          </a:xfrm>
          <a:prstGeom prst="rect">
            <a:avLst/>
          </a:prstGeom>
          <a:solidFill>
            <a:srgbClr val="00A975"/>
          </a:solidFill>
        </p:spPr>
        <p:txBody>
          <a:bodyPr vert="horz" wrap="square" lIns="0" tIns="0" rIns="0" bIns="0" rtlCol="0">
            <a:spAutoFit/>
          </a:bodyPr>
          <a:lstStyle/>
          <a:p>
            <a:pPr marL="44450">
              <a:lnSpc>
                <a:spcPts val="2014"/>
              </a:lnSpc>
            </a:pPr>
            <a:r>
              <a:rPr sz="1700" b="1" spc="-20" dirty="0">
                <a:solidFill>
                  <a:srgbClr val="FFFFFF"/>
                </a:solidFill>
                <a:latin typeface="MyriadPro-Black"/>
                <a:cs typeface="MyriadPro-Black"/>
              </a:rPr>
              <a:t>100+</a:t>
            </a:r>
            <a:endParaRPr sz="1700" dirty="0">
              <a:latin typeface="MyriadPro-Black"/>
              <a:cs typeface="MyriadPro-Black"/>
            </a:endParaRPr>
          </a:p>
        </p:txBody>
      </p:sp>
      <p:sp>
        <p:nvSpPr>
          <p:cNvPr id="49" name="object 49"/>
          <p:cNvSpPr txBox="1"/>
          <p:nvPr/>
        </p:nvSpPr>
        <p:spPr>
          <a:xfrm>
            <a:off x="3281278" y="4779920"/>
            <a:ext cx="1366920" cy="1425575"/>
          </a:xfrm>
          <a:prstGeom prst="rect">
            <a:avLst/>
          </a:prstGeom>
        </p:spPr>
        <p:txBody>
          <a:bodyPr vert="horz" wrap="square" lIns="0" tIns="35560" rIns="0" bIns="0" rtlCol="0">
            <a:spAutoFit/>
          </a:bodyPr>
          <a:lstStyle/>
          <a:p>
            <a:pPr marL="12700" marR="5080">
              <a:lnSpc>
                <a:spcPts val="1810"/>
              </a:lnSpc>
              <a:spcBef>
                <a:spcPts val="280"/>
              </a:spcBef>
            </a:pPr>
            <a:r>
              <a:rPr sz="1600" dirty="0">
                <a:solidFill>
                  <a:srgbClr val="00653E"/>
                </a:solidFill>
                <a:latin typeface="Myriad Pro"/>
                <a:cs typeface="Myriad Pro"/>
              </a:rPr>
              <a:t>John</a:t>
            </a:r>
            <a:r>
              <a:rPr sz="1600" spc="25" dirty="0">
                <a:solidFill>
                  <a:srgbClr val="00653E"/>
                </a:solidFill>
                <a:latin typeface="Myriad Pro"/>
                <a:cs typeface="Myriad Pro"/>
              </a:rPr>
              <a:t> </a:t>
            </a:r>
            <a:r>
              <a:rPr sz="1600" dirty="0">
                <a:solidFill>
                  <a:srgbClr val="00653E"/>
                </a:solidFill>
                <a:latin typeface="Myriad Pro"/>
                <a:cs typeface="Myriad Pro"/>
              </a:rPr>
              <a:t>L.</a:t>
            </a:r>
            <a:r>
              <a:rPr sz="1600" spc="25" dirty="0">
                <a:solidFill>
                  <a:srgbClr val="00653E"/>
                </a:solidFill>
                <a:latin typeface="Myriad Pro"/>
                <a:cs typeface="Myriad Pro"/>
              </a:rPr>
              <a:t> </a:t>
            </a:r>
            <a:r>
              <a:rPr sz="1600" spc="-10" dirty="0">
                <a:solidFill>
                  <a:srgbClr val="00653E"/>
                </a:solidFill>
                <a:latin typeface="Myriad Pro"/>
                <a:cs typeface="Myriad Pro"/>
              </a:rPr>
              <a:t>Scott </a:t>
            </a:r>
            <a:r>
              <a:rPr sz="1600" dirty="0">
                <a:solidFill>
                  <a:srgbClr val="00653E"/>
                </a:solidFill>
                <a:latin typeface="Myriad Pro"/>
                <a:cs typeface="Myriad Pro"/>
              </a:rPr>
              <a:t>brokers</a:t>
            </a:r>
            <a:r>
              <a:rPr sz="1600" spc="35" dirty="0">
                <a:solidFill>
                  <a:srgbClr val="00653E"/>
                </a:solidFill>
                <a:latin typeface="Myriad Pro"/>
                <a:cs typeface="Myriad Pro"/>
              </a:rPr>
              <a:t> </a:t>
            </a:r>
            <a:r>
              <a:rPr sz="1600" spc="-25" dirty="0">
                <a:solidFill>
                  <a:srgbClr val="00653E"/>
                </a:solidFill>
                <a:latin typeface="Myriad Pro"/>
                <a:cs typeface="Myriad Pro"/>
              </a:rPr>
              <a:t>are </a:t>
            </a:r>
            <a:r>
              <a:rPr sz="1600" dirty="0">
                <a:solidFill>
                  <a:srgbClr val="00653E"/>
                </a:solidFill>
                <a:latin typeface="Myriad Pro"/>
                <a:cs typeface="Myriad Pro"/>
              </a:rPr>
              <a:t>some</a:t>
            </a:r>
            <a:r>
              <a:rPr sz="1600" spc="30" dirty="0">
                <a:solidFill>
                  <a:srgbClr val="00653E"/>
                </a:solidFill>
                <a:latin typeface="Myriad Pro"/>
                <a:cs typeface="Myriad Pro"/>
              </a:rPr>
              <a:t> </a:t>
            </a:r>
            <a:r>
              <a:rPr sz="1600" dirty="0">
                <a:solidFill>
                  <a:srgbClr val="00653E"/>
                </a:solidFill>
                <a:latin typeface="Myriad Pro"/>
                <a:cs typeface="Myriad Pro"/>
              </a:rPr>
              <a:t>of</a:t>
            </a:r>
            <a:r>
              <a:rPr sz="1600" spc="25" dirty="0">
                <a:solidFill>
                  <a:srgbClr val="00653E"/>
                </a:solidFill>
                <a:latin typeface="Myriad Pro"/>
                <a:cs typeface="Myriad Pro"/>
              </a:rPr>
              <a:t> </a:t>
            </a:r>
            <a:r>
              <a:rPr sz="1600" spc="-25" dirty="0">
                <a:solidFill>
                  <a:srgbClr val="00653E"/>
                </a:solidFill>
                <a:latin typeface="Myriad Pro"/>
                <a:cs typeface="Myriad Pro"/>
              </a:rPr>
              <a:t>the </a:t>
            </a:r>
            <a:r>
              <a:rPr sz="1600" dirty="0">
                <a:solidFill>
                  <a:srgbClr val="00653E"/>
                </a:solidFill>
                <a:latin typeface="Myriad Pro"/>
                <a:cs typeface="Myriad Pro"/>
              </a:rPr>
              <a:t>top-</a:t>
            </a:r>
            <a:r>
              <a:rPr sz="1600" spc="-10" dirty="0">
                <a:solidFill>
                  <a:srgbClr val="00653E"/>
                </a:solidFill>
                <a:latin typeface="Myriad Pro"/>
                <a:cs typeface="Myriad Pro"/>
              </a:rPr>
              <a:t>producing </a:t>
            </a:r>
            <a:r>
              <a:rPr sz="1600" dirty="0">
                <a:solidFill>
                  <a:srgbClr val="00653E"/>
                </a:solidFill>
                <a:latin typeface="Myriad Pro"/>
                <a:cs typeface="Myriad Pro"/>
              </a:rPr>
              <a:t>brokers</a:t>
            </a:r>
            <a:r>
              <a:rPr sz="1600" spc="35" dirty="0">
                <a:solidFill>
                  <a:srgbClr val="00653E"/>
                </a:solidFill>
                <a:latin typeface="Myriad Pro"/>
                <a:cs typeface="Myriad Pro"/>
              </a:rPr>
              <a:t> </a:t>
            </a:r>
            <a:r>
              <a:rPr sz="1600" spc="-25" dirty="0">
                <a:solidFill>
                  <a:srgbClr val="00653E"/>
                </a:solidFill>
                <a:latin typeface="Myriad Pro"/>
                <a:cs typeface="Myriad Pro"/>
              </a:rPr>
              <a:t>in</a:t>
            </a:r>
            <a:endParaRPr sz="1600" dirty="0">
              <a:latin typeface="Myriad Pro"/>
              <a:cs typeface="Myriad Pro"/>
            </a:endParaRPr>
          </a:p>
          <a:p>
            <a:pPr marL="12700">
              <a:lnSpc>
                <a:spcPts val="1785"/>
              </a:lnSpc>
            </a:pPr>
            <a:r>
              <a:rPr sz="1600" dirty="0">
                <a:solidFill>
                  <a:srgbClr val="00653E"/>
                </a:solidFill>
                <a:latin typeface="Myriad Pro"/>
                <a:cs typeface="Myriad Pro"/>
              </a:rPr>
              <a:t>the</a:t>
            </a:r>
            <a:r>
              <a:rPr sz="1600" spc="25" dirty="0">
                <a:solidFill>
                  <a:srgbClr val="00653E"/>
                </a:solidFill>
                <a:latin typeface="Myriad Pro"/>
                <a:cs typeface="Myriad Pro"/>
              </a:rPr>
              <a:t> </a:t>
            </a:r>
            <a:r>
              <a:rPr sz="1600" spc="-10" dirty="0">
                <a:solidFill>
                  <a:srgbClr val="00653E"/>
                </a:solidFill>
                <a:latin typeface="Myriad Pro"/>
                <a:cs typeface="Myriad Pro"/>
              </a:rPr>
              <a:t>industry</a:t>
            </a:r>
            <a:endParaRPr sz="1600" dirty="0">
              <a:latin typeface="Myriad Pro"/>
              <a:cs typeface="Myriad Pro"/>
            </a:endParaRPr>
          </a:p>
        </p:txBody>
      </p:sp>
      <p:sp>
        <p:nvSpPr>
          <p:cNvPr id="50" name="object 50"/>
          <p:cNvSpPr txBox="1"/>
          <p:nvPr/>
        </p:nvSpPr>
        <p:spPr>
          <a:xfrm>
            <a:off x="3046397" y="4263758"/>
            <a:ext cx="2440000" cy="465512"/>
          </a:xfrm>
          <a:prstGeom prst="rect">
            <a:avLst/>
          </a:prstGeom>
          <a:solidFill>
            <a:srgbClr val="00A975"/>
          </a:solidFill>
        </p:spPr>
        <p:txBody>
          <a:bodyPr vert="horz" wrap="square" lIns="0" tIns="29845" rIns="0" bIns="0" rtlCol="0">
            <a:spAutoFit/>
          </a:bodyPr>
          <a:lstStyle/>
          <a:p>
            <a:pPr marL="57785" marR="39370">
              <a:lnSpc>
                <a:spcPts val="1720"/>
              </a:lnSpc>
              <a:spcBef>
                <a:spcPts val="235"/>
              </a:spcBef>
            </a:pPr>
            <a:r>
              <a:rPr sz="1400" b="1" spc="-30" dirty="0">
                <a:solidFill>
                  <a:srgbClr val="FFFFFF"/>
                </a:solidFill>
                <a:latin typeface="MyriadPro-Black"/>
                <a:cs typeface="MyriadPro-Black"/>
              </a:rPr>
              <a:t>Recognized</a:t>
            </a:r>
            <a:r>
              <a:rPr sz="1400" b="1" spc="-40" dirty="0">
                <a:solidFill>
                  <a:srgbClr val="FFFFFF"/>
                </a:solidFill>
                <a:latin typeface="MyriadPro-Black"/>
                <a:cs typeface="MyriadPro-Black"/>
              </a:rPr>
              <a:t> </a:t>
            </a:r>
            <a:r>
              <a:rPr sz="1400" b="1" dirty="0">
                <a:solidFill>
                  <a:srgbClr val="FFFFFF"/>
                </a:solidFill>
                <a:latin typeface="MyriadPro-Black"/>
                <a:cs typeface="MyriadPro-Black"/>
              </a:rPr>
              <a:t>as</a:t>
            </a:r>
            <a:r>
              <a:rPr sz="1400" b="1" spc="-40" dirty="0">
                <a:solidFill>
                  <a:srgbClr val="FFFFFF"/>
                </a:solidFill>
                <a:latin typeface="MyriadPro-Black"/>
                <a:cs typeface="MyriadPro-Black"/>
              </a:rPr>
              <a:t> </a:t>
            </a:r>
            <a:r>
              <a:rPr sz="1400" b="1" spc="-10" dirty="0">
                <a:solidFill>
                  <a:srgbClr val="FFFFFF"/>
                </a:solidFill>
                <a:latin typeface="MyriadPro-Black"/>
                <a:cs typeface="MyriadPro-Black"/>
              </a:rPr>
              <a:t>one</a:t>
            </a:r>
            <a:r>
              <a:rPr sz="1400" b="1" spc="-40" dirty="0">
                <a:solidFill>
                  <a:srgbClr val="FFFFFF"/>
                </a:solidFill>
                <a:latin typeface="MyriadPro-Black"/>
                <a:cs typeface="MyriadPro-Black"/>
              </a:rPr>
              <a:t> </a:t>
            </a:r>
            <a:r>
              <a:rPr sz="1400" b="1" dirty="0">
                <a:solidFill>
                  <a:srgbClr val="FFFFFF"/>
                </a:solidFill>
                <a:latin typeface="MyriadPro-Black"/>
                <a:cs typeface="MyriadPro-Black"/>
              </a:rPr>
              <a:t>of</a:t>
            </a:r>
            <a:r>
              <a:rPr sz="1400" b="1" spc="-35" dirty="0">
                <a:solidFill>
                  <a:srgbClr val="FFFFFF"/>
                </a:solidFill>
                <a:latin typeface="MyriadPro-Black"/>
                <a:cs typeface="MyriadPro-Black"/>
              </a:rPr>
              <a:t> </a:t>
            </a:r>
            <a:r>
              <a:rPr sz="1400" b="1" spc="-25" dirty="0">
                <a:solidFill>
                  <a:srgbClr val="FFFFFF"/>
                </a:solidFill>
                <a:latin typeface="MyriadPro-Black"/>
                <a:cs typeface="MyriadPro-Black"/>
              </a:rPr>
              <a:t>the</a:t>
            </a:r>
            <a:r>
              <a:rPr sz="1400" b="1" spc="-90" dirty="0">
                <a:solidFill>
                  <a:srgbClr val="FFFFFF"/>
                </a:solidFill>
                <a:latin typeface="MyriadPro-Black"/>
                <a:cs typeface="MyriadPro-Black"/>
              </a:rPr>
              <a:t> </a:t>
            </a:r>
            <a:r>
              <a:rPr sz="1400" b="1" spc="-25" dirty="0">
                <a:solidFill>
                  <a:srgbClr val="FFFFFF"/>
                </a:solidFill>
                <a:latin typeface="MyriadPro-Black"/>
                <a:cs typeface="MyriadPro-Black"/>
              </a:rPr>
              <a:t>Top </a:t>
            </a:r>
            <a:r>
              <a:rPr sz="1400" b="1" spc="-20" dirty="0">
                <a:solidFill>
                  <a:srgbClr val="FFFFFF"/>
                </a:solidFill>
                <a:latin typeface="MyriadPro-Black"/>
                <a:cs typeface="MyriadPro-Black"/>
              </a:rPr>
              <a:t>Real</a:t>
            </a:r>
            <a:r>
              <a:rPr sz="1400" b="1" spc="-45" dirty="0">
                <a:solidFill>
                  <a:srgbClr val="FFFFFF"/>
                </a:solidFill>
                <a:latin typeface="MyriadPro-Black"/>
                <a:cs typeface="MyriadPro-Black"/>
              </a:rPr>
              <a:t> </a:t>
            </a:r>
            <a:r>
              <a:rPr sz="1400" b="1" spc="-25" dirty="0">
                <a:solidFill>
                  <a:srgbClr val="FFFFFF"/>
                </a:solidFill>
                <a:latin typeface="MyriadPro-Black"/>
                <a:cs typeface="MyriadPro-Black"/>
              </a:rPr>
              <a:t>Estate</a:t>
            </a:r>
            <a:r>
              <a:rPr sz="1400" b="1" spc="-40" dirty="0">
                <a:solidFill>
                  <a:srgbClr val="FFFFFF"/>
                </a:solidFill>
                <a:latin typeface="MyriadPro-Black"/>
                <a:cs typeface="MyriadPro-Black"/>
              </a:rPr>
              <a:t> </a:t>
            </a:r>
            <a:r>
              <a:rPr sz="1400" b="1" spc="-25" dirty="0">
                <a:solidFill>
                  <a:srgbClr val="FFFFFF"/>
                </a:solidFill>
                <a:latin typeface="MyriadPro-Black"/>
                <a:cs typeface="MyriadPro-Black"/>
              </a:rPr>
              <a:t>Brands</a:t>
            </a:r>
            <a:r>
              <a:rPr sz="1400" b="1" spc="-40" dirty="0">
                <a:solidFill>
                  <a:srgbClr val="FFFFFF"/>
                </a:solidFill>
                <a:latin typeface="MyriadPro-Black"/>
                <a:cs typeface="MyriadPro-Black"/>
              </a:rPr>
              <a:t> </a:t>
            </a:r>
            <a:r>
              <a:rPr sz="1400" b="1" dirty="0">
                <a:solidFill>
                  <a:srgbClr val="FFFFFF"/>
                </a:solidFill>
                <a:latin typeface="MyriadPro-Black"/>
                <a:cs typeface="MyriadPro-Black"/>
              </a:rPr>
              <a:t>in</a:t>
            </a:r>
            <a:r>
              <a:rPr sz="1400" b="1" spc="-45" dirty="0">
                <a:solidFill>
                  <a:srgbClr val="FFFFFF"/>
                </a:solidFill>
                <a:latin typeface="MyriadPro-Black"/>
                <a:cs typeface="MyriadPro-Black"/>
              </a:rPr>
              <a:t> </a:t>
            </a:r>
            <a:r>
              <a:rPr sz="1400" b="1" spc="-10" dirty="0">
                <a:solidFill>
                  <a:srgbClr val="FFFFFF"/>
                </a:solidFill>
                <a:latin typeface="MyriadPro-Black"/>
                <a:cs typeface="MyriadPro-Black"/>
              </a:rPr>
              <a:t>the</a:t>
            </a:r>
            <a:r>
              <a:rPr sz="1400" b="1" spc="-40" dirty="0">
                <a:solidFill>
                  <a:srgbClr val="FFFFFF"/>
                </a:solidFill>
                <a:latin typeface="MyriadPro-Black"/>
                <a:cs typeface="MyriadPro-Black"/>
              </a:rPr>
              <a:t> </a:t>
            </a:r>
            <a:r>
              <a:rPr sz="1400" b="1" spc="-10" dirty="0">
                <a:solidFill>
                  <a:srgbClr val="FFFFFF"/>
                </a:solidFill>
                <a:latin typeface="MyriadPro-Black"/>
                <a:cs typeface="MyriadPro-Black"/>
              </a:rPr>
              <a:t>Nation</a:t>
            </a:r>
            <a:endParaRPr sz="1400" dirty="0">
              <a:latin typeface="MyriadPro-Black"/>
              <a:cs typeface="MyriadPro-Black"/>
            </a:endParaRPr>
          </a:p>
        </p:txBody>
      </p:sp>
      <p:sp>
        <p:nvSpPr>
          <p:cNvPr id="52" name="object 52"/>
          <p:cNvSpPr/>
          <p:nvPr/>
        </p:nvSpPr>
        <p:spPr>
          <a:xfrm>
            <a:off x="3153543" y="4943044"/>
            <a:ext cx="0" cy="2728595"/>
          </a:xfrm>
          <a:custGeom>
            <a:avLst/>
            <a:gdLst/>
            <a:ahLst/>
            <a:cxnLst/>
            <a:rect l="l" t="t" r="r" b="b"/>
            <a:pathLst>
              <a:path h="2728595">
                <a:moveTo>
                  <a:pt x="0" y="2728341"/>
                </a:moveTo>
                <a:lnTo>
                  <a:pt x="0" y="0"/>
                </a:lnTo>
              </a:path>
            </a:pathLst>
          </a:custGeom>
          <a:ln w="18008">
            <a:solidFill>
              <a:srgbClr val="00653E"/>
            </a:solidFill>
          </a:ln>
        </p:spPr>
        <p:txBody>
          <a:bodyPr wrap="square" lIns="0" tIns="0" rIns="0" bIns="0" rtlCol="0"/>
          <a:lstStyle/>
          <a:p>
            <a:endParaRPr/>
          </a:p>
        </p:txBody>
      </p:sp>
      <p:pic>
        <p:nvPicPr>
          <p:cNvPr id="53" name="object 53"/>
          <p:cNvPicPr/>
          <p:nvPr/>
        </p:nvPicPr>
        <p:blipFill>
          <a:blip r:embed="rId2" cstate="print"/>
          <a:stretch>
            <a:fillRect/>
          </a:stretch>
        </p:blipFill>
        <p:spPr>
          <a:xfrm>
            <a:off x="3097759" y="4855780"/>
            <a:ext cx="111569" cy="111582"/>
          </a:xfrm>
          <a:prstGeom prst="rect">
            <a:avLst/>
          </a:prstGeom>
        </p:spPr>
      </p:pic>
      <p:sp>
        <p:nvSpPr>
          <p:cNvPr id="56" name="object 56"/>
          <p:cNvSpPr/>
          <p:nvPr/>
        </p:nvSpPr>
        <p:spPr>
          <a:xfrm>
            <a:off x="926591" y="604723"/>
            <a:ext cx="36195" cy="440055"/>
          </a:xfrm>
          <a:custGeom>
            <a:avLst/>
            <a:gdLst/>
            <a:ahLst/>
            <a:cxnLst/>
            <a:rect l="l" t="t" r="r" b="b"/>
            <a:pathLst>
              <a:path w="36194" h="440055">
                <a:moveTo>
                  <a:pt x="36144" y="0"/>
                </a:moveTo>
                <a:lnTo>
                  <a:pt x="0" y="0"/>
                </a:lnTo>
                <a:lnTo>
                  <a:pt x="0" y="439800"/>
                </a:lnTo>
                <a:lnTo>
                  <a:pt x="36144" y="439800"/>
                </a:lnTo>
                <a:lnTo>
                  <a:pt x="36144" y="0"/>
                </a:lnTo>
                <a:close/>
              </a:path>
            </a:pathLst>
          </a:custGeom>
          <a:solidFill>
            <a:srgbClr val="00A975"/>
          </a:solidFill>
        </p:spPr>
        <p:txBody>
          <a:bodyPr wrap="square" lIns="0" tIns="0" rIns="0" bIns="0" rtlCol="0"/>
          <a:lstStyle/>
          <a: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0" y="3195027"/>
            <a:ext cx="10058400" cy="4577715"/>
            <a:chOff x="0" y="3195027"/>
            <a:chExt cx="10058400" cy="4577715"/>
          </a:xfrm>
        </p:grpSpPr>
        <p:sp>
          <p:nvSpPr>
            <p:cNvPr id="5" name="object 5"/>
            <p:cNvSpPr/>
            <p:nvPr/>
          </p:nvSpPr>
          <p:spPr>
            <a:xfrm>
              <a:off x="0" y="4562957"/>
              <a:ext cx="12700" cy="3076575"/>
            </a:xfrm>
            <a:custGeom>
              <a:avLst/>
              <a:gdLst/>
              <a:ahLst/>
              <a:cxnLst/>
              <a:rect l="l" t="t" r="r" b="b"/>
              <a:pathLst>
                <a:path w="12700" h="3076575">
                  <a:moveTo>
                    <a:pt x="0" y="3076092"/>
                  </a:moveTo>
                  <a:lnTo>
                    <a:pt x="12700" y="3076092"/>
                  </a:lnTo>
                  <a:lnTo>
                    <a:pt x="12700" y="0"/>
                  </a:lnTo>
                  <a:lnTo>
                    <a:pt x="0" y="0"/>
                  </a:lnTo>
                  <a:lnTo>
                    <a:pt x="0" y="3076092"/>
                  </a:lnTo>
                  <a:close/>
                </a:path>
              </a:pathLst>
            </a:custGeom>
            <a:solidFill>
              <a:srgbClr val="D5EDE3"/>
            </a:solidFill>
          </p:spPr>
          <p:txBody>
            <a:bodyPr wrap="square" lIns="0" tIns="0" rIns="0" bIns="0" rtlCol="0"/>
            <a:lstStyle/>
            <a:p>
              <a:endParaRPr/>
            </a:p>
          </p:txBody>
        </p:sp>
        <p:sp>
          <p:nvSpPr>
            <p:cNvPr id="6" name="object 6"/>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7" name="object 7"/>
            <p:cNvSpPr/>
            <p:nvPr/>
          </p:nvSpPr>
          <p:spPr>
            <a:xfrm>
              <a:off x="3029229" y="3199155"/>
              <a:ext cx="4121785" cy="297815"/>
            </a:xfrm>
            <a:custGeom>
              <a:avLst/>
              <a:gdLst/>
              <a:ahLst/>
              <a:cxnLst/>
              <a:rect l="l" t="t" r="r" b="b"/>
              <a:pathLst>
                <a:path w="4121784" h="297814">
                  <a:moveTo>
                    <a:pt x="4121505" y="0"/>
                  </a:moveTo>
                  <a:lnTo>
                    <a:pt x="0" y="0"/>
                  </a:lnTo>
                  <a:lnTo>
                    <a:pt x="0" y="297624"/>
                  </a:lnTo>
                  <a:lnTo>
                    <a:pt x="4121505" y="297624"/>
                  </a:lnTo>
                  <a:lnTo>
                    <a:pt x="4121505" y="0"/>
                  </a:lnTo>
                  <a:close/>
                </a:path>
              </a:pathLst>
            </a:custGeom>
            <a:solidFill>
              <a:srgbClr val="006D3B"/>
            </a:solidFill>
          </p:spPr>
          <p:txBody>
            <a:bodyPr wrap="square" lIns="0" tIns="0" rIns="0" bIns="0" rtlCol="0"/>
            <a:lstStyle/>
            <a:p>
              <a:endParaRPr/>
            </a:p>
          </p:txBody>
        </p:sp>
        <p:sp>
          <p:nvSpPr>
            <p:cNvPr id="8" name="object 8"/>
            <p:cNvSpPr/>
            <p:nvPr/>
          </p:nvSpPr>
          <p:spPr>
            <a:xfrm>
              <a:off x="5116893"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9" name="object 9"/>
            <p:cNvSpPr/>
            <p:nvPr/>
          </p:nvSpPr>
          <p:spPr>
            <a:xfrm>
              <a:off x="358200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0" name="object 10"/>
            <p:cNvSpPr/>
            <p:nvPr/>
          </p:nvSpPr>
          <p:spPr>
            <a:xfrm>
              <a:off x="5993970"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1" name="object 11"/>
            <p:cNvSpPr/>
            <p:nvPr/>
          </p:nvSpPr>
          <p:spPr>
            <a:xfrm>
              <a:off x="3029242" y="3199155"/>
              <a:ext cx="46990" cy="46990"/>
            </a:xfrm>
            <a:custGeom>
              <a:avLst/>
              <a:gdLst/>
              <a:ahLst/>
              <a:cxnLst/>
              <a:rect l="l" t="t" r="r" b="b"/>
              <a:pathLst>
                <a:path w="46989" h="46989">
                  <a:moveTo>
                    <a:pt x="46400" y="0"/>
                  </a:moveTo>
                  <a:lnTo>
                    <a:pt x="0" y="46400"/>
                  </a:lnTo>
                </a:path>
              </a:pathLst>
            </a:custGeom>
            <a:ln w="8178">
              <a:solidFill>
                <a:srgbClr val="008466"/>
              </a:solidFill>
            </a:ln>
          </p:spPr>
          <p:txBody>
            <a:bodyPr wrap="square" lIns="0" tIns="0" rIns="0" bIns="0" rtlCol="0"/>
            <a:lstStyle/>
            <a:p>
              <a:endParaRPr/>
            </a:p>
          </p:txBody>
        </p:sp>
        <p:sp>
          <p:nvSpPr>
            <p:cNvPr id="12" name="object 12"/>
            <p:cNvSpPr/>
            <p:nvPr/>
          </p:nvSpPr>
          <p:spPr>
            <a:xfrm>
              <a:off x="518998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3" name="object 13"/>
            <p:cNvSpPr/>
            <p:nvPr/>
          </p:nvSpPr>
          <p:spPr>
            <a:xfrm>
              <a:off x="3655095"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4" name="object 14"/>
            <p:cNvSpPr/>
            <p:nvPr/>
          </p:nvSpPr>
          <p:spPr>
            <a:xfrm>
              <a:off x="6067061"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5" name="object 15"/>
            <p:cNvSpPr/>
            <p:nvPr/>
          </p:nvSpPr>
          <p:spPr>
            <a:xfrm>
              <a:off x="3029242" y="3199155"/>
              <a:ext cx="120014" cy="120014"/>
            </a:xfrm>
            <a:custGeom>
              <a:avLst/>
              <a:gdLst/>
              <a:ahLst/>
              <a:cxnLst/>
              <a:rect l="l" t="t" r="r" b="b"/>
              <a:pathLst>
                <a:path w="120014" h="120014">
                  <a:moveTo>
                    <a:pt x="119490" y="0"/>
                  </a:moveTo>
                  <a:lnTo>
                    <a:pt x="0" y="119490"/>
                  </a:lnTo>
                </a:path>
              </a:pathLst>
            </a:custGeom>
            <a:ln w="8178">
              <a:solidFill>
                <a:srgbClr val="008466"/>
              </a:solidFill>
            </a:ln>
          </p:spPr>
          <p:txBody>
            <a:bodyPr wrap="square" lIns="0" tIns="0" rIns="0" bIns="0" rtlCol="0"/>
            <a:lstStyle/>
            <a:p>
              <a:endParaRPr/>
            </a:p>
          </p:txBody>
        </p:sp>
        <p:sp>
          <p:nvSpPr>
            <p:cNvPr id="16" name="object 16"/>
            <p:cNvSpPr/>
            <p:nvPr/>
          </p:nvSpPr>
          <p:spPr>
            <a:xfrm>
              <a:off x="5263073"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7" name="object 17"/>
            <p:cNvSpPr/>
            <p:nvPr/>
          </p:nvSpPr>
          <p:spPr>
            <a:xfrm>
              <a:off x="372818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8" name="object 18"/>
            <p:cNvSpPr/>
            <p:nvPr/>
          </p:nvSpPr>
          <p:spPr>
            <a:xfrm>
              <a:off x="6140150"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19" name="object 19"/>
            <p:cNvSpPr/>
            <p:nvPr/>
          </p:nvSpPr>
          <p:spPr>
            <a:xfrm>
              <a:off x="3029242" y="3199155"/>
              <a:ext cx="193040" cy="193040"/>
            </a:xfrm>
            <a:custGeom>
              <a:avLst/>
              <a:gdLst/>
              <a:ahLst/>
              <a:cxnLst/>
              <a:rect l="l" t="t" r="r" b="b"/>
              <a:pathLst>
                <a:path w="193039" h="193039">
                  <a:moveTo>
                    <a:pt x="192579" y="0"/>
                  </a:moveTo>
                  <a:lnTo>
                    <a:pt x="0" y="192579"/>
                  </a:lnTo>
                </a:path>
              </a:pathLst>
            </a:custGeom>
            <a:ln w="8178">
              <a:solidFill>
                <a:srgbClr val="008466"/>
              </a:solidFill>
            </a:ln>
          </p:spPr>
          <p:txBody>
            <a:bodyPr wrap="square" lIns="0" tIns="0" rIns="0" bIns="0" rtlCol="0"/>
            <a:lstStyle/>
            <a:p>
              <a:endParaRPr/>
            </a:p>
          </p:txBody>
        </p:sp>
        <p:sp>
          <p:nvSpPr>
            <p:cNvPr id="20" name="object 20"/>
            <p:cNvSpPr/>
            <p:nvPr/>
          </p:nvSpPr>
          <p:spPr>
            <a:xfrm>
              <a:off x="5336161"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21" name="object 21"/>
            <p:cNvSpPr/>
            <p:nvPr/>
          </p:nvSpPr>
          <p:spPr>
            <a:xfrm>
              <a:off x="380127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22" name="object 22"/>
            <p:cNvSpPr/>
            <p:nvPr/>
          </p:nvSpPr>
          <p:spPr>
            <a:xfrm>
              <a:off x="6213241"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23" name="object 23"/>
            <p:cNvSpPr/>
            <p:nvPr/>
          </p:nvSpPr>
          <p:spPr>
            <a:xfrm>
              <a:off x="4459084"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24" name="object 24"/>
            <p:cNvSpPr/>
            <p:nvPr/>
          </p:nvSpPr>
          <p:spPr>
            <a:xfrm>
              <a:off x="6871048" y="3217093"/>
              <a:ext cx="280035" cy="280035"/>
            </a:xfrm>
            <a:custGeom>
              <a:avLst/>
              <a:gdLst/>
              <a:ahLst/>
              <a:cxnLst/>
              <a:rect l="l" t="t" r="r" b="b"/>
              <a:pathLst>
                <a:path w="280034" h="280035">
                  <a:moveTo>
                    <a:pt x="279686" y="0"/>
                  </a:moveTo>
                  <a:lnTo>
                    <a:pt x="0" y="279686"/>
                  </a:lnTo>
                </a:path>
              </a:pathLst>
            </a:custGeom>
            <a:ln w="8178">
              <a:solidFill>
                <a:srgbClr val="008466"/>
              </a:solidFill>
            </a:ln>
          </p:spPr>
          <p:txBody>
            <a:bodyPr wrap="square" lIns="0" tIns="0" rIns="0" bIns="0" rtlCol="0"/>
            <a:lstStyle/>
            <a:p>
              <a:endParaRPr/>
            </a:p>
          </p:txBody>
        </p:sp>
        <p:sp>
          <p:nvSpPr>
            <p:cNvPr id="25" name="object 25"/>
            <p:cNvSpPr/>
            <p:nvPr/>
          </p:nvSpPr>
          <p:spPr>
            <a:xfrm>
              <a:off x="3029241" y="3199155"/>
              <a:ext cx="266065" cy="266065"/>
            </a:xfrm>
            <a:custGeom>
              <a:avLst/>
              <a:gdLst/>
              <a:ahLst/>
              <a:cxnLst/>
              <a:rect l="l" t="t" r="r" b="b"/>
              <a:pathLst>
                <a:path w="266064" h="266064">
                  <a:moveTo>
                    <a:pt x="265671" y="0"/>
                  </a:moveTo>
                  <a:lnTo>
                    <a:pt x="0" y="265671"/>
                  </a:lnTo>
                </a:path>
              </a:pathLst>
            </a:custGeom>
            <a:ln w="8178">
              <a:solidFill>
                <a:srgbClr val="008466"/>
              </a:solidFill>
            </a:ln>
          </p:spPr>
          <p:txBody>
            <a:bodyPr wrap="square" lIns="0" tIns="0" rIns="0" bIns="0" rtlCol="0"/>
            <a:lstStyle/>
            <a:p>
              <a:endParaRPr/>
            </a:p>
          </p:txBody>
        </p:sp>
        <p:sp>
          <p:nvSpPr>
            <p:cNvPr id="26" name="object 26"/>
            <p:cNvSpPr/>
            <p:nvPr/>
          </p:nvSpPr>
          <p:spPr>
            <a:xfrm>
              <a:off x="540925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27" name="object 27"/>
            <p:cNvSpPr/>
            <p:nvPr/>
          </p:nvSpPr>
          <p:spPr>
            <a:xfrm>
              <a:off x="3874365"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28" name="object 28"/>
            <p:cNvSpPr/>
            <p:nvPr/>
          </p:nvSpPr>
          <p:spPr>
            <a:xfrm>
              <a:off x="6286331"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29" name="object 29"/>
            <p:cNvSpPr/>
            <p:nvPr/>
          </p:nvSpPr>
          <p:spPr>
            <a:xfrm>
              <a:off x="4532174" y="3199155"/>
              <a:ext cx="297815" cy="297815"/>
            </a:xfrm>
            <a:custGeom>
              <a:avLst/>
              <a:gdLst/>
              <a:ahLst/>
              <a:cxnLst/>
              <a:rect l="l" t="t" r="r" b="b"/>
              <a:pathLst>
                <a:path w="297814" h="297814">
                  <a:moveTo>
                    <a:pt x="297624" y="0"/>
                  </a:moveTo>
                  <a:lnTo>
                    <a:pt x="0" y="297624"/>
                  </a:lnTo>
                </a:path>
              </a:pathLst>
            </a:custGeom>
            <a:ln w="8178">
              <a:solidFill>
                <a:srgbClr val="00653E"/>
              </a:solidFill>
            </a:ln>
          </p:spPr>
          <p:txBody>
            <a:bodyPr wrap="square" lIns="0" tIns="0" rIns="0" bIns="0" rtlCol="0"/>
            <a:lstStyle/>
            <a:p>
              <a:endParaRPr/>
            </a:p>
          </p:txBody>
        </p:sp>
        <p:sp>
          <p:nvSpPr>
            <p:cNvPr id="30" name="object 30"/>
            <p:cNvSpPr/>
            <p:nvPr/>
          </p:nvSpPr>
          <p:spPr>
            <a:xfrm>
              <a:off x="6944138" y="3290183"/>
              <a:ext cx="207010" cy="207010"/>
            </a:xfrm>
            <a:custGeom>
              <a:avLst/>
              <a:gdLst/>
              <a:ahLst/>
              <a:cxnLst/>
              <a:rect l="l" t="t" r="r" b="b"/>
              <a:pathLst>
                <a:path w="207009" h="207010">
                  <a:moveTo>
                    <a:pt x="206596" y="0"/>
                  </a:moveTo>
                  <a:lnTo>
                    <a:pt x="0" y="206596"/>
                  </a:lnTo>
                </a:path>
              </a:pathLst>
            </a:custGeom>
            <a:ln w="8178">
              <a:solidFill>
                <a:srgbClr val="008466"/>
              </a:solidFill>
            </a:ln>
          </p:spPr>
          <p:txBody>
            <a:bodyPr wrap="square" lIns="0" tIns="0" rIns="0" bIns="0" rtlCol="0"/>
            <a:lstStyle/>
            <a:p>
              <a:endParaRPr/>
            </a:p>
          </p:txBody>
        </p:sp>
        <p:sp>
          <p:nvSpPr>
            <p:cNvPr id="31" name="object 31"/>
            <p:cNvSpPr/>
            <p:nvPr/>
          </p:nvSpPr>
          <p:spPr>
            <a:xfrm>
              <a:off x="3070377"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32" name="object 32"/>
            <p:cNvSpPr/>
            <p:nvPr/>
          </p:nvSpPr>
          <p:spPr>
            <a:xfrm>
              <a:off x="548234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33" name="object 33"/>
            <p:cNvSpPr/>
            <p:nvPr/>
          </p:nvSpPr>
          <p:spPr>
            <a:xfrm>
              <a:off x="3947457"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34" name="object 34"/>
            <p:cNvSpPr/>
            <p:nvPr/>
          </p:nvSpPr>
          <p:spPr>
            <a:xfrm>
              <a:off x="6359421"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35" name="object 35"/>
            <p:cNvSpPr/>
            <p:nvPr/>
          </p:nvSpPr>
          <p:spPr>
            <a:xfrm>
              <a:off x="4605263"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36" name="object 36"/>
            <p:cNvSpPr/>
            <p:nvPr/>
          </p:nvSpPr>
          <p:spPr>
            <a:xfrm>
              <a:off x="7017229" y="3363273"/>
              <a:ext cx="133985" cy="133985"/>
            </a:xfrm>
            <a:custGeom>
              <a:avLst/>
              <a:gdLst/>
              <a:ahLst/>
              <a:cxnLst/>
              <a:rect l="l" t="t" r="r" b="b"/>
              <a:pathLst>
                <a:path w="133984" h="133985">
                  <a:moveTo>
                    <a:pt x="133505" y="0"/>
                  </a:moveTo>
                  <a:lnTo>
                    <a:pt x="0" y="133505"/>
                  </a:lnTo>
                </a:path>
              </a:pathLst>
            </a:custGeom>
            <a:ln w="8178">
              <a:solidFill>
                <a:srgbClr val="008466"/>
              </a:solidFill>
            </a:ln>
          </p:spPr>
          <p:txBody>
            <a:bodyPr wrap="square" lIns="0" tIns="0" rIns="0" bIns="0" rtlCol="0"/>
            <a:lstStyle/>
            <a:p>
              <a:endParaRPr/>
            </a:p>
          </p:txBody>
        </p:sp>
        <p:sp>
          <p:nvSpPr>
            <p:cNvPr id="37" name="object 37"/>
            <p:cNvSpPr/>
            <p:nvPr/>
          </p:nvSpPr>
          <p:spPr>
            <a:xfrm>
              <a:off x="314346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38" name="object 38"/>
            <p:cNvSpPr/>
            <p:nvPr/>
          </p:nvSpPr>
          <p:spPr>
            <a:xfrm>
              <a:off x="555543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39" name="object 39"/>
            <p:cNvSpPr/>
            <p:nvPr/>
          </p:nvSpPr>
          <p:spPr>
            <a:xfrm>
              <a:off x="4020545"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0" name="object 40"/>
            <p:cNvSpPr/>
            <p:nvPr/>
          </p:nvSpPr>
          <p:spPr>
            <a:xfrm>
              <a:off x="6432510"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41" name="object 41"/>
            <p:cNvSpPr/>
            <p:nvPr/>
          </p:nvSpPr>
          <p:spPr>
            <a:xfrm>
              <a:off x="4678354"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2" name="object 42"/>
            <p:cNvSpPr/>
            <p:nvPr/>
          </p:nvSpPr>
          <p:spPr>
            <a:xfrm>
              <a:off x="7090318" y="3436363"/>
              <a:ext cx="60960" cy="60960"/>
            </a:xfrm>
            <a:custGeom>
              <a:avLst/>
              <a:gdLst/>
              <a:ahLst/>
              <a:cxnLst/>
              <a:rect l="l" t="t" r="r" b="b"/>
              <a:pathLst>
                <a:path w="60959" h="60960">
                  <a:moveTo>
                    <a:pt x="60416" y="0"/>
                  </a:moveTo>
                  <a:lnTo>
                    <a:pt x="0" y="60416"/>
                  </a:lnTo>
                </a:path>
              </a:pathLst>
            </a:custGeom>
            <a:ln w="8178">
              <a:solidFill>
                <a:srgbClr val="008466"/>
              </a:solidFill>
            </a:ln>
          </p:spPr>
          <p:txBody>
            <a:bodyPr wrap="square" lIns="0" tIns="0" rIns="0" bIns="0" rtlCol="0"/>
            <a:lstStyle/>
            <a:p>
              <a:endParaRPr/>
            </a:p>
          </p:txBody>
        </p:sp>
        <p:sp>
          <p:nvSpPr>
            <p:cNvPr id="43" name="object 43"/>
            <p:cNvSpPr/>
            <p:nvPr/>
          </p:nvSpPr>
          <p:spPr>
            <a:xfrm>
              <a:off x="321655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4" name="object 44"/>
            <p:cNvSpPr/>
            <p:nvPr/>
          </p:nvSpPr>
          <p:spPr>
            <a:xfrm>
              <a:off x="5628523"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5" name="object 45"/>
            <p:cNvSpPr/>
            <p:nvPr/>
          </p:nvSpPr>
          <p:spPr>
            <a:xfrm>
              <a:off x="409363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6" name="object 46"/>
            <p:cNvSpPr/>
            <p:nvPr/>
          </p:nvSpPr>
          <p:spPr>
            <a:xfrm>
              <a:off x="6505600"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47" name="object 47"/>
            <p:cNvSpPr/>
            <p:nvPr/>
          </p:nvSpPr>
          <p:spPr>
            <a:xfrm>
              <a:off x="4751444"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8" name="object 48"/>
            <p:cNvSpPr/>
            <p:nvPr/>
          </p:nvSpPr>
          <p:spPr>
            <a:xfrm>
              <a:off x="3289648"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49" name="object 49"/>
            <p:cNvSpPr/>
            <p:nvPr/>
          </p:nvSpPr>
          <p:spPr>
            <a:xfrm>
              <a:off x="5701611"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0" name="object 50"/>
            <p:cNvSpPr/>
            <p:nvPr/>
          </p:nvSpPr>
          <p:spPr>
            <a:xfrm>
              <a:off x="4166725"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1" name="object 51"/>
            <p:cNvSpPr/>
            <p:nvPr/>
          </p:nvSpPr>
          <p:spPr>
            <a:xfrm>
              <a:off x="6578689"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52" name="object 52"/>
            <p:cNvSpPr/>
            <p:nvPr/>
          </p:nvSpPr>
          <p:spPr>
            <a:xfrm>
              <a:off x="4824534"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3" name="object 53"/>
            <p:cNvSpPr/>
            <p:nvPr/>
          </p:nvSpPr>
          <p:spPr>
            <a:xfrm>
              <a:off x="3362738" y="3199154"/>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4" name="object 54"/>
            <p:cNvSpPr/>
            <p:nvPr/>
          </p:nvSpPr>
          <p:spPr>
            <a:xfrm>
              <a:off x="577470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5" name="object 55"/>
            <p:cNvSpPr/>
            <p:nvPr/>
          </p:nvSpPr>
          <p:spPr>
            <a:xfrm>
              <a:off x="423981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6" name="object 56"/>
            <p:cNvSpPr/>
            <p:nvPr/>
          </p:nvSpPr>
          <p:spPr>
            <a:xfrm>
              <a:off x="6651780"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57" name="object 57"/>
            <p:cNvSpPr/>
            <p:nvPr/>
          </p:nvSpPr>
          <p:spPr>
            <a:xfrm>
              <a:off x="4897623"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8" name="object 58"/>
            <p:cNvSpPr/>
            <p:nvPr/>
          </p:nvSpPr>
          <p:spPr>
            <a:xfrm>
              <a:off x="3435827"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59" name="object 59"/>
            <p:cNvSpPr/>
            <p:nvPr/>
          </p:nvSpPr>
          <p:spPr>
            <a:xfrm>
              <a:off x="584779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60" name="object 60"/>
            <p:cNvSpPr/>
            <p:nvPr/>
          </p:nvSpPr>
          <p:spPr>
            <a:xfrm>
              <a:off x="431290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61" name="object 61"/>
            <p:cNvSpPr/>
            <p:nvPr/>
          </p:nvSpPr>
          <p:spPr>
            <a:xfrm>
              <a:off x="6724870"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62" name="object 62"/>
            <p:cNvSpPr/>
            <p:nvPr/>
          </p:nvSpPr>
          <p:spPr>
            <a:xfrm>
              <a:off x="4970713"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63" name="object 63"/>
            <p:cNvSpPr/>
            <p:nvPr/>
          </p:nvSpPr>
          <p:spPr>
            <a:xfrm>
              <a:off x="3508916"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64" name="object 64"/>
            <p:cNvSpPr/>
            <p:nvPr/>
          </p:nvSpPr>
          <p:spPr>
            <a:xfrm>
              <a:off x="5920882"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65" name="object 65"/>
            <p:cNvSpPr/>
            <p:nvPr/>
          </p:nvSpPr>
          <p:spPr>
            <a:xfrm>
              <a:off x="4385994"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sp>
          <p:nvSpPr>
            <p:cNvPr id="66" name="object 66"/>
            <p:cNvSpPr/>
            <p:nvPr/>
          </p:nvSpPr>
          <p:spPr>
            <a:xfrm>
              <a:off x="6797959" y="3199155"/>
              <a:ext cx="297815" cy="297815"/>
            </a:xfrm>
            <a:custGeom>
              <a:avLst/>
              <a:gdLst/>
              <a:ahLst/>
              <a:cxnLst/>
              <a:rect l="l" t="t" r="r" b="b"/>
              <a:pathLst>
                <a:path w="297815" h="297814">
                  <a:moveTo>
                    <a:pt x="297624" y="0"/>
                  </a:moveTo>
                  <a:lnTo>
                    <a:pt x="0" y="297624"/>
                  </a:lnTo>
                </a:path>
              </a:pathLst>
            </a:custGeom>
            <a:ln w="8178">
              <a:solidFill>
                <a:srgbClr val="008466"/>
              </a:solidFill>
            </a:ln>
          </p:spPr>
          <p:txBody>
            <a:bodyPr wrap="square" lIns="0" tIns="0" rIns="0" bIns="0" rtlCol="0"/>
            <a:lstStyle/>
            <a:p>
              <a:endParaRPr/>
            </a:p>
          </p:txBody>
        </p:sp>
        <p:sp>
          <p:nvSpPr>
            <p:cNvPr id="67" name="object 67"/>
            <p:cNvSpPr/>
            <p:nvPr/>
          </p:nvSpPr>
          <p:spPr>
            <a:xfrm>
              <a:off x="5043805" y="3199155"/>
              <a:ext cx="297815" cy="297815"/>
            </a:xfrm>
            <a:custGeom>
              <a:avLst/>
              <a:gdLst/>
              <a:ahLst/>
              <a:cxnLst/>
              <a:rect l="l" t="t" r="r" b="b"/>
              <a:pathLst>
                <a:path w="297814" h="297814">
                  <a:moveTo>
                    <a:pt x="297624" y="0"/>
                  </a:moveTo>
                  <a:lnTo>
                    <a:pt x="0" y="297624"/>
                  </a:lnTo>
                </a:path>
              </a:pathLst>
            </a:custGeom>
            <a:ln w="8178">
              <a:solidFill>
                <a:srgbClr val="008466"/>
              </a:solidFill>
            </a:ln>
          </p:spPr>
          <p:txBody>
            <a:bodyPr wrap="square" lIns="0" tIns="0" rIns="0" bIns="0" rtlCol="0"/>
            <a:lstStyle/>
            <a:p>
              <a:endParaRPr/>
            </a:p>
          </p:txBody>
        </p:sp>
      </p:grpSp>
      <p:sp>
        <p:nvSpPr>
          <p:cNvPr id="69" name="object 69"/>
          <p:cNvSpPr txBox="1">
            <a:spLocks noGrp="1"/>
          </p:cNvSpPr>
          <p:nvPr>
            <p:ph type="title"/>
          </p:nvPr>
        </p:nvSpPr>
        <p:spPr>
          <a:xfrm>
            <a:off x="924005" y="567056"/>
            <a:ext cx="7935595" cy="956944"/>
          </a:xfrm>
          <a:prstGeom prst="rect">
            <a:avLst/>
          </a:prstGeom>
        </p:spPr>
        <p:txBody>
          <a:bodyPr vert="horz" wrap="square" lIns="0" tIns="11430" rIns="0" bIns="0" rtlCol="0">
            <a:spAutoFit/>
          </a:bodyPr>
          <a:lstStyle/>
          <a:p>
            <a:pPr marL="25400">
              <a:lnSpc>
                <a:spcPts val="3670"/>
              </a:lnSpc>
              <a:spcBef>
                <a:spcPts val="90"/>
              </a:spcBef>
            </a:pPr>
            <a:r>
              <a:rPr dirty="0"/>
              <a:t>Global</a:t>
            </a:r>
            <a:r>
              <a:rPr spc="-95" dirty="0"/>
              <a:t> </a:t>
            </a:r>
            <a:r>
              <a:rPr spc="-10" dirty="0"/>
              <a:t>Reach:</a:t>
            </a:r>
          </a:p>
          <a:p>
            <a:pPr marL="25400">
              <a:lnSpc>
                <a:spcPts val="3670"/>
              </a:lnSpc>
            </a:pPr>
            <a:r>
              <a:rPr dirty="0"/>
              <a:t>Leading</a:t>
            </a:r>
            <a:r>
              <a:rPr spc="-125" dirty="0"/>
              <a:t> </a:t>
            </a:r>
            <a:r>
              <a:rPr dirty="0"/>
              <a:t>Real</a:t>
            </a:r>
            <a:r>
              <a:rPr spc="-95" dirty="0"/>
              <a:t> </a:t>
            </a:r>
            <a:r>
              <a:rPr dirty="0"/>
              <a:t>Estate</a:t>
            </a:r>
            <a:r>
              <a:rPr spc="-95" dirty="0"/>
              <a:t> </a:t>
            </a:r>
            <a:r>
              <a:rPr spc="-10" dirty="0"/>
              <a:t>Companies</a:t>
            </a:r>
            <a:r>
              <a:rPr spc="-95" dirty="0"/>
              <a:t> </a:t>
            </a:r>
            <a:r>
              <a:rPr dirty="0"/>
              <a:t>of</a:t>
            </a:r>
            <a:r>
              <a:rPr spc="-100" dirty="0"/>
              <a:t> </a:t>
            </a:r>
            <a:r>
              <a:rPr dirty="0"/>
              <a:t>the</a:t>
            </a:r>
            <a:r>
              <a:rPr spc="-165" dirty="0"/>
              <a:t> </a:t>
            </a:r>
            <a:r>
              <a:rPr spc="-10" dirty="0"/>
              <a:t>World</a:t>
            </a:r>
            <a:r>
              <a:rPr sz="2775" spc="-15" baseline="33033" dirty="0"/>
              <a:t>®</a:t>
            </a:r>
            <a:endParaRPr sz="2775" baseline="33033" dirty="0"/>
          </a:p>
        </p:txBody>
      </p:sp>
      <p:sp>
        <p:nvSpPr>
          <p:cNvPr id="70" name="object 70"/>
          <p:cNvSpPr txBox="1"/>
          <p:nvPr/>
        </p:nvSpPr>
        <p:spPr>
          <a:xfrm>
            <a:off x="1368632" y="1582196"/>
            <a:ext cx="7460479" cy="1530547"/>
          </a:xfrm>
          <a:prstGeom prst="rect">
            <a:avLst/>
          </a:prstGeom>
        </p:spPr>
        <p:txBody>
          <a:bodyPr vert="horz" wrap="square" lIns="0" tIns="29845" rIns="0" bIns="0" rtlCol="0">
            <a:spAutoFit/>
          </a:bodyPr>
          <a:lstStyle/>
          <a:p>
            <a:pPr marL="12700" marR="5080">
              <a:spcBef>
                <a:spcPts val="235"/>
              </a:spcBef>
            </a:pPr>
            <a:r>
              <a:rPr sz="1450" spc="-35" dirty="0">
                <a:solidFill>
                  <a:srgbClr val="423F41"/>
                </a:solidFill>
                <a:latin typeface="Myriad Pro"/>
                <a:cs typeface="Myriad Pro"/>
              </a:rPr>
              <a:t>We’re</a:t>
            </a:r>
            <a:r>
              <a:rPr sz="1450" spc="-40" dirty="0">
                <a:solidFill>
                  <a:srgbClr val="423F41"/>
                </a:solidFill>
                <a:latin typeface="Myriad Pro"/>
                <a:cs typeface="Myriad Pro"/>
              </a:rPr>
              <a:t> </a:t>
            </a:r>
            <a:r>
              <a:rPr sz="1450" spc="-20" dirty="0">
                <a:solidFill>
                  <a:srgbClr val="423F41"/>
                </a:solidFill>
                <a:latin typeface="Myriad Pro"/>
                <a:cs typeface="Myriad Pro"/>
              </a:rPr>
              <a:t>Local,</a:t>
            </a:r>
            <a:r>
              <a:rPr sz="1450" spc="-60" dirty="0">
                <a:solidFill>
                  <a:srgbClr val="423F41"/>
                </a:solidFill>
                <a:latin typeface="Myriad Pro"/>
                <a:cs typeface="Myriad Pro"/>
              </a:rPr>
              <a:t> </a:t>
            </a:r>
            <a:r>
              <a:rPr sz="1450" spc="-35" dirty="0">
                <a:solidFill>
                  <a:srgbClr val="423F41"/>
                </a:solidFill>
                <a:latin typeface="Myriad Pro"/>
                <a:cs typeface="Myriad Pro"/>
              </a:rPr>
              <a:t>We’re</a:t>
            </a:r>
            <a:r>
              <a:rPr sz="1450" spc="-20" dirty="0">
                <a:solidFill>
                  <a:srgbClr val="423F41"/>
                </a:solidFill>
                <a:latin typeface="Myriad Pro"/>
                <a:cs typeface="Myriad Pro"/>
              </a:rPr>
              <a:t> </a:t>
            </a:r>
            <a:r>
              <a:rPr sz="1450" spc="-10" dirty="0">
                <a:solidFill>
                  <a:srgbClr val="423F41"/>
                </a:solidFill>
                <a:latin typeface="Myriad Pro"/>
                <a:cs typeface="Myriad Pro"/>
              </a:rPr>
              <a:t>Global.</a:t>
            </a:r>
            <a:r>
              <a:rPr sz="1450" spc="-70" dirty="0">
                <a:solidFill>
                  <a:srgbClr val="423F41"/>
                </a:solidFill>
                <a:latin typeface="Myriad Pro"/>
                <a:cs typeface="Myriad Pro"/>
              </a:rPr>
              <a:t> </a:t>
            </a:r>
            <a:r>
              <a:rPr sz="1450" dirty="0">
                <a:solidFill>
                  <a:srgbClr val="423F41"/>
                </a:solidFill>
                <a:latin typeface="Myriad Pro"/>
                <a:cs typeface="Myriad Pro"/>
              </a:rPr>
              <a:t>We</a:t>
            </a:r>
            <a:r>
              <a:rPr sz="1450" spc="-20" dirty="0">
                <a:solidFill>
                  <a:srgbClr val="423F41"/>
                </a:solidFill>
                <a:latin typeface="Myriad Pro"/>
                <a:cs typeface="Myriad Pro"/>
              </a:rPr>
              <a:t> </a:t>
            </a:r>
            <a:r>
              <a:rPr sz="1450" dirty="0">
                <a:solidFill>
                  <a:srgbClr val="423F41"/>
                </a:solidFill>
                <a:latin typeface="Myriad Pro"/>
                <a:cs typeface="Myriad Pro"/>
              </a:rPr>
              <a:t>are</a:t>
            </a:r>
            <a:r>
              <a:rPr sz="1450" spc="-25" dirty="0">
                <a:solidFill>
                  <a:srgbClr val="423F41"/>
                </a:solidFill>
                <a:latin typeface="Myriad Pro"/>
                <a:cs typeface="Myriad Pro"/>
              </a:rPr>
              <a:t> </a:t>
            </a:r>
            <a:r>
              <a:rPr sz="1450" dirty="0">
                <a:solidFill>
                  <a:srgbClr val="423F41"/>
                </a:solidFill>
                <a:latin typeface="Myriad Pro"/>
                <a:cs typeface="Myriad Pro"/>
              </a:rPr>
              <a:t>a</a:t>
            </a:r>
            <a:r>
              <a:rPr sz="1450" spc="-25" dirty="0">
                <a:solidFill>
                  <a:srgbClr val="423F41"/>
                </a:solidFill>
                <a:latin typeface="Myriad Pro"/>
                <a:cs typeface="Myriad Pro"/>
              </a:rPr>
              <a:t> </a:t>
            </a:r>
            <a:r>
              <a:rPr sz="1450" spc="-10" dirty="0">
                <a:solidFill>
                  <a:srgbClr val="423F41"/>
                </a:solidFill>
                <a:latin typeface="Myriad Pro"/>
                <a:cs typeface="Myriad Pro"/>
              </a:rPr>
              <a:t>founding</a:t>
            </a:r>
            <a:r>
              <a:rPr sz="1450" spc="-20" dirty="0">
                <a:solidFill>
                  <a:srgbClr val="423F41"/>
                </a:solidFill>
                <a:latin typeface="Myriad Pro"/>
                <a:cs typeface="Myriad Pro"/>
              </a:rPr>
              <a:t> </a:t>
            </a:r>
            <a:r>
              <a:rPr sz="1450" dirty="0">
                <a:solidFill>
                  <a:srgbClr val="423F41"/>
                </a:solidFill>
                <a:latin typeface="Myriad Pro"/>
                <a:cs typeface="Myriad Pro"/>
              </a:rPr>
              <a:t>member</a:t>
            </a:r>
            <a:r>
              <a:rPr sz="1450" spc="-25" dirty="0">
                <a:solidFill>
                  <a:srgbClr val="423F41"/>
                </a:solidFill>
                <a:latin typeface="Myriad Pro"/>
                <a:cs typeface="Myriad Pro"/>
              </a:rPr>
              <a:t> </a:t>
            </a:r>
            <a:r>
              <a:rPr sz="1450" dirty="0">
                <a:solidFill>
                  <a:srgbClr val="423F41"/>
                </a:solidFill>
                <a:latin typeface="Myriad Pro"/>
                <a:cs typeface="Myriad Pro"/>
              </a:rPr>
              <a:t>of</a:t>
            </a:r>
            <a:r>
              <a:rPr sz="1450" spc="-25" dirty="0">
                <a:solidFill>
                  <a:srgbClr val="423F41"/>
                </a:solidFill>
                <a:latin typeface="Myriad Pro"/>
                <a:cs typeface="Myriad Pro"/>
              </a:rPr>
              <a:t> </a:t>
            </a:r>
            <a:r>
              <a:rPr sz="1450" spc="-10" dirty="0">
                <a:solidFill>
                  <a:srgbClr val="423F41"/>
                </a:solidFill>
                <a:latin typeface="Myriad Pro"/>
                <a:cs typeface="Myriad Pro"/>
              </a:rPr>
              <a:t>LeadingRE</a:t>
            </a:r>
            <a:r>
              <a:rPr sz="1450" spc="-20" dirty="0">
                <a:solidFill>
                  <a:srgbClr val="423F41"/>
                </a:solidFill>
                <a:latin typeface="Myriad Pro"/>
                <a:cs typeface="Myriad Pro"/>
              </a:rPr>
              <a:t> </a:t>
            </a:r>
            <a:r>
              <a:rPr sz="1450" dirty="0">
                <a:solidFill>
                  <a:srgbClr val="423F41"/>
                </a:solidFill>
                <a:latin typeface="Myriad Pro"/>
                <a:cs typeface="Myriad Pro"/>
              </a:rPr>
              <a:t>network,</a:t>
            </a:r>
            <a:r>
              <a:rPr sz="1450" spc="-25" dirty="0">
                <a:solidFill>
                  <a:srgbClr val="423F41"/>
                </a:solidFill>
                <a:latin typeface="Myriad Pro"/>
                <a:cs typeface="Myriad Pro"/>
              </a:rPr>
              <a:t> </a:t>
            </a:r>
            <a:r>
              <a:rPr sz="1450" dirty="0">
                <a:solidFill>
                  <a:srgbClr val="423F41"/>
                </a:solidFill>
                <a:latin typeface="Myriad Pro"/>
                <a:cs typeface="Myriad Pro"/>
              </a:rPr>
              <a:t>which</a:t>
            </a:r>
            <a:r>
              <a:rPr sz="1450" spc="-25" dirty="0">
                <a:solidFill>
                  <a:srgbClr val="423F41"/>
                </a:solidFill>
                <a:latin typeface="Myriad Pro"/>
                <a:cs typeface="Myriad Pro"/>
              </a:rPr>
              <a:t> is </a:t>
            </a:r>
            <a:r>
              <a:rPr sz="1450" dirty="0">
                <a:solidFill>
                  <a:srgbClr val="423F41"/>
                </a:solidFill>
                <a:latin typeface="Myriad Pro"/>
                <a:cs typeface="Myriad Pro"/>
              </a:rPr>
              <a:t>comprised</a:t>
            </a:r>
            <a:r>
              <a:rPr sz="1450" spc="-35" dirty="0">
                <a:solidFill>
                  <a:srgbClr val="423F41"/>
                </a:solidFill>
                <a:latin typeface="Myriad Pro"/>
                <a:cs typeface="Myriad Pro"/>
              </a:rPr>
              <a:t> </a:t>
            </a:r>
            <a:r>
              <a:rPr sz="1450" dirty="0">
                <a:solidFill>
                  <a:srgbClr val="423F41"/>
                </a:solidFill>
                <a:latin typeface="Myriad Pro"/>
                <a:cs typeface="Myriad Pro"/>
              </a:rPr>
              <a:t>of</a:t>
            </a:r>
            <a:r>
              <a:rPr sz="1450" spc="-35" dirty="0">
                <a:solidFill>
                  <a:srgbClr val="423F41"/>
                </a:solidFill>
                <a:latin typeface="Myriad Pro"/>
                <a:cs typeface="Myriad Pro"/>
              </a:rPr>
              <a:t> </a:t>
            </a:r>
            <a:r>
              <a:rPr sz="1450" dirty="0">
                <a:solidFill>
                  <a:srgbClr val="423F41"/>
                </a:solidFill>
                <a:latin typeface="Myriad Pro"/>
                <a:cs typeface="Myriad Pro"/>
              </a:rPr>
              <a:t>550</a:t>
            </a:r>
            <a:r>
              <a:rPr sz="1450" spc="-35" dirty="0">
                <a:solidFill>
                  <a:srgbClr val="423F41"/>
                </a:solidFill>
                <a:latin typeface="Myriad Pro"/>
                <a:cs typeface="Myriad Pro"/>
              </a:rPr>
              <a:t> </a:t>
            </a:r>
            <a:r>
              <a:rPr sz="1450" spc="-10" dirty="0">
                <a:solidFill>
                  <a:srgbClr val="423F41"/>
                </a:solidFill>
                <a:latin typeface="Myriad Pro"/>
                <a:cs typeface="Myriad Pro"/>
              </a:rPr>
              <a:t>companies</a:t>
            </a:r>
            <a:r>
              <a:rPr sz="1450" spc="-35" dirty="0">
                <a:solidFill>
                  <a:srgbClr val="423F41"/>
                </a:solidFill>
                <a:latin typeface="Myriad Pro"/>
                <a:cs typeface="Myriad Pro"/>
              </a:rPr>
              <a:t> </a:t>
            </a:r>
            <a:r>
              <a:rPr sz="1450" spc="-10" dirty="0">
                <a:solidFill>
                  <a:srgbClr val="423F41"/>
                </a:solidFill>
                <a:latin typeface="Myriad Pro"/>
                <a:cs typeface="Myriad Pro"/>
              </a:rPr>
              <a:t>representing</a:t>
            </a:r>
            <a:r>
              <a:rPr sz="1450" spc="-35" dirty="0">
                <a:solidFill>
                  <a:srgbClr val="423F41"/>
                </a:solidFill>
                <a:latin typeface="Myriad Pro"/>
                <a:cs typeface="Myriad Pro"/>
              </a:rPr>
              <a:t> </a:t>
            </a:r>
            <a:r>
              <a:rPr sz="1450" dirty="0">
                <a:solidFill>
                  <a:srgbClr val="423F41"/>
                </a:solidFill>
                <a:latin typeface="Myriad Pro"/>
                <a:cs typeface="Myriad Pro"/>
              </a:rPr>
              <a:t>over</a:t>
            </a:r>
            <a:r>
              <a:rPr sz="1450" spc="-35" dirty="0">
                <a:solidFill>
                  <a:srgbClr val="423F41"/>
                </a:solidFill>
                <a:latin typeface="Myriad Pro"/>
                <a:cs typeface="Myriad Pro"/>
              </a:rPr>
              <a:t> </a:t>
            </a:r>
            <a:r>
              <a:rPr sz="1450" dirty="0">
                <a:solidFill>
                  <a:srgbClr val="423F41"/>
                </a:solidFill>
                <a:latin typeface="Myriad Pro"/>
                <a:cs typeface="Myriad Pro"/>
              </a:rPr>
              <a:t>70</a:t>
            </a:r>
            <a:r>
              <a:rPr sz="1450" spc="-35" dirty="0">
                <a:solidFill>
                  <a:srgbClr val="423F41"/>
                </a:solidFill>
                <a:latin typeface="Myriad Pro"/>
                <a:cs typeface="Myriad Pro"/>
              </a:rPr>
              <a:t> </a:t>
            </a:r>
            <a:r>
              <a:rPr sz="1450" dirty="0">
                <a:solidFill>
                  <a:srgbClr val="423F41"/>
                </a:solidFill>
                <a:latin typeface="Myriad Pro"/>
                <a:cs typeface="Myriad Pro"/>
              </a:rPr>
              <a:t>countries</a:t>
            </a:r>
            <a:r>
              <a:rPr sz="1450" spc="-35" dirty="0">
                <a:solidFill>
                  <a:srgbClr val="423F41"/>
                </a:solidFill>
                <a:latin typeface="Myriad Pro"/>
                <a:cs typeface="Myriad Pro"/>
              </a:rPr>
              <a:t> </a:t>
            </a:r>
            <a:r>
              <a:rPr sz="1450" dirty="0">
                <a:solidFill>
                  <a:srgbClr val="423F41"/>
                </a:solidFill>
                <a:latin typeface="Myriad Pro"/>
                <a:cs typeface="Myriad Pro"/>
              </a:rPr>
              <a:t>and</a:t>
            </a:r>
            <a:r>
              <a:rPr sz="1450" spc="-35" dirty="0">
                <a:solidFill>
                  <a:srgbClr val="423F41"/>
                </a:solidFill>
                <a:latin typeface="Myriad Pro"/>
                <a:cs typeface="Myriad Pro"/>
              </a:rPr>
              <a:t> </a:t>
            </a:r>
            <a:r>
              <a:rPr sz="1450" dirty="0">
                <a:solidFill>
                  <a:srgbClr val="423F41"/>
                </a:solidFill>
                <a:latin typeface="Myriad Pro"/>
                <a:cs typeface="Myriad Pro"/>
              </a:rPr>
              <a:t>over</a:t>
            </a:r>
            <a:r>
              <a:rPr sz="1450" spc="-35" dirty="0">
                <a:solidFill>
                  <a:srgbClr val="423F41"/>
                </a:solidFill>
                <a:latin typeface="Myriad Pro"/>
                <a:cs typeface="Myriad Pro"/>
              </a:rPr>
              <a:t> </a:t>
            </a:r>
            <a:r>
              <a:rPr sz="1450" dirty="0">
                <a:solidFill>
                  <a:srgbClr val="423F41"/>
                </a:solidFill>
                <a:latin typeface="Myriad Pro"/>
                <a:cs typeface="Myriad Pro"/>
              </a:rPr>
              <a:t>1</a:t>
            </a:r>
            <a:r>
              <a:rPr sz="1450" spc="-35" dirty="0">
                <a:solidFill>
                  <a:srgbClr val="423F41"/>
                </a:solidFill>
                <a:latin typeface="Myriad Pro"/>
                <a:cs typeface="Myriad Pro"/>
              </a:rPr>
              <a:t> </a:t>
            </a:r>
            <a:r>
              <a:rPr sz="1450" dirty="0">
                <a:solidFill>
                  <a:srgbClr val="423F41"/>
                </a:solidFill>
                <a:latin typeface="Myriad Pro"/>
                <a:cs typeface="Myriad Pro"/>
              </a:rPr>
              <a:t>million</a:t>
            </a:r>
            <a:r>
              <a:rPr sz="1450" spc="-35" dirty="0">
                <a:solidFill>
                  <a:srgbClr val="423F41"/>
                </a:solidFill>
                <a:latin typeface="Myriad Pro"/>
                <a:cs typeface="Myriad Pro"/>
              </a:rPr>
              <a:t> </a:t>
            </a:r>
            <a:r>
              <a:rPr sz="1450" spc="-10" dirty="0">
                <a:solidFill>
                  <a:srgbClr val="423F41"/>
                </a:solidFill>
                <a:latin typeface="Myriad Pro"/>
                <a:cs typeface="Myriad Pro"/>
              </a:rPr>
              <a:t>transactions </a:t>
            </a:r>
            <a:r>
              <a:rPr sz="1450" dirty="0">
                <a:solidFill>
                  <a:srgbClr val="423F41"/>
                </a:solidFill>
                <a:latin typeface="Myriad Pro"/>
                <a:cs typeface="Myriad Pro"/>
              </a:rPr>
              <a:t>each</a:t>
            </a:r>
            <a:r>
              <a:rPr sz="1450" spc="-45" dirty="0">
                <a:solidFill>
                  <a:srgbClr val="423F41"/>
                </a:solidFill>
                <a:latin typeface="Myriad Pro"/>
                <a:cs typeface="Myriad Pro"/>
              </a:rPr>
              <a:t> </a:t>
            </a:r>
            <a:r>
              <a:rPr sz="1450" dirty="0">
                <a:solidFill>
                  <a:srgbClr val="423F41"/>
                </a:solidFill>
                <a:latin typeface="Myriad Pro"/>
                <a:cs typeface="Myriad Pro"/>
              </a:rPr>
              <a:t>year.</a:t>
            </a:r>
            <a:r>
              <a:rPr sz="1450" spc="175" dirty="0">
                <a:solidFill>
                  <a:srgbClr val="423F41"/>
                </a:solidFill>
                <a:latin typeface="Myriad Pro"/>
                <a:cs typeface="Myriad Pro"/>
              </a:rPr>
              <a:t> </a:t>
            </a:r>
            <a:r>
              <a:rPr sz="1450" dirty="0">
                <a:solidFill>
                  <a:srgbClr val="423F41"/>
                </a:solidFill>
                <a:latin typeface="Myriad Pro"/>
                <a:cs typeface="Myriad Pro"/>
              </a:rPr>
              <a:t>We</a:t>
            </a:r>
            <a:r>
              <a:rPr sz="1450" spc="-40" dirty="0">
                <a:solidFill>
                  <a:srgbClr val="423F41"/>
                </a:solidFill>
                <a:latin typeface="Myriad Pro"/>
                <a:cs typeface="Myriad Pro"/>
              </a:rPr>
              <a:t> </a:t>
            </a:r>
            <a:r>
              <a:rPr sz="1450" dirty="0">
                <a:solidFill>
                  <a:srgbClr val="423F41"/>
                </a:solidFill>
                <a:latin typeface="Myriad Pro"/>
                <a:cs typeface="Myriad Pro"/>
              </a:rPr>
              <a:t>network</a:t>
            </a:r>
            <a:r>
              <a:rPr sz="1450" spc="-45" dirty="0">
                <a:solidFill>
                  <a:srgbClr val="423F41"/>
                </a:solidFill>
                <a:latin typeface="Myriad Pro"/>
                <a:cs typeface="Myriad Pro"/>
              </a:rPr>
              <a:t> </a:t>
            </a:r>
            <a:r>
              <a:rPr sz="1450" dirty="0">
                <a:solidFill>
                  <a:srgbClr val="423F41"/>
                </a:solidFill>
                <a:latin typeface="Myriad Pro"/>
                <a:cs typeface="Myriad Pro"/>
              </a:rPr>
              <a:t>and</a:t>
            </a:r>
            <a:r>
              <a:rPr sz="1450" spc="-45" dirty="0">
                <a:solidFill>
                  <a:srgbClr val="423F41"/>
                </a:solidFill>
                <a:latin typeface="Myriad Pro"/>
                <a:cs typeface="Myriad Pro"/>
              </a:rPr>
              <a:t> </a:t>
            </a:r>
            <a:r>
              <a:rPr sz="1450" dirty="0">
                <a:solidFill>
                  <a:srgbClr val="423F41"/>
                </a:solidFill>
                <a:latin typeface="Myriad Pro"/>
                <a:cs typeface="Myriad Pro"/>
              </a:rPr>
              <a:t>share</a:t>
            </a:r>
            <a:r>
              <a:rPr sz="1450" spc="-40" dirty="0">
                <a:solidFill>
                  <a:srgbClr val="423F41"/>
                </a:solidFill>
                <a:latin typeface="Myriad Pro"/>
                <a:cs typeface="Myriad Pro"/>
              </a:rPr>
              <a:t> </a:t>
            </a:r>
            <a:r>
              <a:rPr sz="1450" dirty="0">
                <a:solidFill>
                  <a:srgbClr val="423F41"/>
                </a:solidFill>
                <a:latin typeface="Myriad Pro"/>
                <a:cs typeface="Myriad Pro"/>
              </a:rPr>
              <a:t>all</a:t>
            </a:r>
            <a:r>
              <a:rPr sz="1450" spc="-45" dirty="0">
                <a:solidFill>
                  <a:srgbClr val="423F41"/>
                </a:solidFill>
                <a:latin typeface="Myriad Pro"/>
                <a:cs typeface="Myriad Pro"/>
              </a:rPr>
              <a:t> </a:t>
            </a:r>
            <a:r>
              <a:rPr sz="1450" dirty="0">
                <a:solidFill>
                  <a:srgbClr val="423F41"/>
                </a:solidFill>
                <a:latin typeface="Myriad Pro"/>
                <a:cs typeface="Myriad Pro"/>
              </a:rPr>
              <a:t>John</a:t>
            </a:r>
            <a:r>
              <a:rPr sz="1450" spc="-40" dirty="0">
                <a:solidFill>
                  <a:srgbClr val="423F41"/>
                </a:solidFill>
                <a:latin typeface="Myriad Pro"/>
                <a:cs typeface="Myriad Pro"/>
              </a:rPr>
              <a:t> </a:t>
            </a:r>
            <a:r>
              <a:rPr sz="1450" dirty="0">
                <a:solidFill>
                  <a:srgbClr val="423F41"/>
                </a:solidFill>
                <a:latin typeface="Myriad Pro"/>
                <a:cs typeface="Myriad Pro"/>
              </a:rPr>
              <a:t>L.</a:t>
            </a:r>
            <a:r>
              <a:rPr sz="1450" spc="-45" dirty="0">
                <a:solidFill>
                  <a:srgbClr val="423F41"/>
                </a:solidFill>
                <a:latin typeface="Myriad Pro"/>
                <a:cs typeface="Myriad Pro"/>
              </a:rPr>
              <a:t> </a:t>
            </a:r>
            <a:r>
              <a:rPr sz="1450" dirty="0">
                <a:solidFill>
                  <a:srgbClr val="423F41"/>
                </a:solidFill>
                <a:latin typeface="Myriad Pro"/>
                <a:cs typeface="Myriad Pro"/>
              </a:rPr>
              <a:t>Scott</a:t>
            </a:r>
            <a:r>
              <a:rPr sz="1450" spc="-40" dirty="0">
                <a:solidFill>
                  <a:srgbClr val="423F41"/>
                </a:solidFill>
                <a:latin typeface="Myriad Pro"/>
                <a:cs typeface="Myriad Pro"/>
              </a:rPr>
              <a:t> </a:t>
            </a:r>
            <a:r>
              <a:rPr sz="1450" dirty="0">
                <a:solidFill>
                  <a:srgbClr val="423F41"/>
                </a:solidFill>
                <a:latin typeface="Myriad Pro"/>
                <a:cs typeface="Myriad Pro"/>
              </a:rPr>
              <a:t>listings</a:t>
            </a:r>
            <a:r>
              <a:rPr sz="1450" spc="-45" dirty="0">
                <a:solidFill>
                  <a:srgbClr val="423F41"/>
                </a:solidFill>
                <a:latin typeface="Myriad Pro"/>
                <a:cs typeface="Myriad Pro"/>
              </a:rPr>
              <a:t> </a:t>
            </a:r>
            <a:r>
              <a:rPr sz="1450" dirty="0">
                <a:solidFill>
                  <a:srgbClr val="423F41"/>
                </a:solidFill>
                <a:latin typeface="Myriad Pro"/>
                <a:cs typeface="Myriad Pro"/>
              </a:rPr>
              <a:t>across</a:t>
            </a:r>
            <a:r>
              <a:rPr sz="1450" spc="-40" dirty="0">
                <a:solidFill>
                  <a:srgbClr val="423F41"/>
                </a:solidFill>
                <a:latin typeface="Myriad Pro"/>
                <a:cs typeface="Myriad Pro"/>
              </a:rPr>
              <a:t> </a:t>
            </a:r>
            <a:r>
              <a:rPr sz="1450" dirty="0">
                <a:solidFill>
                  <a:srgbClr val="423F41"/>
                </a:solidFill>
                <a:latin typeface="Myriad Pro"/>
                <a:cs typeface="Myriad Pro"/>
              </a:rPr>
              <a:t>the</a:t>
            </a:r>
            <a:r>
              <a:rPr sz="1450" spc="-45" dirty="0">
                <a:solidFill>
                  <a:srgbClr val="423F41"/>
                </a:solidFill>
                <a:latin typeface="Myriad Pro"/>
                <a:cs typeface="Myriad Pro"/>
              </a:rPr>
              <a:t> </a:t>
            </a:r>
            <a:r>
              <a:rPr sz="1450" dirty="0">
                <a:solidFill>
                  <a:srgbClr val="423F41"/>
                </a:solidFill>
                <a:latin typeface="Myriad Pro"/>
                <a:cs typeface="Myriad Pro"/>
              </a:rPr>
              <a:t>entire</a:t>
            </a:r>
            <a:r>
              <a:rPr sz="1450" spc="-45" dirty="0">
                <a:solidFill>
                  <a:srgbClr val="423F41"/>
                </a:solidFill>
                <a:latin typeface="Myriad Pro"/>
                <a:cs typeface="Myriad Pro"/>
              </a:rPr>
              <a:t> </a:t>
            </a:r>
            <a:r>
              <a:rPr sz="1450" spc="-10" dirty="0">
                <a:solidFill>
                  <a:srgbClr val="423F41"/>
                </a:solidFill>
                <a:latin typeface="Myriad Pro"/>
                <a:cs typeface="Myriad Pro"/>
              </a:rPr>
              <a:t>footprint</a:t>
            </a:r>
            <a:r>
              <a:rPr sz="1450" spc="-40" dirty="0">
                <a:solidFill>
                  <a:srgbClr val="423F41"/>
                </a:solidFill>
                <a:latin typeface="Myriad Pro"/>
                <a:cs typeface="Myriad Pro"/>
              </a:rPr>
              <a:t> </a:t>
            </a:r>
            <a:r>
              <a:rPr sz="1450" spc="-35" dirty="0">
                <a:solidFill>
                  <a:srgbClr val="423F41"/>
                </a:solidFill>
                <a:latin typeface="Myriad Pro"/>
                <a:cs typeface="Myriad Pro"/>
              </a:rPr>
              <a:t>to </a:t>
            </a:r>
            <a:r>
              <a:rPr sz="1450" spc="-10" dirty="0">
                <a:solidFill>
                  <a:srgbClr val="423F41"/>
                </a:solidFill>
                <a:latin typeface="Myriad Pro"/>
                <a:cs typeface="Myriad Pro"/>
              </a:rPr>
              <a:t>maximize</a:t>
            </a:r>
            <a:r>
              <a:rPr sz="1450" spc="-20" dirty="0">
                <a:solidFill>
                  <a:srgbClr val="423F41"/>
                </a:solidFill>
                <a:latin typeface="Myriad Pro"/>
                <a:cs typeface="Myriad Pro"/>
              </a:rPr>
              <a:t> </a:t>
            </a:r>
            <a:r>
              <a:rPr sz="1450" spc="-10" dirty="0">
                <a:solidFill>
                  <a:srgbClr val="423F41"/>
                </a:solidFill>
                <a:latin typeface="Myriad Pro"/>
                <a:cs typeface="Myriad Pro"/>
              </a:rPr>
              <a:t>exposure</a:t>
            </a:r>
            <a:r>
              <a:rPr sz="1450" spc="-15" dirty="0">
                <a:solidFill>
                  <a:srgbClr val="423F41"/>
                </a:solidFill>
                <a:latin typeface="Myriad Pro"/>
                <a:cs typeface="Myriad Pro"/>
              </a:rPr>
              <a:t> </a:t>
            </a:r>
            <a:r>
              <a:rPr sz="1450" dirty="0">
                <a:solidFill>
                  <a:srgbClr val="423F41"/>
                </a:solidFill>
                <a:latin typeface="Myriad Pro"/>
                <a:cs typeface="Myriad Pro"/>
              </a:rPr>
              <a:t>of</a:t>
            </a:r>
            <a:r>
              <a:rPr sz="1450" spc="-15" dirty="0">
                <a:solidFill>
                  <a:srgbClr val="423F41"/>
                </a:solidFill>
                <a:latin typeface="Myriad Pro"/>
                <a:cs typeface="Myriad Pro"/>
              </a:rPr>
              <a:t> </a:t>
            </a:r>
            <a:r>
              <a:rPr sz="1450" dirty="0">
                <a:solidFill>
                  <a:srgbClr val="423F41"/>
                </a:solidFill>
                <a:latin typeface="Myriad Pro"/>
                <a:cs typeface="Myriad Pro"/>
              </a:rPr>
              <a:t>your</a:t>
            </a:r>
            <a:r>
              <a:rPr sz="1450" spc="-15" dirty="0">
                <a:solidFill>
                  <a:srgbClr val="423F41"/>
                </a:solidFill>
                <a:latin typeface="Myriad Pro"/>
                <a:cs typeface="Myriad Pro"/>
              </a:rPr>
              <a:t> </a:t>
            </a:r>
            <a:r>
              <a:rPr sz="1450" spc="-20" dirty="0">
                <a:solidFill>
                  <a:srgbClr val="423F41"/>
                </a:solidFill>
                <a:latin typeface="Myriad Pro"/>
                <a:cs typeface="Myriad Pro"/>
              </a:rPr>
              <a:t>home.</a:t>
            </a:r>
            <a:endParaRPr sz="1450" dirty="0">
              <a:latin typeface="Myriad Pro"/>
              <a:cs typeface="Myriad Pro"/>
            </a:endParaRPr>
          </a:p>
          <a:p>
            <a:pPr>
              <a:lnSpc>
                <a:spcPct val="100000"/>
              </a:lnSpc>
            </a:pPr>
            <a:endParaRPr sz="1700" dirty="0">
              <a:latin typeface="Myriad Pro"/>
              <a:cs typeface="Myriad Pro"/>
            </a:endParaRPr>
          </a:p>
          <a:p>
            <a:pPr marL="194310">
              <a:lnSpc>
                <a:spcPct val="100000"/>
              </a:lnSpc>
              <a:spcBef>
                <a:spcPts val="1240"/>
              </a:spcBef>
            </a:pPr>
            <a:r>
              <a:rPr sz="1250" dirty="0">
                <a:solidFill>
                  <a:srgbClr val="00653E"/>
                </a:solidFill>
                <a:latin typeface="Myriad Pro"/>
                <a:cs typeface="Myriad Pro"/>
              </a:rPr>
              <a:t>U.S.</a:t>
            </a:r>
            <a:r>
              <a:rPr sz="1250" spc="185" dirty="0">
                <a:solidFill>
                  <a:srgbClr val="00653E"/>
                </a:solidFill>
                <a:latin typeface="Myriad Pro"/>
                <a:cs typeface="Myriad Pro"/>
              </a:rPr>
              <a:t> </a:t>
            </a:r>
            <a:r>
              <a:rPr sz="1250" spc="55" dirty="0">
                <a:solidFill>
                  <a:srgbClr val="00653E"/>
                </a:solidFill>
                <a:latin typeface="Myriad Pro"/>
                <a:cs typeface="Myriad Pro"/>
              </a:rPr>
              <a:t>HOME</a:t>
            </a:r>
            <a:r>
              <a:rPr sz="1250" spc="210" dirty="0">
                <a:solidFill>
                  <a:srgbClr val="00653E"/>
                </a:solidFill>
                <a:latin typeface="Myriad Pro"/>
                <a:cs typeface="Myriad Pro"/>
              </a:rPr>
              <a:t> </a:t>
            </a:r>
            <a:r>
              <a:rPr sz="1250" dirty="0">
                <a:solidFill>
                  <a:srgbClr val="00653E"/>
                </a:solidFill>
                <a:latin typeface="Myriad Pro"/>
                <a:cs typeface="Myriad Pro"/>
              </a:rPr>
              <a:t>SALES</a:t>
            </a:r>
            <a:r>
              <a:rPr sz="1250" spc="210" dirty="0">
                <a:solidFill>
                  <a:srgbClr val="00653E"/>
                </a:solidFill>
                <a:latin typeface="Myriad Pro"/>
                <a:cs typeface="Myriad Pro"/>
              </a:rPr>
              <a:t> </a:t>
            </a:r>
            <a:r>
              <a:rPr sz="1250" dirty="0">
                <a:solidFill>
                  <a:srgbClr val="00653E"/>
                </a:solidFill>
                <a:latin typeface="Myriad Pro"/>
                <a:cs typeface="Myriad Pro"/>
              </a:rPr>
              <a:t>VOLUME</a:t>
            </a:r>
            <a:r>
              <a:rPr sz="1250" spc="210" dirty="0">
                <a:solidFill>
                  <a:srgbClr val="00653E"/>
                </a:solidFill>
                <a:latin typeface="Myriad Pro"/>
                <a:cs typeface="Myriad Pro"/>
              </a:rPr>
              <a:t> </a:t>
            </a:r>
            <a:r>
              <a:rPr sz="1250" spc="60" dirty="0">
                <a:solidFill>
                  <a:srgbClr val="00653E"/>
                </a:solidFill>
                <a:latin typeface="Myriad Pro"/>
                <a:cs typeface="Myriad Pro"/>
              </a:rPr>
              <a:t>AMONG</a:t>
            </a:r>
            <a:r>
              <a:rPr sz="1250" spc="210" dirty="0">
                <a:solidFill>
                  <a:srgbClr val="00653E"/>
                </a:solidFill>
                <a:latin typeface="Myriad Pro"/>
                <a:cs typeface="Myriad Pro"/>
              </a:rPr>
              <a:t> </a:t>
            </a:r>
            <a:r>
              <a:rPr sz="1250" dirty="0">
                <a:solidFill>
                  <a:srgbClr val="00653E"/>
                </a:solidFill>
                <a:latin typeface="Myriad Pro"/>
                <a:cs typeface="Myriad Pro"/>
              </a:rPr>
              <a:t>THE</a:t>
            </a:r>
            <a:r>
              <a:rPr sz="1250" spc="210" dirty="0">
                <a:solidFill>
                  <a:srgbClr val="00653E"/>
                </a:solidFill>
                <a:latin typeface="Myriad Pro"/>
                <a:cs typeface="Myriad Pro"/>
              </a:rPr>
              <a:t> </a:t>
            </a:r>
            <a:r>
              <a:rPr sz="1250" dirty="0">
                <a:solidFill>
                  <a:srgbClr val="00653E"/>
                </a:solidFill>
                <a:latin typeface="Myriad Pro"/>
                <a:cs typeface="Myriad Pro"/>
              </a:rPr>
              <a:t>TOP</a:t>
            </a:r>
            <a:r>
              <a:rPr sz="1250" spc="185" dirty="0">
                <a:solidFill>
                  <a:srgbClr val="00653E"/>
                </a:solidFill>
                <a:latin typeface="Myriad Pro"/>
                <a:cs typeface="Myriad Pro"/>
              </a:rPr>
              <a:t> </a:t>
            </a:r>
            <a:r>
              <a:rPr sz="1250" dirty="0">
                <a:solidFill>
                  <a:srgbClr val="00653E"/>
                </a:solidFill>
                <a:latin typeface="Myriad Pro"/>
                <a:cs typeface="Myriad Pro"/>
              </a:rPr>
              <a:t>500</a:t>
            </a:r>
            <a:r>
              <a:rPr sz="1250" spc="190" dirty="0">
                <a:solidFill>
                  <a:srgbClr val="00653E"/>
                </a:solidFill>
                <a:latin typeface="Myriad Pro"/>
                <a:cs typeface="Myriad Pro"/>
              </a:rPr>
              <a:t> </a:t>
            </a:r>
            <a:r>
              <a:rPr sz="1250" dirty="0">
                <a:solidFill>
                  <a:srgbClr val="00653E"/>
                </a:solidFill>
                <a:latin typeface="Myriad Pro"/>
                <a:cs typeface="Myriad Pro"/>
              </a:rPr>
              <a:t>U.S.</a:t>
            </a:r>
            <a:r>
              <a:rPr sz="1250" spc="190" dirty="0">
                <a:solidFill>
                  <a:srgbClr val="00653E"/>
                </a:solidFill>
                <a:latin typeface="Myriad Pro"/>
                <a:cs typeface="Myriad Pro"/>
              </a:rPr>
              <a:t> </a:t>
            </a:r>
            <a:r>
              <a:rPr sz="1250" spc="50" dirty="0">
                <a:solidFill>
                  <a:srgbClr val="00653E"/>
                </a:solidFill>
                <a:latin typeface="Myriad Pro"/>
                <a:cs typeface="Myriad Pro"/>
              </a:rPr>
              <a:t>REAL</a:t>
            </a:r>
            <a:r>
              <a:rPr sz="1250" spc="210" dirty="0">
                <a:solidFill>
                  <a:srgbClr val="00653E"/>
                </a:solidFill>
                <a:latin typeface="Myriad Pro"/>
                <a:cs typeface="Myriad Pro"/>
              </a:rPr>
              <a:t> </a:t>
            </a:r>
            <a:r>
              <a:rPr sz="1250" dirty="0">
                <a:solidFill>
                  <a:srgbClr val="00653E"/>
                </a:solidFill>
                <a:latin typeface="Myriad Pro"/>
                <a:cs typeface="Myriad Pro"/>
              </a:rPr>
              <a:t>ESTATE</a:t>
            </a:r>
            <a:r>
              <a:rPr sz="1250" spc="210" dirty="0">
                <a:solidFill>
                  <a:srgbClr val="00653E"/>
                </a:solidFill>
                <a:latin typeface="Myriad Pro"/>
                <a:cs typeface="Myriad Pro"/>
              </a:rPr>
              <a:t> </a:t>
            </a:r>
            <a:r>
              <a:rPr sz="1250" spc="-10" dirty="0">
                <a:solidFill>
                  <a:srgbClr val="00653E"/>
                </a:solidFill>
                <a:latin typeface="Myriad Pro"/>
                <a:cs typeface="Myriad Pro"/>
              </a:rPr>
              <a:t>FIRMS</a:t>
            </a:r>
            <a:endParaRPr sz="1250" dirty="0">
              <a:latin typeface="Myriad Pro"/>
              <a:cs typeface="Myriad Pro"/>
            </a:endParaRPr>
          </a:p>
        </p:txBody>
      </p:sp>
      <p:sp>
        <p:nvSpPr>
          <p:cNvPr id="71" name="object 71"/>
          <p:cNvSpPr txBox="1"/>
          <p:nvPr/>
        </p:nvSpPr>
        <p:spPr>
          <a:xfrm>
            <a:off x="1202919" y="3778450"/>
            <a:ext cx="123111" cy="2473047"/>
          </a:xfrm>
          <a:prstGeom prst="rect">
            <a:avLst/>
          </a:prstGeom>
        </p:spPr>
        <p:txBody>
          <a:bodyPr vert="vert270" wrap="square" lIns="0" tIns="12065" rIns="0" bIns="0" rtlCol="0">
            <a:spAutoFit/>
          </a:bodyPr>
          <a:lstStyle/>
          <a:p>
            <a:pPr marL="12700">
              <a:lnSpc>
                <a:spcPct val="100000"/>
              </a:lnSpc>
              <a:spcBef>
                <a:spcPts val="95"/>
              </a:spcBef>
            </a:pPr>
            <a:r>
              <a:rPr sz="800" spc="20" dirty="0">
                <a:solidFill>
                  <a:srgbClr val="939598"/>
                </a:solidFill>
                <a:latin typeface="Myriad Pro"/>
                <a:cs typeface="Myriad Pro"/>
              </a:rPr>
              <a:t>2022</a:t>
            </a:r>
            <a:r>
              <a:rPr sz="800" spc="40" dirty="0">
                <a:solidFill>
                  <a:srgbClr val="939598"/>
                </a:solidFill>
                <a:latin typeface="Myriad Pro"/>
                <a:cs typeface="Myriad Pro"/>
              </a:rPr>
              <a:t> </a:t>
            </a:r>
            <a:r>
              <a:rPr sz="800" spc="30" dirty="0">
                <a:solidFill>
                  <a:srgbClr val="939598"/>
                </a:solidFill>
                <a:latin typeface="Myriad Pro"/>
                <a:cs typeface="Myriad Pro"/>
              </a:rPr>
              <a:t>NETWORKS,</a:t>
            </a:r>
            <a:r>
              <a:rPr sz="800" spc="40" dirty="0">
                <a:solidFill>
                  <a:srgbClr val="939598"/>
                </a:solidFill>
                <a:latin typeface="Myriad Pro"/>
                <a:cs typeface="Myriad Pro"/>
              </a:rPr>
              <a:t> </a:t>
            </a:r>
            <a:r>
              <a:rPr sz="800" spc="30" dirty="0">
                <a:solidFill>
                  <a:srgbClr val="939598"/>
                </a:solidFill>
                <a:latin typeface="Myriad Pro"/>
                <a:cs typeface="Myriad Pro"/>
              </a:rPr>
              <a:t>FRANCHISES</a:t>
            </a:r>
            <a:r>
              <a:rPr sz="800" spc="45" dirty="0">
                <a:solidFill>
                  <a:srgbClr val="939598"/>
                </a:solidFill>
                <a:latin typeface="Myriad Pro"/>
                <a:cs typeface="Myriad Pro"/>
              </a:rPr>
              <a:t> </a:t>
            </a:r>
            <a:r>
              <a:rPr sz="800" spc="30" dirty="0">
                <a:solidFill>
                  <a:srgbClr val="939598"/>
                </a:solidFill>
                <a:latin typeface="Myriad Pro"/>
                <a:cs typeface="Myriad Pro"/>
              </a:rPr>
              <a:t>AND</a:t>
            </a:r>
            <a:r>
              <a:rPr sz="800" spc="45" dirty="0">
                <a:solidFill>
                  <a:srgbClr val="939598"/>
                </a:solidFill>
                <a:latin typeface="Myriad Pro"/>
                <a:cs typeface="Myriad Pro"/>
              </a:rPr>
              <a:t> </a:t>
            </a:r>
            <a:r>
              <a:rPr sz="800" spc="-10" dirty="0">
                <a:solidFill>
                  <a:srgbClr val="939598"/>
                </a:solidFill>
                <a:latin typeface="Myriad Pro"/>
                <a:cs typeface="Myriad Pro"/>
              </a:rPr>
              <a:t>COMPANIES</a:t>
            </a:r>
            <a:endParaRPr sz="800">
              <a:latin typeface="Myriad Pro"/>
              <a:cs typeface="Myriad Pro"/>
            </a:endParaRPr>
          </a:p>
        </p:txBody>
      </p:sp>
      <p:grpSp>
        <p:nvGrpSpPr>
          <p:cNvPr id="72" name="object 72"/>
          <p:cNvGrpSpPr/>
          <p:nvPr/>
        </p:nvGrpSpPr>
        <p:grpSpPr>
          <a:xfrm>
            <a:off x="3025152" y="3570122"/>
            <a:ext cx="3647440" cy="276225"/>
            <a:chOff x="3025152" y="3570122"/>
            <a:chExt cx="3647440" cy="276225"/>
          </a:xfrm>
        </p:grpSpPr>
        <p:sp>
          <p:nvSpPr>
            <p:cNvPr id="73" name="object 73"/>
            <p:cNvSpPr/>
            <p:nvPr/>
          </p:nvSpPr>
          <p:spPr>
            <a:xfrm>
              <a:off x="3029229" y="3574211"/>
              <a:ext cx="3639185" cy="267970"/>
            </a:xfrm>
            <a:custGeom>
              <a:avLst/>
              <a:gdLst/>
              <a:ahLst/>
              <a:cxnLst/>
              <a:rect l="l" t="t" r="r" b="b"/>
              <a:pathLst>
                <a:path w="3639184" h="267970">
                  <a:moveTo>
                    <a:pt x="3638702" y="0"/>
                  </a:moveTo>
                  <a:lnTo>
                    <a:pt x="0" y="0"/>
                  </a:lnTo>
                  <a:lnTo>
                    <a:pt x="0" y="267766"/>
                  </a:lnTo>
                  <a:lnTo>
                    <a:pt x="3638702" y="267766"/>
                  </a:lnTo>
                  <a:lnTo>
                    <a:pt x="3638702" y="0"/>
                  </a:lnTo>
                  <a:close/>
                </a:path>
              </a:pathLst>
            </a:custGeom>
            <a:solidFill>
              <a:srgbClr val="FFE865"/>
            </a:solidFill>
          </p:spPr>
          <p:txBody>
            <a:bodyPr wrap="square" lIns="0" tIns="0" rIns="0" bIns="0" rtlCol="0"/>
            <a:lstStyle/>
            <a:p>
              <a:endParaRPr/>
            </a:p>
          </p:txBody>
        </p:sp>
        <p:sp>
          <p:nvSpPr>
            <p:cNvPr id="74" name="object 74"/>
            <p:cNvSpPr/>
            <p:nvPr/>
          </p:nvSpPr>
          <p:spPr>
            <a:xfrm>
              <a:off x="5115541"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75" name="object 75"/>
            <p:cNvSpPr/>
            <p:nvPr/>
          </p:nvSpPr>
          <p:spPr>
            <a:xfrm>
              <a:off x="3580653"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76" name="object 76"/>
            <p:cNvSpPr/>
            <p:nvPr/>
          </p:nvSpPr>
          <p:spPr>
            <a:xfrm>
              <a:off x="5992617"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77" name="object 77"/>
            <p:cNvSpPr/>
            <p:nvPr/>
          </p:nvSpPr>
          <p:spPr>
            <a:xfrm>
              <a:off x="3029242" y="3574211"/>
              <a:ext cx="15240" cy="15240"/>
            </a:xfrm>
            <a:custGeom>
              <a:avLst/>
              <a:gdLst/>
              <a:ahLst/>
              <a:cxnLst/>
              <a:rect l="l" t="t" r="r" b="b"/>
              <a:pathLst>
                <a:path w="15239" h="15239">
                  <a:moveTo>
                    <a:pt x="15190" y="0"/>
                  </a:moveTo>
                  <a:lnTo>
                    <a:pt x="0" y="15190"/>
                  </a:lnTo>
                </a:path>
              </a:pathLst>
            </a:custGeom>
            <a:ln w="8178">
              <a:solidFill>
                <a:srgbClr val="A7A9AC"/>
              </a:solidFill>
            </a:ln>
          </p:spPr>
          <p:txBody>
            <a:bodyPr wrap="square" lIns="0" tIns="0" rIns="0" bIns="0" rtlCol="0"/>
            <a:lstStyle/>
            <a:p>
              <a:endParaRPr/>
            </a:p>
          </p:txBody>
        </p:sp>
        <p:sp>
          <p:nvSpPr>
            <p:cNvPr id="78" name="object 78"/>
            <p:cNvSpPr/>
            <p:nvPr/>
          </p:nvSpPr>
          <p:spPr>
            <a:xfrm>
              <a:off x="5188630"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79" name="object 79"/>
            <p:cNvSpPr/>
            <p:nvPr/>
          </p:nvSpPr>
          <p:spPr>
            <a:xfrm>
              <a:off x="3653744"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0" name="object 80"/>
            <p:cNvSpPr/>
            <p:nvPr/>
          </p:nvSpPr>
          <p:spPr>
            <a:xfrm>
              <a:off x="6065708"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1" name="object 81"/>
            <p:cNvSpPr/>
            <p:nvPr/>
          </p:nvSpPr>
          <p:spPr>
            <a:xfrm>
              <a:off x="3029242" y="3574211"/>
              <a:ext cx="88900" cy="88900"/>
            </a:xfrm>
            <a:custGeom>
              <a:avLst/>
              <a:gdLst/>
              <a:ahLst/>
              <a:cxnLst/>
              <a:rect l="l" t="t" r="r" b="b"/>
              <a:pathLst>
                <a:path w="88900" h="88900">
                  <a:moveTo>
                    <a:pt x="88280" y="0"/>
                  </a:moveTo>
                  <a:lnTo>
                    <a:pt x="0" y="88280"/>
                  </a:lnTo>
                </a:path>
              </a:pathLst>
            </a:custGeom>
            <a:ln w="8178">
              <a:solidFill>
                <a:srgbClr val="A7A9AC"/>
              </a:solidFill>
            </a:ln>
          </p:spPr>
          <p:txBody>
            <a:bodyPr wrap="square" lIns="0" tIns="0" rIns="0" bIns="0" rtlCol="0"/>
            <a:lstStyle/>
            <a:p>
              <a:endParaRPr/>
            </a:p>
          </p:txBody>
        </p:sp>
        <p:sp>
          <p:nvSpPr>
            <p:cNvPr id="82" name="object 82"/>
            <p:cNvSpPr/>
            <p:nvPr/>
          </p:nvSpPr>
          <p:spPr>
            <a:xfrm>
              <a:off x="5261719"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3" name="object 83"/>
            <p:cNvSpPr/>
            <p:nvPr/>
          </p:nvSpPr>
          <p:spPr>
            <a:xfrm>
              <a:off x="3726832"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4" name="object 84"/>
            <p:cNvSpPr/>
            <p:nvPr/>
          </p:nvSpPr>
          <p:spPr>
            <a:xfrm>
              <a:off x="6138799"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5" name="object 85"/>
            <p:cNvSpPr/>
            <p:nvPr/>
          </p:nvSpPr>
          <p:spPr>
            <a:xfrm>
              <a:off x="3029242" y="3574212"/>
              <a:ext cx="161925" cy="161925"/>
            </a:xfrm>
            <a:custGeom>
              <a:avLst/>
              <a:gdLst/>
              <a:ahLst/>
              <a:cxnLst/>
              <a:rect l="l" t="t" r="r" b="b"/>
              <a:pathLst>
                <a:path w="161925" h="161925">
                  <a:moveTo>
                    <a:pt x="161371" y="0"/>
                  </a:moveTo>
                  <a:lnTo>
                    <a:pt x="0" y="161371"/>
                  </a:lnTo>
                </a:path>
              </a:pathLst>
            </a:custGeom>
            <a:ln w="8178">
              <a:solidFill>
                <a:srgbClr val="A7A9AC"/>
              </a:solidFill>
            </a:ln>
          </p:spPr>
          <p:txBody>
            <a:bodyPr wrap="square" lIns="0" tIns="0" rIns="0" bIns="0" rtlCol="0"/>
            <a:lstStyle/>
            <a:p>
              <a:endParaRPr/>
            </a:p>
          </p:txBody>
        </p:sp>
        <p:sp>
          <p:nvSpPr>
            <p:cNvPr id="86" name="object 86"/>
            <p:cNvSpPr/>
            <p:nvPr/>
          </p:nvSpPr>
          <p:spPr>
            <a:xfrm>
              <a:off x="5334810"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7" name="object 87"/>
            <p:cNvSpPr/>
            <p:nvPr/>
          </p:nvSpPr>
          <p:spPr>
            <a:xfrm>
              <a:off x="3799923"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8" name="object 88"/>
            <p:cNvSpPr/>
            <p:nvPr/>
          </p:nvSpPr>
          <p:spPr>
            <a:xfrm>
              <a:off x="6211887"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89" name="object 89"/>
            <p:cNvSpPr/>
            <p:nvPr/>
          </p:nvSpPr>
          <p:spPr>
            <a:xfrm>
              <a:off x="4457733"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0" name="object 90"/>
            <p:cNvSpPr/>
            <p:nvPr/>
          </p:nvSpPr>
          <p:spPr>
            <a:xfrm>
              <a:off x="3029242" y="3574212"/>
              <a:ext cx="234950" cy="234950"/>
            </a:xfrm>
            <a:custGeom>
              <a:avLst/>
              <a:gdLst/>
              <a:ahLst/>
              <a:cxnLst/>
              <a:rect l="l" t="t" r="r" b="b"/>
              <a:pathLst>
                <a:path w="234950" h="234950">
                  <a:moveTo>
                    <a:pt x="234459" y="0"/>
                  </a:moveTo>
                  <a:lnTo>
                    <a:pt x="0" y="234459"/>
                  </a:lnTo>
                </a:path>
              </a:pathLst>
            </a:custGeom>
            <a:ln w="8178">
              <a:solidFill>
                <a:srgbClr val="A7A9AC"/>
              </a:solidFill>
            </a:ln>
          </p:spPr>
          <p:txBody>
            <a:bodyPr wrap="square" lIns="0" tIns="0" rIns="0" bIns="0" rtlCol="0"/>
            <a:lstStyle/>
            <a:p>
              <a:endParaRPr/>
            </a:p>
          </p:txBody>
        </p:sp>
        <p:sp>
          <p:nvSpPr>
            <p:cNvPr id="91" name="object 91"/>
            <p:cNvSpPr/>
            <p:nvPr/>
          </p:nvSpPr>
          <p:spPr>
            <a:xfrm>
              <a:off x="5407901"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2" name="object 92"/>
            <p:cNvSpPr/>
            <p:nvPr/>
          </p:nvSpPr>
          <p:spPr>
            <a:xfrm>
              <a:off x="3873014"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3" name="object 93"/>
            <p:cNvSpPr/>
            <p:nvPr/>
          </p:nvSpPr>
          <p:spPr>
            <a:xfrm>
              <a:off x="6284978"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4" name="object 94"/>
            <p:cNvSpPr/>
            <p:nvPr/>
          </p:nvSpPr>
          <p:spPr>
            <a:xfrm>
              <a:off x="4530821"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5" name="object 95"/>
            <p:cNvSpPr/>
            <p:nvPr/>
          </p:nvSpPr>
          <p:spPr>
            <a:xfrm>
              <a:off x="3069024"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6" name="object 96"/>
            <p:cNvSpPr/>
            <p:nvPr/>
          </p:nvSpPr>
          <p:spPr>
            <a:xfrm>
              <a:off x="5480989"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7" name="object 97"/>
            <p:cNvSpPr/>
            <p:nvPr/>
          </p:nvSpPr>
          <p:spPr>
            <a:xfrm>
              <a:off x="3946103"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8" name="object 98"/>
            <p:cNvSpPr/>
            <p:nvPr/>
          </p:nvSpPr>
          <p:spPr>
            <a:xfrm>
              <a:off x="6358069"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99" name="object 99"/>
            <p:cNvSpPr/>
            <p:nvPr/>
          </p:nvSpPr>
          <p:spPr>
            <a:xfrm>
              <a:off x="4603912"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0" name="object 100"/>
            <p:cNvSpPr/>
            <p:nvPr/>
          </p:nvSpPr>
          <p:spPr>
            <a:xfrm>
              <a:off x="3142114"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1" name="object 101"/>
            <p:cNvSpPr/>
            <p:nvPr/>
          </p:nvSpPr>
          <p:spPr>
            <a:xfrm>
              <a:off x="5554081"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2" name="object 102"/>
            <p:cNvSpPr/>
            <p:nvPr/>
          </p:nvSpPr>
          <p:spPr>
            <a:xfrm>
              <a:off x="4019191"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3" name="object 103"/>
            <p:cNvSpPr/>
            <p:nvPr/>
          </p:nvSpPr>
          <p:spPr>
            <a:xfrm>
              <a:off x="6431158" y="3605205"/>
              <a:ext cx="236854" cy="236854"/>
            </a:xfrm>
            <a:custGeom>
              <a:avLst/>
              <a:gdLst/>
              <a:ahLst/>
              <a:cxnLst/>
              <a:rect l="l" t="t" r="r" b="b"/>
              <a:pathLst>
                <a:path w="236854" h="236854">
                  <a:moveTo>
                    <a:pt x="236773" y="0"/>
                  </a:moveTo>
                  <a:lnTo>
                    <a:pt x="0" y="236773"/>
                  </a:lnTo>
                </a:path>
              </a:pathLst>
            </a:custGeom>
            <a:ln w="8178">
              <a:solidFill>
                <a:srgbClr val="A7A9AC"/>
              </a:solidFill>
            </a:ln>
          </p:spPr>
          <p:txBody>
            <a:bodyPr wrap="square" lIns="0" tIns="0" rIns="0" bIns="0" rtlCol="0"/>
            <a:lstStyle/>
            <a:p>
              <a:endParaRPr/>
            </a:p>
          </p:txBody>
        </p:sp>
        <p:sp>
          <p:nvSpPr>
            <p:cNvPr id="104" name="object 104"/>
            <p:cNvSpPr/>
            <p:nvPr/>
          </p:nvSpPr>
          <p:spPr>
            <a:xfrm>
              <a:off x="4677001"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5" name="object 105"/>
            <p:cNvSpPr/>
            <p:nvPr/>
          </p:nvSpPr>
          <p:spPr>
            <a:xfrm>
              <a:off x="3215205"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6" name="object 106"/>
            <p:cNvSpPr/>
            <p:nvPr/>
          </p:nvSpPr>
          <p:spPr>
            <a:xfrm>
              <a:off x="5627169"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7" name="object 107"/>
            <p:cNvSpPr/>
            <p:nvPr/>
          </p:nvSpPr>
          <p:spPr>
            <a:xfrm>
              <a:off x="4092281"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08" name="object 108"/>
            <p:cNvSpPr/>
            <p:nvPr/>
          </p:nvSpPr>
          <p:spPr>
            <a:xfrm>
              <a:off x="6504246" y="3678293"/>
              <a:ext cx="163830" cy="163830"/>
            </a:xfrm>
            <a:custGeom>
              <a:avLst/>
              <a:gdLst/>
              <a:ahLst/>
              <a:cxnLst/>
              <a:rect l="l" t="t" r="r" b="b"/>
              <a:pathLst>
                <a:path w="163829" h="163829">
                  <a:moveTo>
                    <a:pt x="163684" y="0"/>
                  </a:moveTo>
                  <a:lnTo>
                    <a:pt x="0" y="163684"/>
                  </a:lnTo>
                </a:path>
              </a:pathLst>
            </a:custGeom>
            <a:ln w="8178">
              <a:solidFill>
                <a:srgbClr val="A7A9AC"/>
              </a:solidFill>
            </a:ln>
          </p:spPr>
          <p:txBody>
            <a:bodyPr wrap="square" lIns="0" tIns="0" rIns="0" bIns="0" rtlCol="0"/>
            <a:lstStyle/>
            <a:p>
              <a:endParaRPr/>
            </a:p>
          </p:txBody>
        </p:sp>
        <p:sp>
          <p:nvSpPr>
            <p:cNvPr id="109" name="object 109"/>
            <p:cNvSpPr/>
            <p:nvPr/>
          </p:nvSpPr>
          <p:spPr>
            <a:xfrm>
              <a:off x="4750091"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0" name="object 110"/>
            <p:cNvSpPr/>
            <p:nvPr/>
          </p:nvSpPr>
          <p:spPr>
            <a:xfrm>
              <a:off x="3288294"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1" name="object 111"/>
            <p:cNvSpPr/>
            <p:nvPr/>
          </p:nvSpPr>
          <p:spPr>
            <a:xfrm>
              <a:off x="5700259"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2" name="object 112"/>
            <p:cNvSpPr/>
            <p:nvPr/>
          </p:nvSpPr>
          <p:spPr>
            <a:xfrm>
              <a:off x="4165372"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3" name="object 113"/>
            <p:cNvSpPr/>
            <p:nvPr/>
          </p:nvSpPr>
          <p:spPr>
            <a:xfrm>
              <a:off x="6577336" y="3751383"/>
              <a:ext cx="90805" cy="90805"/>
            </a:xfrm>
            <a:custGeom>
              <a:avLst/>
              <a:gdLst/>
              <a:ahLst/>
              <a:cxnLst/>
              <a:rect l="l" t="t" r="r" b="b"/>
              <a:pathLst>
                <a:path w="90804" h="90804">
                  <a:moveTo>
                    <a:pt x="90595" y="0"/>
                  </a:moveTo>
                  <a:lnTo>
                    <a:pt x="0" y="90595"/>
                  </a:lnTo>
                </a:path>
              </a:pathLst>
            </a:custGeom>
            <a:ln w="8178">
              <a:solidFill>
                <a:srgbClr val="A7A9AC"/>
              </a:solidFill>
            </a:ln>
          </p:spPr>
          <p:txBody>
            <a:bodyPr wrap="square" lIns="0" tIns="0" rIns="0" bIns="0" rtlCol="0"/>
            <a:lstStyle/>
            <a:p>
              <a:endParaRPr/>
            </a:p>
          </p:txBody>
        </p:sp>
        <p:sp>
          <p:nvSpPr>
            <p:cNvPr id="114" name="object 114"/>
            <p:cNvSpPr/>
            <p:nvPr/>
          </p:nvSpPr>
          <p:spPr>
            <a:xfrm>
              <a:off x="4823180"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5" name="object 115"/>
            <p:cNvSpPr/>
            <p:nvPr/>
          </p:nvSpPr>
          <p:spPr>
            <a:xfrm>
              <a:off x="3361383"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6" name="object 116"/>
            <p:cNvSpPr/>
            <p:nvPr/>
          </p:nvSpPr>
          <p:spPr>
            <a:xfrm>
              <a:off x="5773349"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7" name="object 117"/>
            <p:cNvSpPr/>
            <p:nvPr/>
          </p:nvSpPr>
          <p:spPr>
            <a:xfrm>
              <a:off x="4238462"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18" name="object 118"/>
            <p:cNvSpPr/>
            <p:nvPr/>
          </p:nvSpPr>
          <p:spPr>
            <a:xfrm>
              <a:off x="6650427" y="3824474"/>
              <a:ext cx="17780" cy="17780"/>
            </a:xfrm>
            <a:custGeom>
              <a:avLst/>
              <a:gdLst/>
              <a:ahLst/>
              <a:cxnLst/>
              <a:rect l="l" t="t" r="r" b="b"/>
              <a:pathLst>
                <a:path w="17779" h="17779">
                  <a:moveTo>
                    <a:pt x="17504" y="0"/>
                  </a:moveTo>
                  <a:lnTo>
                    <a:pt x="0" y="17504"/>
                  </a:lnTo>
                </a:path>
              </a:pathLst>
            </a:custGeom>
            <a:ln w="8178">
              <a:solidFill>
                <a:srgbClr val="A7A9AC"/>
              </a:solidFill>
            </a:ln>
          </p:spPr>
          <p:txBody>
            <a:bodyPr wrap="square" lIns="0" tIns="0" rIns="0" bIns="0" rtlCol="0"/>
            <a:lstStyle/>
            <a:p>
              <a:endParaRPr/>
            </a:p>
          </p:txBody>
        </p:sp>
        <p:sp>
          <p:nvSpPr>
            <p:cNvPr id="119" name="object 119"/>
            <p:cNvSpPr/>
            <p:nvPr/>
          </p:nvSpPr>
          <p:spPr>
            <a:xfrm>
              <a:off x="4896270"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0" name="object 120"/>
            <p:cNvSpPr/>
            <p:nvPr/>
          </p:nvSpPr>
          <p:spPr>
            <a:xfrm>
              <a:off x="3434473"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1" name="object 121"/>
            <p:cNvSpPr/>
            <p:nvPr/>
          </p:nvSpPr>
          <p:spPr>
            <a:xfrm>
              <a:off x="5846438"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2" name="object 122"/>
            <p:cNvSpPr/>
            <p:nvPr/>
          </p:nvSpPr>
          <p:spPr>
            <a:xfrm>
              <a:off x="4311552"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3" name="object 123"/>
            <p:cNvSpPr/>
            <p:nvPr/>
          </p:nvSpPr>
          <p:spPr>
            <a:xfrm>
              <a:off x="4969360"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4" name="object 124"/>
            <p:cNvSpPr/>
            <p:nvPr/>
          </p:nvSpPr>
          <p:spPr>
            <a:xfrm>
              <a:off x="3507563"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5" name="object 125"/>
            <p:cNvSpPr/>
            <p:nvPr/>
          </p:nvSpPr>
          <p:spPr>
            <a:xfrm>
              <a:off x="5919528"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6" name="object 126"/>
            <p:cNvSpPr/>
            <p:nvPr/>
          </p:nvSpPr>
          <p:spPr>
            <a:xfrm>
              <a:off x="4384641" y="3574212"/>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sp>
          <p:nvSpPr>
            <p:cNvPr id="127" name="object 127"/>
            <p:cNvSpPr/>
            <p:nvPr/>
          </p:nvSpPr>
          <p:spPr>
            <a:xfrm>
              <a:off x="5042450" y="3574211"/>
              <a:ext cx="267970" cy="267970"/>
            </a:xfrm>
            <a:custGeom>
              <a:avLst/>
              <a:gdLst/>
              <a:ahLst/>
              <a:cxnLst/>
              <a:rect l="l" t="t" r="r" b="b"/>
              <a:pathLst>
                <a:path w="267970" h="267970">
                  <a:moveTo>
                    <a:pt x="267766" y="0"/>
                  </a:moveTo>
                  <a:lnTo>
                    <a:pt x="0" y="267766"/>
                  </a:lnTo>
                </a:path>
              </a:pathLst>
            </a:custGeom>
            <a:ln w="8178">
              <a:solidFill>
                <a:srgbClr val="A7A9AC"/>
              </a:solidFill>
            </a:ln>
          </p:spPr>
          <p:txBody>
            <a:bodyPr wrap="square" lIns="0" tIns="0" rIns="0" bIns="0" rtlCol="0"/>
            <a:lstStyle/>
            <a:p>
              <a:endParaRPr/>
            </a:p>
          </p:txBody>
        </p:sp>
      </p:grpSp>
      <p:sp>
        <p:nvSpPr>
          <p:cNvPr id="128" name="object 128"/>
          <p:cNvSpPr txBox="1"/>
          <p:nvPr/>
        </p:nvSpPr>
        <p:spPr>
          <a:xfrm>
            <a:off x="3029229" y="3556310"/>
            <a:ext cx="3639185" cy="280670"/>
          </a:xfrm>
          <a:prstGeom prst="rect">
            <a:avLst/>
          </a:prstGeom>
        </p:spPr>
        <p:txBody>
          <a:bodyPr vert="horz" wrap="square" lIns="0" tIns="15875" rIns="0" bIns="0" rtlCol="0">
            <a:spAutoFit/>
          </a:bodyPr>
          <a:lstStyle/>
          <a:p>
            <a:pPr marR="175895" algn="r">
              <a:lnSpc>
                <a:spcPct val="100000"/>
              </a:lnSpc>
              <a:spcBef>
                <a:spcPts val="125"/>
              </a:spcBef>
            </a:pPr>
            <a:r>
              <a:rPr sz="1650" spc="-20" dirty="0">
                <a:solidFill>
                  <a:srgbClr val="FFFFFF"/>
                </a:solidFill>
                <a:latin typeface="Myriad Pro"/>
                <a:cs typeface="Myriad Pro"/>
              </a:rPr>
              <a:t>$312</a:t>
            </a:r>
            <a:endParaRPr sz="1650">
              <a:latin typeface="Myriad Pro"/>
              <a:cs typeface="Myriad Pro"/>
            </a:endParaRPr>
          </a:p>
        </p:txBody>
      </p:sp>
      <p:sp>
        <p:nvSpPr>
          <p:cNvPr id="129" name="object 129"/>
          <p:cNvSpPr txBox="1"/>
          <p:nvPr/>
        </p:nvSpPr>
        <p:spPr>
          <a:xfrm>
            <a:off x="1526208" y="3596109"/>
            <a:ext cx="845819" cy="153035"/>
          </a:xfrm>
          <a:prstGeom prst="rect">
            <a:avLst/>
          </a:prstGeom>
        </p:spPr>
        <p:txBody>
          <a:bodyPr vert="horz" wrap="square" lIns="0" tIns="17145" rIns="0" bIns="0" rtlCol="0">
            <a:spAutoFit/>
          </a:bodyPr>
          <a:lstStyle/>
          <a:p>
            <a:pPr marL="12700">
              <a:lnSpc>
                <a:spcPct val="100000"/>
              </a:lnSpc>
              <a:spcBef>
                <a:spcPts val="135"/>
              </a:spcBef>
            </a:pPr>
            <a:r>
              <a:rPr sz="800" dirty="0">
                <a:solidFill>
                  <a:srgbClr val="4C4D4F"/>
                </a:solidFill>
                <a:latin typeface="Myriad Pro"/>
                <a:cs typeface="Myriad Pro"/>
              </a:rPr>
              <a:t>KELLER</a:t>
            </a:r>
            <a:r>
              <a:rPr sz="800" spc="204" dirty="0">
                <a:solidFill>
                  <a:srgbClr val="4C4D4F"/>
                </a:solidFill>
                <a:latin typeface="Myriad Pro"/>
                <a:cs typeface="Myriad Pro"/>
              </a:rPr>
              <a:t> </a:t>
            </a:r>
            <a:r>
              <a:rPr sz="800" spc="-10" dirty="0">
                <a:solidFill>
                  <a:srgbClr val="4C4D4F"/>
                </a:solidFill>
                <a:latin typeface="Myriad Pro"/>
                <a:cs typeface="Myriad Pro"/>
              </a:rPr>
              <a:t>WILLIAMS</a:t>
            </a:r>
            <a:endParaRPr sz="800" dirty="0">
              <a:latin typeface="Myriad Pro"/>
              <a:cs typeface="Myriad Pro"/>
            </a:endParaRPr>
          </a:p>
        </p:txBody>
      </p:sp>
      <p:sp>
        <p:nvSpPr>
          <p:cNvPr id="130" name="object 130"/>
          <p:cNvSpPr txBox="1"/>
          <p:nvPr/>
        </p:nvSpPr>
        <p:spPr>
          <a:xfrm>
            <a:off x="3029229" y="3180712"/>
            <a:ext cx="4121785" cy="280670"/>
          </a:xfrm>
          <a:prstGeom prst="rect">
            <a:avLst/>
          </a:prstGeom>
        </p:spPr>
        <p:txBody>
          <a:bodyPr vert="horz" wrap="square" lIns="0" tIns="15875" rIns="0" bIns="0" rtlCol="0">
            <a:spAutoFit/>
          </a:bodyPr>
          <a:lstStyle/>
          <a:p>
            <a:pPr marR="139065" algn="r">
              <a:lnSpc>
                <a:spcPct val="100000"/>
              </a:lnSpc>
              <a:spcBef>
                <a:spcPts val="125"/>
              </a:spcBef>
            </a:pPr>
            <a:r>
              <a:rPr sz="1650" spc="-20" dirty="0">
                <a:solidFill>
                  <a:srgbClr val="FFFFFF"/>
                </a:solidFill>
                <a:latin typeface="Myriad Pro"/>
                <a:cs typeface="Myriad Pro"/>
              </a:rPr>
              <a:t>$353</a:t>
            </a:r>
            <a:endParaRPr sz="1650">
              <a:latin typeface="Myriad Pro"/>
              <a:cs typeface="Myriad Pro"/>
            </a:endParaRPr>
          </a:p>
        </p:txBody>
      </p:sp>
      <p:sp>
        <p:nvSpPr>
          <p:cNvPr id="131" name="object 131"/>
          <p:cNvSpPr txBox="1"/>
          <p:nvPr/>
        </p:nvSpPr>
        <p:spPr>
          <a:xfrm>
            <a:off x="1530479" y="3231188"/>
            <a:ext cx="1445763" cy="262288"/>
          </a:xfrm>
          <a:prstGeom prst="rect">
            <a:avLst/>
          </a:prstGeom>
        </p:spPr>
        <p:txBody>
          <a:bodyPr vert="horz" wrap="square" lIns="0" tIns="17145" rIns="0" bIns="0" rtlCol="0">
            <a:spAutoFit/>
          </a:bodyPr>
          <a:lstStyle/>
          <a:p>
            <a:pPr marL="12700">
              <a:lnSpc>
                <a:spcPct val="100000"/>
              </a:lnSpc>
              <a:spcBef>
                <a:spcPts val="135"/>
              </a:spcBef>
            </a:pPr>
            <a:r>
              <a:rPr sz="800" spc="20" dirty="0">
                <a:solidFill>
                  <a:srgbClr val="4C4D4F"/>
                </a:solidFill>
                <a:latin typeface="Myriad Pro"/>
                <a:cs typeface="Myriad Pro"/>
              </a:rPr>
              <a:t>LEADINGRE</a:t>
            </a:r>
            <a:r>
              <a:rPr sz="800" spc="165" dirty="0">
                <a:solidFill>
                  <a:srgbClr val="4C4D4F"/>
                </a:solidFill>
                <a:latin typeface="Myriad Pro"/>
                <a:cs typeface="Myriad Pro"/>
              </a:rPr>
              <a:t> </a:t>
            </a:r>
            <a:r>
              <a:rPr sz="800" spc="-50" dirty="0">
                <a:solidFill>
                  <a:srgbClr val="4C4D4F"/>
                </a:solidFill>
                <a:latin typeface="Myriad Pro"/>
                <a:cs typeface="Myriad Pro"/>
              </a:rPr>
              <a:t>+</a:t>
            </a:r>
            <a:endParaRPr sz="800" dirty="0">
              <a:latin typeface="Myriad Pro"/>
              <a:cs typeface="Myriad Pro"/>
            </a:endParaRPr>
          </a:p>
          <a:p>
            <a:pPr marL="12700">
              <a:lnSpc>
                <a:spcPct val="100000"/>
              </a:lnSpc>
              <a:spcBef>
                <a:spcPts val="40"/>
              </a:spcBef>
            </a:pPr>
            <a:r>
              <a:rPr sz="800" dirty="0">
                <a:solidFill>
                  <a:srgbClr val="4C4D4F"/>
                </a:solidFill>
                <a:latin typeface="Myriad Pro"/>
                <a:cs typeface="Myriad Pro"/>
              </a:rPr>
              <a:t>JOHN</a:t>
            </a:r>
            <a:r>
              <a:rPr sz="800" spc="145" dirty="0">
                <a:solidFill>
                  <a:srgbClr val="4C4D4F"/>
                </a:solidFill>
                <a:latin typeface="Myriad Pro"/>
                <a:cs typeface="Myriad Pro"/>
              </a:rPr>
              <a:t> </a:t>
            </a:r>
            <a:r>
              <a:rPr sz="800" dirty="0">
                <a:solidFill>
                  <a:srgbClr val="4C4D4F"/>
                </a:solidFill>
                <a:latin typeface="Myriad Pro"/>
                <a:cs typeface="Myriad Pro"/>
              </a:rPr>
              <a:t>L.</a:t>
            </a:r>
            <a:r>
              <a:rPr sz="800" spc="140" dirty="0">
                <a:solidFill>
                  <a:srgbClr val="4C4D4F"/>
                </a:solidFill>
                <a:latin typeface="Myriad Pro"/>
                <a:cs typeface="Myriad Pro"/>
              </a:rPr>
              <a:t> </a:t>
            </a:r>
            <a:r>
              <a:rPr sz="800" dirty="0">
                <a:solidFill>
                  <a:srgbClr val="4C4D4F"/>
                </a:solidFill>
                <a:latin typeface="Myriad Pro"/>
                <a:cs typeface="Myriad Pro"/>
              </a:rPr>
              <a:t>SCOTT</a:t>
            </a:r>
            <a:r>
              <a:rPr sz="800" spc="145" dirty="0">
                <a:solidFill>
                  <a:srgbClr val="4C4D4F"/>
                </a:solidFill>
                <a:latin typeface="Myriad Pro"/>
                <a:cs typeface="Myriad Pro"/>
              </a:rPr>
              <a:t> </a:t>
            </a:r>
            <a:r>
              <a:rPr sz="800" dirty="0">
                <a:solidFill>
                  <a:srgbClr val="4C4D4F"/>
                </a:solidFill>
                <a:latin typeface="Myriad Pro"/>
                <a:cs typeface="Myriad Pro"/>
              </a:rPr>
              <a:t>REAL</a:t>
            </a:r>
            <a:r>
              <a:rPr sz="800" spc="145" dirty="0">
                <a:solidFill>
                  <a:srgbClr val="4C4D4F"/>
                </a:solidFill>
                <a:latin typeface="Myriad Pro"/>
                <a:cs typeface="Myriad Pro"/>
              </a:rPr>
              <a:t> </a:t>
            </a:r>
            <a:r>
              <a:rPr sz="800" spc="-10" dirty="0">
                <a:solidFill>
                  <a:srgbClr val="4C4D4F"/>
                </a:solidFill>
                <a:latin typeface="Myriad Pro"/>
                <a:cs typeface="Myriad Pro"/>
              </a:rPr>
              <a:t>ESTATE</a:t>
            </a:r>
            <a:endParaRPr sz="800" dirty="0">
              <a:latin typeface="Myriad Pro"/>
              <a:cs typeface="Myriad Pro"/>
            </a:endParaRPr>
          </a:p>
        </p:txBody>
      </p:sp>
      <p:grpSp>
        <p:nvGrpSpPr>
          <p:cNvPr id="132" name="object 132"/>
          <p:cNvGrpSpPr/>
          <p:nvPr/>
        </p:nvGrpSpPr>
        <p:grpSpPr>
          <a:xfrm>
            <a:off x="3025114" y="4596472"/>
            <a:ext cx="1456690" cy="280670"/>
            <a:chOff x="3025114" y="4596472"/>
            <a:chExt cx="1456690" cy="280670"/>
          </a:xfrm>
        </p:grpSpPr>
        <p:sp>
          <p:nvSpPr>
            <p:cNvPr id="133" name="object 133"/>
            <p:cNvSpPr/>
            <p:nvPr/>
          </p:nvSpPr>
          <p:spPr>
            <a:xfrm>
              <a:off x="3029229" y="4600600"/>
              <a:ext cx="1448435" cy="272415"/>
            </a:xfrm>
            <a:custGeom>
              <a:avLst/>
              <a:gdLst/>
              <a:ahLst/>
              <a:cxnLst/>
              <a:rect l="l" t="t" r="r" b="b"/>
              <a:pathLst>
                <a:path w="1448435" h="272414">
                  <a:moveTo>
                    <a:pt x="1448409" y="0"/>
                  </a:moveTo>
                  <a:lnTo>
                    <a:pt x="0" y="0"/>
                  </a:lnTo>
                  <a:lnTo>
                    <a:pt x="0" y="272389"/>
                  </a:lnTo>
                  <a:lnTo>
                    <a:pt x="1448409" y="272389"/>
                  </a:lnTo>
                  <a:lnTo>
                    <a:pt x="1448409" y="0"/>
                  </a:lnTo>
                  <a:close/>
                </a:path>
              </a:pathLst>
            </a:custGeom>
            <a:solidFill>
              <a:srgbClr val="34419A"/>
            </a:solidFill>
          </p:spPr>
          <p:txBody>
            <a:bodyPr wrap="square" lIns="0" tIns="0" rIns="0" bIns="0" rtlCol="0"/>
            <a:lstStyle/>
            <a:p>
              <a:endParaRPr/>
            </a:p>
          </p:txBody>
        </p:sp>
        <p:sp>
          <p:nvSpPr>
            <p:cNvPr id="134" name="object 134"/>
            <p:cNvSpPr/>
            <p:nvPr/>
          </p:nvSpPr>
          <p:spPr>
            <a:xfrm>
              <a:off x="3632553"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35" name="object 135"/>
            <p:cNvSpPr/>
            <p:nvPr/>
          </p:nvSpPr>
          <p:spPr>
            <a:xfrm>
              <a:off x="3029242" y="4600600"/>
              <a:ext cx="71755" cy="71755"/>
            </a:xfrm>
            <a:custGeom>
              <a:avLst/>
              <a:gdLst/>
              <a:ahLst/>
              <a:cxnLst/>
              <a:rect l="l" t="t" r="r" b="b"/>
              <a:pathLst>
                <a:path w="71755" h="71754">
                  <a:moveTo>
                    <a:pt x="71726" y="0"/>
                  </a:moveTo>
                  <a:lnTo>
                    <a:pt x="0" y="71726"/>
                  </a:lnTo>
                </a:path>
              </a:pathLst>
            </a:custGeom>
            <a:ln w="8178">
              <a:solidFill>
                <a:srgbClr val="A7A9AC"/>
              </a:solidFill>
            </a:ln>
          </p:spPr>
          <p:txBody>
            <a:bodyPr wrap="square" lIns="0" tIns="0" rIns="0" bIns="0" rtlCol="0"/>
            <a:lstStyle/>
            <a:p>
              <a:endParaRPr/>
            </a:p>
          </p:txBody>
        </p:sp>
        <p:sp>
          <p:nvSpPr>
            <p:cNvPr id="136" name="object 136"/>
            <p:cNvSpPr/>
            <p:nvPr/>
          </p:nvSpPr>
          <p:spPr>
            <a:xfrm>
              <a:off x="3705644"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37" name="object 137"/>
            <p:cNvSpPr/>
            <p:nvPr/>
          </p:nvSpPr>
          <p:spPr>
            <a:xfrm>
              <a:off x="3029242" y="4600600"/>
              <a:ext cx="145415" cy="145415"/>
            </a:xfrm>
            <a:custGeom>
              <a:avLst/>
              <a:gdLst/>
              <a:ahLst/>
              <a:cxnLst/>
              <a:rect l="l" t="t" r="r" b="b"/>
              <a:pathLst>
                <a:path w="145414" h="145414">
                  <a:moveTo>
                    <a:pt x="144815" y="0"/>
                  </a:moveTo>
                  <a:lnTo>
                    <a:pt x="0" y="144815"/>
                  </a:lnTo>
                </a:path>
              </a:pathLst>
            </a:custGeom>
            <a:ln w="8178">
              <a:solidFill>
                <a:srgbClr val="A7A9AC"/>
              </a:solidFill>
            </a:ln>
          </p:spPr>
          <p:txBody>
            <a:bodyPr wrap="square" lIns="0" tIns="0" rIns="0" bIns="0" rtlCol="0"/>
            <a:lstStyle/>
            <a:p>
              <a:endParaRPr/>
            </a:p>
          </p:txBody>
        </p:sp>
        <p:sp>
          <p:nvSpPr>
            <p:cNvPr id="138" name="object 138"/>
            <p:cNvSpPr/>
            <p:nvPr/>
          </p:nvSpPr>
          <p:spPr>
            <a:xfrm>
              <a:off x="3778735"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39" name="object 139"/>
            <p:cNvSpPr/>
            <p:nvPr/>
          </p:nvSpPr>
          <p:spPr>
            <a:xfrm>
              <a:off x="3029242" y="4600600"/>
              <a:ext cx="218440" cy="218440"/>
            </a:xfrm>
            <a:custGeom>
              <a:avLst/>
              <a:gdLst/>
              <a:ahLst/>
              <a:cxnLst/>
              <a:rect l="l" t="t" r="r" b="b"/>
              <a:pathLst>
                <a:path w="218439" h="218439">
                  <a:moveTo>
                    <a:pt x="217906" y="0"/>
                  </a:moveTo>
                  <a:lnTo>
                    <a:pt x="0" y="217906"/>
                  </a:lnTo>
                </a:path>
              </a:pathLst>
            </a:custGeom>
            <a:ln w="8178">
              <a:solidFill>
                <a:srgbClr val="A7A9AC"/>
              </a:solidFill>
            </a:ln>
          </p:spPr>
          <p:txBody>
            <a:bodyPr wrap="square" lIns="0" tIns="0" rIns="0" bIns="0" rtlCol="0"/>
            <a:lstStyle/>
            <a:p>
              <a:endParaRPr/>
            </a:p>
          </p:txBody>
        </p:sp>
        <p:sp>
          <p:nvSpPr>
            <p:cNvPr id="140" name="object 140"/>
            <p:cNvSpPr/>
            <p:nvPr/>
          </p:nvSpPr>
          <p:spPr>
            <a:xfrm>
              <a:off x="3851823"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1" name="object 141"/>
            <p:cNvSpPr/>
            <p:nvPr/>
          </p:nvSpPr>
          <p:spPr>
            <a:xfrm>
              <a:off x="3047837"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2" name="object 142"/>
            <p:cNvSpPr/>
            <p:nvPr/>
          </p:nvSpPr>
          <p:spPr>
            <a:xfrm>
              <a:off x="3924914"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3" name="object 143"/>
            <p:cNvSpPr/>
            <p:nvPr/>
          </p:nvSpPr>
          <p:spPr>
            <a:xfrm>
              <a:off x="3120925"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4" name="object 144"/>
            <p:cNvSpPr/>
            <p:nvPr/>
          </p:nvSpPr>
          <p:spPr>
            <a:xfrm>
              <a:off x="3998004"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5" name="object 145"/>
            <p:cNvSpPr/>
            <p:nvPr/>
          </p:nvSpPr>
          <p:spPr>
            <a:xfrm>
              <a:off x="3194015"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6" name="object 146"/>
            <p:cNvSpPr/>
            <p:nvPr/>
          </p:nvSpPr>
          <p:spPr>
            <a:xfrm>
              <a:off x="4071094"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7" name="object 147"/>
            <p:cNvSpPr/>
            <p:nvPr/>
          </p:nvSpPr>
          <p:spPr>
            <a:xfrm>
              <a:off x="3267105"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8" name="object 148"/>
            <p:cNvSpPr/>
            <p:nvPr/>
          </p:nvSpPr>
          <p:spPr>
            <a:xfrm>
              <a:off x="4144183"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49" name="object 149"/>
            <p:cNvSpPr/>
            <p:nvPr/>
          </p:nvSpPr>
          <p:spPr>
            <a:xfrm>
              <a:off x="3340195"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50" name="object 150"/>
            <p:cNvSpPr/>
            <p:nvPr/>
          </p:nvSpPr>
          <p:spPr>
            <a:xfrm>
              <a:off x="4217272" y="4612623"/>
              <a:ext cx="260985" cy="260985"/>
            </a:xfrm>
            <a:custGeom>
              <a:avLst/>
              <a:gdLst/>
              <a:ahLst/>
              <a:cxnLst/>
              <a:rect l="l" t="t" r="r" b="b"/>
              <a:pathLst>
                <a:path w="260985" h="260985">
                  <a:moveTo>
                    <a:pt x="260379" y="0"/>
                  </a:moveTo>
                  <a:lnTo>
                    <a:pt x="0" y="260379"/>
                  </a:lnTo>
                </a:path>
              </a:pathLst>
            </a:custGeom>
            <a:ln w="8178">
              <a:solidFill>
                <a:srgbClr val="A7A9AC"/>
              </a:solidFill>
            </a:ln>
          </p:spPr>
          <p:txBody>
            <a:bodyPr wrap="square" lIns="0" tIns="0" rIns="0" bIns="0" rtlCol="0"/>
            <a:lstStyle/>
            <a:p>
              <a:endParaRPr/>
            </a:p>
          </p:txBody>
        </p:sp>
        <p:sp>
          <p:nvSpPr>
            <p:cNvPr id="151" name="object 151"/>
            <p:cNvSpPr/>
            <p:nvPr/>
          </p:nvSpPr>
          <p:spPr>
            <a:xfrm>
              <a:off x="3413286"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52" name="object 152"/>
            <p:cNvSpPr/>
            <p:nvPr/>
          </p:nvSpPr>
          <p:spPr>
            <a:xfrm>
              <a:off x="4290363" y="4685714"/>
              <a:ext cx="187325" cy="187325"/>
            </a:xfrm>
            <a:custGeom>
              <a:avLst/>
              <a:gdLst/>
              <a:ahLst/>
              <a:cxnLst/>
              <a:rect l="l" t="t" r="r" b="b"/>
              <a:pathLst>
                <a:path w="187325" h="187325">
                  <a:moveTo>
                    <a:pt x="187288" y="0"/>
                  </a:moveTo>
                  <a:lnTo>
                    <a:pt x="0" y="187288"/>
                  </a:lnTo>
                </a:path>
              </a:pathLst>
            </a:custGeom>
            <a:ln w="8178">
              <a:solidFill>
                <a:srgbClr val="A7A9AC"/>
              </a:solidFill>
            </a:ln>
          </p:spPr>
          <p:txBody>
            <a:bodyPr wrap="square" lIns="0" tIns="0" rIns="0" bIns="0" rtlCol="0"/>
            <a:lstStyle/>
            <a:p>
              <a:endParaRPr/>
            </a:p>
          </p:txBody>
        </p:sp>
        <p:sp>
          <p:nvSpPr>
            <p:cNvPr id="153" name="object 153"/>
            <p:cNvSpPr/>
            <p:nvPr/>
          </p:nvSpPr>
          <p:spPr>
            <a:xfrm>
              <a:off x="3486374"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54" name="object 154"/>
            <p:cNvSpPr/>
            <p:nvPr/>
          </p:nvSpPr>
          <p:spPr>
            <a:xfrm>
              <a:off x="4363454" y="4758805"/>
              <a:ext cx="114300" cy="114300"/>
            </a:xfrm>
            <a:custGeom>
              <a:avLst/>
              <a:gdLst/>
              <a:ahLst/>
              <a:cxnLst/>
              <a:rect l="l" t="t" r="r" b="b"/>
              <a:pathLst>
                <a:path w="114300" h="114300">
                  <a:moveTo>
                    <a:pt x="114196" y="0"/>
                  </a:moveTo>
                  <a:lnTo>
                    <a:pt x="0" y="114196"/>
                  </a:lnTo>
                </a:path>
              </a:pathLst>
            </a:custGeom>
            <a:ln w="8178">
              <a:solidFill>
                <a:srgbClr val="A7A9AC"/>
              </a:solidFill>
            </a:ln>
          </p:spPr>
          <p:txBody>
            <a:bodyPr wrap="square" lIns="0" tIns="0" rIns="0" bIns="0" rtlCol="0"/>
            <a:lstStyle/>
            <a:p>
              <a:endParaRPr/>
            </a:p>
          </p:txBody>
        </p:sp>
        <p:sp>
          <p:nvSpPr>
            <p:cNvPr id="155" name="object 155"/>
            <p:cNvSpPr/>
            <p:nvPr/>
          </p:nvSpPr>
          <p:spPr>
            <a:xfrm>
              <a:off x="3559465" y="4600600"/>
              <a:ext cx="272415" cy="272415"/>
            </a:xfrm>
            <a:custGeom>
              <a:avLst/>
              <a:gdLst/>
              <a:ahLst/>
              <a:cxnLst/>
              <a:rect l="l" t="t" r="r" b="b"/>
              <a:pathLst>
                <a:path w="272414" h="272414">
                  <a:moveTo>
                    <a:pt x="272402" y="0"/>
                  </a:moveTo>
                  <a:lnTo>
                    <a:pt x="0" y="272402"/>
                  </a:lnTo>
                </a:path>
              </a:pathLst>
            </a:custGeom>
            <a:ln w="8178">
              <a:solidFill>
                <a:srgbClr val="A7A9AC"/>
              </a:solidFill>
            </a:ln>
          </p:spPr>
          <p:txBody>
            <a:bodyPr wrap="square" lIns="0" tIns="0" rIns="0" bIns="0" rtlCol="0"/>
            <a:lstStyle/>
            <a:p>
              <a:endParaRPr/>
            </a:p>
          </p:txBody>
        </p:sp>
        <p:sp>
          <p:nvSpPr>
            <p:cNvPr id="156" name="object 156"/>
            <p:cNvSpPr/>
            <p:nvPr/>
          </p:nvSpPr>
          <p:spPr>
            <a:xfrm>
              <a:off x="4436541" y="4831892"/>
              <a:ext cx="41275" cy="41275"/>
            </a:xfrm>
            <a:custGeom>
              <a:avLst/>
              <a:gdLst/>
              <a:ahLst/>
              <a:cxnLst/>
              <a:rect l="l" t="t" r="r" b="b"/>
              <a:pathLst>
                <a:path w="41275" h="41275">
                  <a:moveTo>
                    <a:pt x="41110" y="0"/>
                  </a:moveTo>
                  <a:lnTo>
                    <a:pt x="0" y="41110"/>
                  </a:lnTo>
                </a:path>
              </a:pathLst>
            </a:custGeom>
            <a:ln w="8178">
              <a:solidFill>
                <a:srgbClr val="A7A9AC"/>
              </a:solidFill>
            </a:ln>
          </p:spPr>
          <p:txBody>
            <a:bodyPr wrap="square" lIns="0" tIns="0" rIns="0" bIns="0" rtlCol="0"/>
            <a:lstStyle/>
            <a:p>
              <a:endParaRPr/>
            </a:p>
          </p:txBody>
        </p:sp>
      </p:grpSp>
      <p:sp>
        <p:nvSpPr>
          <p:cNvPr id="157" name="object 157"/>
          <p:cNvSpPr txBox="1"/>
          <p:nvPr/>
        </p:nvSpPr>
        <p:spPr>
          <a:xfrm>
            <a:off x="3029229" y="4581315"/>
            <a:ext cx="1448435" cy="280670"/>
          </a:xfrm>
          <a:prstGeom prst="rect">
            <a:avLst/>
          </a:prstGeom>
        </p:spPr>
        <p:txBody>
          <a:bodyPr vert="horz" wrap="square" lIns="0" tIns="15875" rIns="0" bIns="0" rtlCol="0">
            <a:spAutoFit/>
          </a:bodyPr>
          <a:lstStyle/>
          <a:p>
            <a:pPr marL="877569">
              <a:lnSpc>
                <a:spcPct val="100000"/>
              </a:lnSpc>
              <a:spcBef>
                <a:spcPts val="125"/>
              </a:spcBef>
            </a:pPr>
            <a:r>
              <a:rPr sz="1650" spc="-20" dirty="0">
                <a:solidFill>
                  <a:srgbClr val="FFFFFF"/>
                </a:solidFill>
                <a:latin typeface="Myriad Pro"/>
                <a:cs typeface="Myriad Pro"/>
              </a:rPr>
              <a:t>$124</a:t>
            </a:r>
            <a:endParaRPr sz="1650">
              <a:latin typeface="Myriad Pro"/>
              <a:cs typeface="Myriad Pro"/>
            </a:endParaRPr>
          </a:p>
        </p:txBody>
      </p:sp>
      <p:grpSp>
        <p:nvGrpSpPr>
          <p:cNvPr id="158" name="object 158"/>
          <p:cNvGrpSpPr/>
          <p:nvPr/>
        </p:nvGrpSpPr>
        <p:grpSpPr>
          <a:xfrm>
            <a:off x="3025114" y="4956428"/>
            <a:ext cx="1409700" cy="284480"/>
            <a:chOff x="3025114" y="4956428"/>
            <a:chExt cx="1409700" cy="284480"/>
          </a:xfrm>
        </p:grpSpPr>
        <p:sp>
          <p:nvSpPr>
            <p:cNvPr id="159" name="object 159"/>
            <p:cNvSpPr/>
            <p:nvPr/>
          </p:nvSpPr>
          <p:spPr>
            <a:xfrm>
              <a:off x="3029229" y="4960556"/>
              <a:ext cx="1401445" cy="276225"/>
            </a:xfrm>
            <a:custGeom>
              <a:avLst/>
              <a:gdLst/>
              <a:ahLst/>
              <a:cxnLst/>
              <a:rect l="l" t="t" r="r" b="b"/>
              <a:pathLst>
                <a:path w="1401445" h="276225">
                  <a:moveTo>
                    <a:pt x="1401305" y="0"/>
                  </a:moveTo>
                  <a:lnTo>
                    <a:pt x="0" y="0"/>
                  </a:lnTo>
                  <a:lnTo>
                    <a:pt x="0" y="275755"/>
                  </a:lnTo>
                  <a:lnTo>
                    <a:pt x="1401305" y="275755"/>
                  </a:lnTo>
                  <a:lnTo>
                    <a:pt x="1401305" y="0"/>
                  </a:lnTo>
                  <a:close/>
                </a:path>
              </a:pathLst>
            </a:custGeom>
            <a:solidFill>
              <a:srgbClr val="5F53A3"/>
            </a:solidFill>
          </p:spPr>
          <p:txBody>
            <a:bodyPr wrap="square" lIns="0" tIns="0" rIns="0" bIns="0" rtlCol="0"/>
            <a:lstStyle/>
            <a:p>
              <a:endParaRPr/>
            </a:p>
          </p:txBody>
        </p:sp>
        <p:sp>
          <p:nvSpPr>
            <p:cNvPr id="160" name="object 160"/>
            <p:cNvSpPr/>
            <p:nvPr/>
          </p:nvSpPr>
          <p:spPr>
            <a:xfrm>
              <a:off x="3623478"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61" name="object 161"/>
            <p:cNvSpPr/>
            <p:nvPr/>
          </p:nvSpPr>
          <p:spPr>
            <a:xfrm>
              <a:off x="3029242" y="4960556"/>
              <a:ext cx="66040" cy="66040"/>
            </a:xfrm>
            <a:custGeom>
              <a:avLst/>
              <a:gdLst/>
              <a:ahLst/>
              <a:cxnLst/>
              <a:rect l="l" t="t" r="r" b="b"/>
              <a:pathLst>
                <a:path w="66039" h="66039">
                  <a:moveTo>
                    <a:pt x="66004" y="0"/>
                  </a:moveTo>
                  <a:lnTo>
                    <a:pt x="0" y="66004"/>
                  </a:lnTo>
                </a:path>
              </a:pathLst>
            </a:custGeom>
            <a:ln w="8178">
              <a:solidFill>
                <a:srgbClr val="A7A9AC"/>
              </a:solidFill>
            </a:ln>
          </p:spPr>
          <p:txBody>
            <a:bodyPr wrap="square" lIns="0" tIns="0" rIns="0" bIns="0" rtlCol="0"/>
            <a:lstStyle/>
            <a:p>
              <a:endParaRPr/>
            </a:p>
          </p:txBody>
        </p:sp>
        <p:sp>
          <p:nvSpPr>
            <p:cNvPr id="162" name="object 162"/>
            <p:cNvSpPr/>
            <p:nvPr/>
          </p:nvSpPr>
          <p:spPr>
            <a:xfrm>
              <a:off x="3696569"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63" name="object 163"/>
            <p:cNvSpPr/>
            <p:nvPr/>
          </p:nvSpPr>
          <p:spPr>
            <a:xfrm>
              <a:off x="3029242" y="4960556"/>
              <a:ext cx="139700" cy="139700"/>
            </a:xfrm>
            <a:custGeom>
              <a:avLst/>
              <a:gdLst/>
              <a:ahLst/>
              <a:cxnLst/>
              <a:rect l="l" t="t" r="r" b="b"/>
              <a:pathLst>
                <a:path w="139700" h="139700">
                  <a:moveTo>
                    <a:pt x="139093" y="0"/>
                  </a:moveTo>
                  <a:lnTo>
                    <a:pt x="0" y="139093"/>
                  </a:lnTo>
                </a:path>
              </a:pathLst>
            </a:custGeom>
            <a:ln w="8178">
              <a:solidFill>
                <a:srgbClr val="A7A9AC"/>
              </a:solidFill>
            </a:ln>
          </p:spPr>
          <p:txBody>
            <a:bodyPr wrap="square" lIns="0" tIns="0" rIns="0" bIns="0" rtlCol="0"/>
            <a:lstStyle/>
            <a:p>
              <a:endParaRPr/>
            </a:p>
          </p:txBody>
        </p:sp>
        <p:sp>
          <p:nvSpPr>
            <p:cNvPr id="164" name="object 164"/>
            <p:cNvSpPr/>
            <p:nvPr/>
          </p:nvSpPr>
          <p:spPr>
            <a:xfrm>
              <a:off x="3769659"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65" name="object 165"/>
            <p:cNvSpPr/>
            <p:nvPr/>
          </p:nvSpPr>
          <p:spPr>
            <a:xfrm>
              <a:off x="3029242" y="4960556"/>
              <a:ext cx="212725" cy="212725"/>
            </a:xfrm>
            <a:custGeom>
              <a:avLst/>
              <a:gdLst/>
              <a:ahLst/>
              <a:cxnLst/>
              <a:rect l="l" t="t" r="r" b="b"/>
              <a:pathLst>
                <a:path w="212725" h="212725">
                  <a:moveTo>
                    <a:pt x="212183" y="0"/>
                  </a:moveTo>
                  <a:lnTo>
                    <a:pt x="0" y="212183"/>
                  </a:lnTo>
                </a:path>
              </a:pathLst>
            </a:custGeom>
            <a:ln w="8178">
              <a:solidFill>
                <a:srgbClr val="A7A9AC"/>
              </a:solidFill>
            </a:ln>
          </p:spPr>
          <p:txBody>
            <a:bodyPr wrap="square" lIns="0" tIns="0" rIns="0" bIns="0" rtlCol="0"/>
            <a:lstStyle/>
            <a:p>
              <a:endParaRPr/>
            </a:p>
          </p:txBody>
        </p:sp>
        <p:sp>
          <p:nvSpPr>
            <p:cNvPr id="166" name="object 166"/>
            <p:cNvSpPr/>
            <p:nvPr/>
          </p:nvSpPr>
          <p:spPr>
            <a:xfrm>
              <a:off x="3842749"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67" name="object 167"/>
            <p:cNvSpPr/>
            <p:nvPr/>
          </p:nvSpPr>
          <p:spPr>
            <a:xfrm>
              <a:off x="3038762"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68" name="object 168"/>
            <p:cNvSpPr/>
            <p:nvPr/>
          </p:nvSpPr>
          <p:spPr>
            <a:xfrm>
              <a:off x="391584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69" name="object 169"/>
            <p:cNvSpPr/>
            <p:nvPr/>
          </p:nvSpPr>
          <p:spPr>
            <a:xfrm>
              <a:off x="311185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0" name="object 170"/>
            <p:cNvSpPr/>
            <p:nvPr/>
          </p:nvSpPr>
          <p:spPr>
            <a:xfrm>
              <a:off x="398893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1" name="object 171"/>
            <p:cNvSpPr/>
            <p:nvPr/>
          </p:nvSpPr>
          <p:spPr>
            <a:xfrm>
              <a:off x="3184941"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2" name="object 172"/>
            <p:cNvSpPr/>
            <p:nvPr/>
          </p:nvSpPr>
          <p:spPr>
            <a:xfrm>
              <a:off x="4062018"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3" name="object 173"/>
            <p:cNvSpPr/>
            <p:nvPr/>
          </p:nvSpPr>
          <p:spPr>
            <a:xfrm>
              <a:off x="325803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4" name="object 174"/>
            <p:cNvSpPr/>
            <p:nvPr/>
          </p:nvSpPr>
          <p:spPr>
            <a:xfrm>
              <a:off x="4135108"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5" name="object 175"/>
            <p:cNvSpPr/>
            <p:nvPr/>
          </p:nvSpPr>
          <p:spPr>
            <a:xfrm>
              <a:off x="3331119"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6" name="object 176"/>
            <p:cNvSpPr/>
            <p:nvPr/>
          </p:nvSpPr>
          <p:spPr>
            <a:xfrm>
              <a:off x="4208198" y="5013962"/>
              <a:ext cx="222885" cy="222885"/>
            </a:xfrm>
            <a:custGeom>
              <a:avLst/>
              <a:gdLst/>
              <a:ahLst/>
              <a:cxnLst/>
              <a:rect l="l" t="t" r="r" b="b"/>
              <a:pathLst>
                <a:path w="222885" h="222885">
                  <a:moveTo>
                    <a:pt x="222349" y="0"/>
                  </a:moveTo>
                  <a:lnTo>
                    <a:pt x="0" y="222349"/>
                  </a:lnTo>
                </a:path>
              </a:pathLst>
            </a:custGeom>
            <a:ln w="8178">
              <a:solidFill>
                <a:srgbClr val="A7A9AC"/>
              </a:solidFill>
            </a:ln>
          </p:spPr>
          <p:txBody>
            <a:bodyPr wrap="square" lIns="0" tIns="0" rIns="0" bIns="0" rtlCol="0"/>
            <a:lstStyle/>
            <a:p>
              <a:endParaRPr/>
            </a:p>
          </p:txBody>
        </p:sp>
        <p:sp>
          <p:nvSpPr>
            <p:cNvPr id="177" name="object 177"/>
            <p:cNvSpPr/>
            <p:nvPr/>
          </p:nvSpPr>
          <p:spPr>
            <a:xfrm>
              <a:off x="340421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78" name="object 178"/>
            <p:cNvSpPr/>
            <p:nvPr/>
          </p:nvSpPr>
          <p:spPr>
            <a:xfrm>
              <a:off x="4281287" y="5087052"/>
              <a:ext cx="149860" cy="149860"/>
            </a:xfrm>
            <a:custGeom>
              <a:avLst/>
              <a:gdLst/>
              <a:ahLst/>
              <a:cxnLst/>
              <a:rect l="l" t="t" r="r" b="b"/>
              <a:pathLst>
                <a:path w="149860" h="149860">
                  <a:moveTo>
                    <a:pt x="149259" y="0"/>
                  </a:moveTo>
                  <a:lnTo>
                    <a:pt x="0" y="149259"/>
                  </a:lnTo>
                </a:path>
              </a:pathLst>
            </a:custGeom>
            <a:ln w="8178">
              <a:solidFill>
                <a:srgbClr val="A7A9AC"/>
              </a:solidFill>
            </a:ln>
          </p:spPr>
          <p:txBody>
            <a:bodyPr wrap="square" lIns="0" tIns="0" rIns="0" bIns="0" rtlCol="0"/>
            <a:lstStyle/>
            <a:p>
              <a:endParaRPr/>
            </a:p>
          </p:txBody>
        </p:sp>
        <p:sp>
          <p:nvSpPr>
            <p:cNvPr id="179" name="object 179"/>
            <p:cNvSpPr/>
            <p:nvPr/>
          </p:nvSpPr>
          <p:spPr>
            <a:xfrm>
              <a:off x="347730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80" name="object 180"/>
            <p:cNvSpPr/>
            <p:nvPr/>
          </p:nvSpPr>
          <p:spPr>
            <a:xfrm>
              <a:off x="4354379" y="5160143"/>
              <a:ext cx="76200" cy="76200"/>
            </a:xfrm>
            <a:custGeom>
              <a:avLst/>
              <a:gdLst/>
              <a:ahLst/>
              <a:cxnLst/>
              <a:rect l="l" t="t" r="r" b="b"/>
              <a:pathLst>
                <a:path w="76200" h="76200">
                  <a:moveTo>
                    <a:pt x="76168" y="0"/>
                  </a:moveTo>
                  <a:lnTo>
                    <a:pt x="0" y="76168"/>
                  </a:lnTo>
                </a:path>
              </a:pathLst>
            </a:custGeom>
            <a:ln w="8178">
              <a:solidFill>
                <a:srgbClr val="A7A9AC"/>
              </a:solidFill>
            </a:ln>
          </p:spPr>
          <p:txBody>
            <a:bodyPr wrap="square" lIns="0" tIns="0" rIns="0" bIns="0" rtlCol="0"/>
            <a:lstStyle/>
            <a:p>
              <a:endParaRPr/>
            </a:p>
          </p:txBody>
        </p:sp>
        <p:sp>
          <p:nvSpPr>
            <p:cNvPr id="181" name="object 181"/>
            <p:cNvSpPr/>
            <p:nvPr/>
          </p:nvSpPr>
          <p:spPr>
            <a:xfrm>
              <a:off x="3550390" y="4960556"/>
              <a:ext cx="276225" cy="276225"/>
            </a:xfrm>
            <a:custGeom>
              <a:avLst/>
              <a:gdLst/>
              <a:ahLst/>
              <a:cxnLst/>
              <a:rect l="l" t="t" r="r" b="b"/>
              <a:pathLst>
                <a:path w="276225" h="276225">
                  <a:moveTo>
                    <a:pt x="275755" y="0"/>
                  </a:moveTo>
                  <a:lnTo>
                    <a:pt x="0" y="275755"/>
                  </a:lnTo>
                </a:path>
              </a:pathLst>
            </a:custGeom>
            <a:ln w="8178">
              <a:solidFill>
                <a:srgbClr val="A7A9AC"/>
              </a:solidFill>
            </a:ln>
          </p:spPr>
          <p:txBody>
            <a:bodyPr wrap="square" lIns="0" tIns="0" rIns="0" bIns="0" rtlCol="0"/>
            <a:lstStyle/>
            <a:p>
              <a:endParaRPr/>
            </a:p>
          </p:txBody>
        </p:sp>
        <p:sp>
          <p:nvSpPr>
            <p:cNvPr id="182" name="object 182"/>
            <p:cNvSpPr/>
            <p:nvPr/>
          </p:nvSpPr>
          <p:spPr>
            <a:xfrm>
              <a:off x="4427467" y="5233231"/>
              <a:ext cx="3175" cy="3175"/>
            </a:xfrm>
            <a:custGeom>
              <a:avLst/>
              <a:gdLst/>
              <a:ahLst/>
              <a:cxnLst/>
              <a:rect l="l" t="t" r="r" b="b"/>
              <a:pathLst>
                <a:path w="3175" h="3175">
                  <a:moveTo>
                    <a:pt x="3079" y="0"/>
                  </a:moveTo>
                  <a:lnTo>
                    <a:pt x="0" y="3079"/>
                  </a:lnTo>
                </a:path>
              </a:pathLst>
            </a:custGeom>
            <a:ln w="8178">
              <a:solidFill>
                <a:srgbClr val="A7A9AC"/>
              </a:solidFill>
            </a:ln>
          </p:spPr>
          <p:txBody>
            <a:bodyPr wrap="square" lIns="0" tIns="0" rIns="0" bIns="0" rtlCol="0"/>
            <a:lstStyle/>
            <a:p>
              <a:endParaRPr/>
            </a:p>
          </p:txBody>
        </p:sp>
      </p:grpSp>
      <p:sp>
        <p:nvSpPr>
          <p:cNvPr id="183" name="object 183"/>
          <p:cNvSpPr txBox="1"/>
          <p:nvPr/>
        </p:nvSpPr>
        <p:spPr>
          <a:xfrm>
            <a:off x="3835511" y="4946072"/>
            <a:ext cx="462280" cy="280670"/>
          </a:xfrm>
          <a:prstGeom prst="rect">
            <a:avLst/>
          </a:prstGeom>
        </p:spPr>
        <p:txBody>
          <a:bodyPr vert="horz" wrap="square" lIns="0" tIns="15875" rIns="0" bIns="0" rtlCol="0">
            <a:spAutoFit/>
          </a:bodyPr>
          <a:lstStyle/>
          <a:p>
            <a:pPr marL="12700">
              <a:lnSpc>
                <a:spcPct val="100000"/>
              </a:lnSpc>
              <a:spcBef>
                <a:spcPts val="125"/>
              </a:spcBef>
            </a:pPr>
            <a:r>
              <a:rPr sz="1650" spc="-20" dirty="0">
                <a:solidFill>
                  <a:srgbClr val="FFFFFF"/>
                </a:solidFill>
                <a:latin typeface="Myriad Pro"/>
                <a:cs typeface="Myriad Pro"/>
              </a:rPr>
              <a:t>$120</a:t>
            </a:r>
            <a:endParaRPr sz="1650">
              <a:latin typeface="Myriad Pro"/>
              <a:cs typeface="Myriad Pro"/>
            </a:endParaRPr>
          </a:p>
        </p:txBody>
      </p:sp>
      <p:grpSp>
        <p:nvGrpSpPr>
          <p:cNvPr id="184" name="object 184"/>
          <p:cNvGrpSpPr/>
          <p:nvPr/>
        </p:nvGrpSpPr>
        <p:grpSpPr>
          <a:xfrm>
            <a:off x="3025114" y="5318950"/>
            <a:ext cx="1139190" cy="285115"/>
            <a:chOff x="3025114" y="5318950"/>
            <a:chExt cx="1139190" cy="285115"/>
          </a:xfrm>
        </p:grpSpPr>
        <p:sp>
          <p:nvSpPr>
            <p:cNvPr id="185" name="object 185"/>
            <p:cNvSpPr/>
            <p:nvPr/>
          </p:nvSpPr>
          <p:spPr>
            <a:xfrm>
              <a:off x="3029229" y="5323090"/>
              <a:ext cx="1130935" cy="276860"/>
            </a:xfrm>
            <a:custGeom>
              <a:avLst/>
              <a:gdLst/>
              <a:ahLst/>
              <a:cxnLst/>
              <a:rect l="l" t="t" r="r" b="b"/>
              <a:pathLst>
                <a:path w="1130935" h="276860">
                  <a:moveTo>
                    <a:pt x="1130465" y="0"/>
                  </a:moveTo>
                  <a:lnTo>
                    <a:pt x="0" y="0"/>
                  </a:lnTo>
                  <a:lnTo>
                    <a:pt x="0" y="276542"/>
                  </a:lnTo>
                  <a:lnTo>
                    <a:pt x="1130465" y="276542"/>
                  </a:lnTo>
                  <a:lnTo>
                    <a:pt x="1130465" y="0"/>
                  </a:lnTo>
                  <a:close/>
                </a:path>
              </a:pathLst>
            </a:custGeom>
            <a:solidFill>
              <a:srgbClr val="ED1C24"/>
            </a:solidFill>
          </p:spPr>
          <p:txBody>
            <a:bodyPr wrap="square" lIns="0" tIns="0" rIns="0" bIns="0" rtlCol="0"/>
            <a:lstStyle/>
            <a:p>
              <a:endParaRPr/>
            </a:p>
          </p:txBody>
        </p:sp>
        <p:sp>
          <p:nvSpPr>
            <p:cNvPr id="186" name="object 186"/>
            <p:cNvSpPr/>
            <p:nvPr/>
          </p:nvSpPr>
          <p:spPr>
            <a:xfrm>
              <a:off x="3029242" y="5323077"/>
              <a:ext cx="36830" cy="36830"/>
            </a:xfrm>
            <a:custGeom>
              <a:avLst/>
              <a:gdLst/>
              <a:ahLst/>
              <a:cxnLst/>
              <a:rect l="l" t="t" r="r" b="b"/>
              <a:pathLst>
                <a:path w="36830" h="36829">
                  <a:moveTo>
                    <a:pt x="36746" y="0"/>
                  </a:moveTo>
                  <a:lnTo>
                    <a:pt x="0" y="36746"/>
                  </a:lnTo>
                </a:path>
              </a:pathLst>
            </a:custGeom>
            <a:ln w="8178">
              <a:solidFill>
                <a:srgbClr val="A7A9AC"/>
              </a:solidFill>
            </a:ln>
          </p:spPr>
          <p:txBody>
            <a:bodyPr wrap="square" lIns="0" tIns="0" rIns="0" bIns="0" rtlCol="0"/>
            <a:lstStyle/>
            <a:p>
              <a:endParaRPr/>
            </a:p>
          </p:txBody>
        </p:sp>
        <p:sp>
          <p:nvSpPr>
            <p:cNvPr id="187" name="object 187"/>
            <p:cNvSpPr/>
            <p:nvPr/>
          </p:nvSpPr>
          <p:spPr>
            <a:xfrm>
              <a:off x="3666522"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188" name="object 188"/>
            <p:cNvSpPr/>
            <p:nvPr/>
          </p:nvSpPr>
          <p:spPr>
            <a:xfrm>
              <a:off x="3029241" y="5323077"/>
              <a:ext cx="109855" cy="109855"/>
            </a:xfrm>
            <a:custGeom>
              <a:avLst/>
              <a:gdLst/>
              <a:ahLst/>
              <a:cxnLst/>
              <a:rect l="l" t="t" r="r" b="b"/>
              <a:pathLst>
                <a:path w="109855" h="109854">
                  <a:moveTo>
                    <a:pt x="109837" y="0"/>
                  </a:moveTo>
                  <a:lnTo>
                    <a:pt x="0" y="109837"/>
                  </a:lnTo>
                </a:path>
              </a:pathLst>
            </a:custGeom>
            <a:ln w="8178">
              <a:solidFill>
                <a:srgbClr val="A7A9AC"/>
              </a:solidFill>
            </a:ln>
          </p:spPr>
          <p:txBody>
            <a:bodyPr wrap="square" lIns="0" tIns="0" rIns="0" bIns="0" rtlCol="0"/>
            <a:lstStyle/>
            <a:p>
              <a:endParaRPr/>
            </a:p>
          </p:txBody>
        </p:sp>
        <p:sp>
          <p:nvSpPr>
            <p:cNvPr id="189" name="object 189"/>
            <p:cNvSpPr/>
            <p:nvPr/>
          </p:nvSpPr>
          <p:spPr>
            <a:xfrm>
              <a:off x="3739612"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190" name="object 190"/>
            <p:cNvSpPr/>
            <p:nvPr/>
          </p:nvSpPr>
          <p:spPr>
            <a:xfrm>
              <a:off x="3029241" y="5323077"/>
              <a:ext cx="183515" cy="183515"/>
            </a:xfrm>
            <a:custGeom>
              <a:avLst/>
              <a:gdLst/>
              <a:ahLst/>
              <a:cxnLst/>
              <a:rect l="l" t="t" r="r" b="b"/>
              <a:pathLst>
                <a:path w="183514" h="183514">
                  <a:moveTo>
                    <a:pt x="182925" y="0"/>
                  </a:moveTo>
                  <a:lnTo>
                    <a:pt x="0" y="182925"/>
                  </a:lnTo>
                </a:path>
              </a:pathLst>
            </a:custGeom>
            <a:ln w="8178">
              <a:solidFill>
                <a:srgbClr val="A7A9AC"/>
              </a:solidFill>
            </a:ln>
          </p:spPr>
          <p:txBody>
            <a:bodyPr wrap="square" lIns="0" tIns="0" rIns="0" bIns="0" rtlCol="0"/>
            <a:lstStyle/>
            <a:p>
              <a:endParaRPr/>
            </a:p>
          </p:txBody>
        </p:sp>
        <p:sp>
          <p:nvSpPr>
            <p:cNvPr id="191" name="object 191"/>
            <p:cNvSpPr/>
            <p:nvPr/>
          </p:nvSpPr>
          <p:spPr>
            <a:xfrm>
              <a:off x="3812702"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192" name="object 192"/>
            <p:cNvSpPr/>
            <p:nvPr/>
          </p:nvSpPr>
          <p:spPr>
            <a:xfrm>
              <a:off x="3029242" y="5323077"/>
              <a:ext cx="256540" cy="256540"/>
            </a:xfrm>
            <a:custGeom>
              <a:avLst/>
              <a:gdLst/>
              <a:ahLst/>
              <a:cxnLst/>
              <a:rect l="l" t="t" r="r" b="b"/>
              <a:pathLst>
                <a:path w="256539" h="256539">
                  <a:moveTo>
                    <a:pt x="256014" y="0"/>
                  </a:moveTo>
                  <a:lnTo>
                    <a:pt x="0" y="256014"/>
                  </a:lnTo>
                </a:path>
              </a:pathLst>
            </a:custGeom>
            <a:ln w="8178">
              <a:solidFill>
                <a:srgbClr val="A7A9AC"/>
              </a:solidFill>
            </a:ln>
          </p:spPr>
          <p:txBody>
            <a:bodyPr wrap="square" lIns="0" tIns="0" rIns="0" bIns="0" rtlCol="0"/>
            <a:lstStyle/>
            <a:p>
              <a:endParaRPr/>
            </a:p>
          </p:txBody>
        </p:sp>
        <p:sp>
          <p:nvSpPr>
            <p:cNvPr id="193" name="object 193"/>
            <p:cNvSpPr/>
            <p:nvPr/>
          </p:nvSpPr>
          <p:spPr>
            <a:xfrm>
              <a:off x="3885793" y="5325706"/>
              <a:ext cx="274320" cy="274320"/>
            </a:xfrm>
            <a:custGeom>
              <a:avLst/>
              <a:gdLst/>
              <a:ahLst/>
              <a:cxnLst/>
              <a:rect l="l" t="t" r="r" b="b"/>
              <a:pathLst>
                <a:path w="274320" h="274320">
                  <a:moveTo>
                    <a:pt x="273913" y="0"/>
                  </a:moveTo>
                  <a:lnTo>
                    <a:pt x="0" y="273913"/>
                  </a:lnTo>
                </a:path>
              </a:pathLst>
            </a:custGeom>
            <a:ln w="8178">
              <a:solidFill>
                <a:srgbClr val="A7A9AC"/>
              </a:solidFill>
            </a:ln>
          </p:spPr>
          <p:txBody>
            <a:bodyPr wrap="square" lIns="0" tIns="0" rIns="0" bIns="0" rtlCol="0"/>
            <a:lstStyle/>
            <a:p>
              <a:endParaRPr/>
            </a:p>
          </p:txBody>
        </p:sp>
        <p:sp>
          <p:nvSpPr>
            <p:cNvPr id="194" name="object 194"/>
            <p:cNvSpPr/>
            <p:nvPr/>
          </p:nvSpPr>
          <p:spPr>
            <a:xfrm>
              <a:off x="3081804"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195" name="object 195"/>
            <p:cNvSpPr/>
            <p:nvPr/>
          </p:nvSpPr>
          <p:spPr>
            <a:xfrm>
              <a:off x="3958882" y="5398795"/>
              <a:ext cx="201295" cy="201295"/>
            </a:xfrm>
            <a:custGeom>
              <a:avLst/>
              <a:gdLst/>
              <a:ahLst/>
              <a:cxnLst/>
              <a:rect l="l" t="t" r="r" b="b"/>
              <a:pathLst>
                <a:path w="201295" h="201295">
                  <a:moveTo>
                    <a:pt x="200825" y="0"/>
                  </a:moveTo>
                  <a:lnTo>
                    <a:pt x="0" y="200825"/>
                  </a:lnTo>
                </a:path>
              </a:pathLst>
            </a:custGeom>
            <a:ln w="8178">
              <a:solidFill>
                <a:srgbClr val="A7A9AC"/>
              </a:solidFill>
            </a:ln>
          </p:spPr>
          <p:txBody>
            <a:bodyPr wrap="square" lIns="0" tIns="0" rIns="0" bIns="0" rtlCol="0"/>
            <a:lstStyle/>
            <a:p>
              <a:endParaRPr/>
            </a:p>
          </p:txBody>
        </p:sp>
        <p:sp>
          <p:nvSpPr>
            <p:cNvPr id="196" name="object 196"/>
            <p:cNvSpPr/>
            <p:nvPr/>
          </p:nvSpPr>
          <p:spPr>
            <a:xfrm>
              <a:off x="3154894"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197" name="object 197"/>
            <p:cNvSpPr/>
            <p:nvPr/>
          </p:nvSpPr>
          <p:spPr>
            <a:xfrm>
              <a:off x="4031973" y="5471886"/>
              <a:ext cx="128270" cy="128270"/>
            </a:xfrm>
            <a:custGeom>
              <a:avLst/>
              <a:gdLst/>
              <a:ahLst/>
              <a:cxnLst/>
              <a:rect l="l" t="t" r="r" b="b"/>
              <a:pathLst>
                <a:path w="128270" h="128270">
                  <a:moveTo>
                    <a:pt x="127733" y="0"/>
                  </a:moveTo>
                  <a:lnTo>
                    <a:pt x="0" y="127733"/>
                  </a:lnTo>
                </a:path>
              </a:pathLst>
            </a:custGeom>
            <a:ln w="8178">
              <a:solidFill>
                <a:srgbClr val="A7A9AC"/>
              </a:solidFill>
            </a:ln>
          </p:spPr>
          <p:txBody>
            <a:bodyPr wrap="square" lIns="0" tIns="0" rIns="0" bIns="0" rtlCol="0"/>
            <a:lstStyle/>
            <a:p>
              <a:endParaRPr/>
            </a:p>
          </p:txBody>
        </p:sp>
        <p:sp>
          <p:nvSpPr>
            <p:cNvPr id="198" name="object 198"/>
            <p:cNvSpPr/>
            <p:nvPr/>
          </p:nvSpPr>
          <p:spPr>
            <a:xfrm>
              <a:off x="3227983"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199" name="object 199"/>
            <p:cNvSpPr/>
            <p:nvPr/>
          </p:nvSpPr>
          <p:spPr>
            <a:xfrm>
              <a:off x="4105062" y="5544975"/>
              <a:ext cx="55244" cy="55244"/>
            </a:xfrm>
            <a:custGeom>
              <a:avLst/>
              <a:gdLst/>
              <a:ahLst/>
              <a:cxnLst/>
              <a:rect l="l" t="t" r="r" b="b"/>
              <a:pathLst>
                <a:path w="55245" h="55245">
                  <a:moveTo>
                    <a:pt x="54644" y="0"/>
                  </a:moveTo>
                  <a:lnTo>
                    <a:pt x="0" y="54644"/>
                  </a:lnTo>
                </a:path>
              </a:pathLst>
            </a:custGeom>
            <a:ln w="8178">
              <a:solidFill>
                <a:srgbClr val="A7A9AC"/>
              </a:solidFill>
            </a:ln>
          </p:spPr>
          <p:txBody>
            <a:bodyPr wrap="square" lIns="0" tIns="0" rIns="0" bIns="0" rtlCol="0"/>
            <a:lstStyle/>
            <a:p>
              <a:endParaRPr/>
            </a:p>
          </p:txBody>
        </p:sp>
        <p:sp>
          <p:nvSpPr>
            <p:cNvPr id="200" name="object 200"/>
            <p:cNvSpPr/>
            <p:nvPr/>
          </p:nvSpPr>
          <p:spPr>
            <a:xfrm>
              <a:off x="3301074"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201" name="object 201"/>
            <p:cNvSpPr/>
            <p:nvPr/>
          </p:nvSpPr>
          <p:spPr>
            <a:xfrm>
              <a:off x="3374164" y="5323078"/>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202" name="object 202"/>
            <p:cNvSpPr/>
            <p:nvPr/>
          </p:nvSpPr>
          <p:spPr>
            <a:xfrm>
              <a:off x="3447253"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203" name="object 203"/>
            <p:cNvSpPr/>
            <p:nvPr/>
          </p:nvSpPr>
          <p:spPr>
            <a:xfrm>
              <a:off x="3520344" y="5323077"/>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sp>
          <p:nvSpPr>
            <p:cNvPr id="204" name="object 204"/>
            <p:cNvSpPr/>
            <p:nvPr/>
          </p:nvSpPr>
          <p:spPr>
            <a:xfrm>
              <a:off x="3593434" y="5323078"/>
              <a:ext cx="276860" cy="276860"/>
            </a:xfrm>
            <a:custGeom>
              <a:avLst/>
              <a:gdLst/>
              <a:ahLst/>
              <a:cxnLst/>
              <a:rect l="l" t="t" r="r" b="b"/>
              <a:pathLst>
                <a:path w="276860" h="276860">
                  <a:moveTo>
                    <a:pt x="276542" y="0"/>
                  </a:moveTo>
                  <a:lnTo>
                    <a:pt x="0" y="276542"/>
                  </a:lnTo>
                </a:path>
              </a:pathLst>
            </a:custGeom>
            <a:ln w="8178">
              <a:solidFill>
                <a:srgbClr val="A7A9AC"/>
              </a:solidFill>
            </a:ln>
          </p:spPr>
          <p:txBody>
            <a:bodyPr wrap="square" lIns="0" tIns="0" rIns="0" bIns="0" rtlCol="0"/>
            <a:lstStyle/>
            <a:p>
              <a:endParaRPr/>
            </a:p>
          </p:txBody>
        </p:sp>
      </p:grpSp>
      <p:sp>
        <p:nvSpPr>
          <p:cNvPr id="205" name="object 205"/>
          <p:cNvSpPr txBox="1"/>
          <p:nvPr/>
        </p:nvSpPr>
        <p:spPr>
          <a:xfrm>
            <a:off x="3679686" y="5307310"/>
            <a:ext cx="353060" cy="280670"/>
          </a:xfrm>
          <a:prstGeom prst="rect">
            <a:avLst/>
          </a:prstGeom>
        </p:spPr>
        <p:txBody>
          <a:bodyPr vert="horz" wrap="square" lIns="0" tIns="15875" rIns="0" bIns="0" rtlCol="0">
            <a:spAutoFit/>
          </a:bodyPr>
          <a:lstStyle/>
          <a:p>
            <a:pPr marL="12700">
              <a:lnSpc>
                <a:spcPct val="100000"/>
              </a:lnSpc>
              <a:spcBef>
                <a:spcPts val="125"/>
              </a:spcBef>
            </a:pPr>
            <a:r>
              <a:rPr sz="1650" spc="-25" dirty="0">
                <a:solidFill>
                  <a:srgbClr val="FFFFFF"/>
                </a:solidFill>
                <a:latin typeface="Myriad Pro"/>
                <a:cs typeface="Myriad Pro"/>
              </a:rPr>
              <a:t>$97</a:t>
            </a:r>
            <a:endParaRPr sz="1650">
              <a:latin typeface="Myriad Pro"/>
              <a:cs typeface="Myriad Pro"/>
            </a:endParaRPr>
          </a:p>
        </p:txBody>
      </p:sp>
      <p:sp>
        <p:nvSpPr>
          <p:cNvPr id="206" name="object 206"/>
          <p:cNvSpPr txBox="1"/>
          <p:nvPr/>
        </p:nvSpPr>
        <p:spPr>
          <a:xfrm>
            <a:off x="1526208" y="5387533"/>
            <a:ext cx="399415" cy="153035"/>
          </a:xfrm>
          <a:prstGeom prst="rect">
            <a:avLst/>
          </a:prstGeom>
        </p:spPr>
        <p:txBody>
          <a:bodyPr vert="horz" wrap="square" lIns="0" tIns="17145" rIns="0" bIns="0" rtlCol="0">
            <a:spAutoFit/>
          </a:bodyPr>
          <a:lstStyle/>
          <a:p>
            <a:pPr marL="12700">
              <a:lnSpc>
                <a:spcPct val="100000"/>
              </a:lnSpc>
              <a:spcBef>
                <a:spcPts val="135"/>
              </a:spcBef>
            </a:pPr>
            <a:r>
              <a:rPr sz="800" spc="-10" dirty="0">
                <a:solidFill>
                  <a:srgbClr val="4C4D4F"/>
                </a:solidFill>
                <a:latin typeface="Myriad Pro"/>
                <a:cs typeface="Myriad Pro"/>
              </a:rPr>
              <a:t>RE/MAX</a:t>
            </a:r>
            <a:endParaRPr sz="800">
              <a:latin typeface="Myriad Pro"/>
              <a:cs typeface="Myriad Pro"/>
            </a:endParaRPr>
          </a:p>
        </p:txBody>
      </p:sp>
      <p:grpSp>
        <p:nvGrpSpPr>
          <p:cNvPr id="207" name="object 207"/>
          <p:cNvGrpSpPr/>
          <p:nvPr/>
        </p:nvGrpSpPr>
        <p:grpSpPr>
          <a:xfrm>
            <a:off x="3025114" y="5667387"/>
            <a:ext cx="385445" cy="967105"/>
            <a:chOff x="3025114" y="5667387"/>
            <a:chExt cx="385445" cy="967105"/>
          </a:xfrm>
        </p:grpSpPr>
        <p:sp>
          <p:nvSpPr>
            <p:cNvPr id="208" name="object 208"/>
            <p:cNvSpPr/>
            <p:nvPr/>
          </p:nvSpPr>
          <p:spPr>
            <a:xfrm>
              <a:off x="3029229" y="6368389"/>
              <a:ext cx="283210" cy="262255"/>
            </a:xfrm>
            <a:custGeom>
              <a:avLst/>
              <a:gdLst/>
              <a:ahLst/>
              <a:cxnLst/>
              <a:rect l="l" t="t" r="r" b="b"/>
              <a:pathLst>
                <a:path w="283210" h="262254">
                  <a:moveTo>
                    <a:pt x="282613" y="0"/>
                  </a:moveTo>
                  <a:lnTo>
                    <a:pt x="0" y="0"/>
                  </a:lnTo>
                  <a:lnTo>
                    <a:pt x="0" y="261785"/>
                  </a:lnTo>
                  <a:lnTo>
                    <a:pt x="282613" y="261785"/>
                  </a:lnTo>
                  <a:lnTo>
                    <a:pt x="282613" y="0"/>
                  </a:lnTo>
                  <a:close/>
                </a:path>
              </a:pathLst>
            </a:custGeom>
            <a:solidFill>
              <a:srgbClr val="006991"/>
            </a:solidFill>
          </p:spPr>
          <p:txBody>
            <a:bodyPr wrap="square" lIns="0" tIns="0" rIns="0" bIns="0" rtlCol="0"/>
            <a:lstStyle/>
            <a:p>
              <a:endParaRPr/>
            </a:p>
          </p:txBody>
        </p:sp>
        <p:sp>
          <p:nvSpPr>
            <p:cNvPr id="209" name="object 209"/>
            <p:cNvSpPr/>
            <p:nvPr/>
          </p:nvSpPr>
          <p:spPr>
            <a:xfrm>
              <a:off x="3029242" y="6368389"/>
              <a:ext cx="36830" cy="36830"/>
            </a:xfrm>
            <a:custGeom>
              <a:avLst/>
              <a:gdLst/>
              <a:ahLst/>
              <a:cxnLst/>
              <a:rect l="l" t="t" r="r" b="b"/>
              <a:pathLst>
                <a:path w="36830" h="36829">
                  <a:moveTo>
                    <a:pt x="36750" y="0"/>
                  </a:moveTo>
                  <a:lnTo>
                    <a:pt x="0" y="36750"/>
                  </a:lnTo>
                </a:path>
              </a:pathLst>
            </a:custGeom>
            <a:ln w="8178">
              <a:solidFill>
                <a:srgbClr val="A7A9AC"/>
              </a:solidFill>
            </a:ln>
          </p:spPr>
          <p:txBody>
            <a:bodyPr wrap="square" lIns="0" tIns="0" rIns="0" bIns="0" rtlCol="0"/>
            <a:lstStyle/>
            <a:p>
              <a:endParaRPr/>
            </a:p>
          </p:txBody>
        </p:sp>
        <p:sp>
          <p:nvSpPr>
            <p:cNvPr id="210" name="object 210"/>
            <p:cNvSpPr/>
            <p:nvPr/>
          </p:nvSpPr>
          <p:spPr>
            <a:xfrm>
              <a:off x="3029241" y="6368389"/>
              <a:ext cx="109855" cy="109855"/>
            </a:xfrm>
            <a:custGeom>
              <a:avLst/>
              <a:gdLst/>
              <a:ahLst/>
              <a:cxnLst/>
              <a:rect l="l" t="t" r="r" b="b"/>
              <a:pathLst>
                <a:path w="109855" h="109854">
                  <a:moveTo>
                    <a:pt x="109841" y="0"/>
                  </a:moveTo>
                  <a:lnTo>
                    <a:pt x="0" y="109841"/>
                  </a:lnTo>
                </a:path>
              </a:pathLst>
            </a:custGeom>
            <a:ln w="8178">
              <a:solidFill>
                <a:srgbClr val="A7A9AC"/>
              </a:solidFill>
            </a:ln>
          </p:spPr>
          <p:txBody>
            <a:bodyPr wrap="square" lIns="0" tIns="0" rIns="0" bIns="0" rtlCol="0"/>
            <a:lstStyle/>
            <a:p>
              <a:endParaRPr/>
            </a:p>
          </p:txBody>
        </p:sp>
        <p:sp>
          <p:nvSpPr>
            <p:cNvPr id="211" name="object 211"/>
            <p:cNvSpPr/>
            <p:nvPr/>
          </p:nvSpPr>
          <p:spPr>
            <a:xfrm>
              <a:off x="3029241" y="6368389"/>
              <a:ext cx="183515" cy="183515"/>
            </a:xfrm>
            <a:custGeom>
              <a:avLst/>
              <a:gdLst/>
              <a:ahLst/>
              <a:cxnLst/>
              <a:rect l="l" t="t" r="r" b="b"/>
              <a:pathLst>
                <a:path w="183514" h="183515">
                  <a:moveTo>
                    <a:pt x="182930" y="0"/>
                  </a:moveTo>
                  <a:lnTo>
                    <a:pt x="0" y="182930"/>
                  </a:lnTo>
                </a:path>
              </a:pathLst>
            </a:custGeom>
            <a:ln w="8178">
              <a:solidFill>
                <a:srgbClr val="A7A9AC"/>
              </a:solidFill>
            </a:ln>
          </p:spPr>
          <p:txBody>
            <a:bodyPr wrap="square" lIns="0" tIns="0" rIns="0" bIns="0" rtlCol="0"/>
            <a:lstStyle/>
            <a:p>
              <a:endParaRPr/>
            </a:p>
          </p:txBody>
        </p:sp>
        <p:sp>
          <p:nvSpPr>
            <p:cNvPr id="212" name="object 212"/>
            <p:cNvSpPr/>
            <p:nvPr/>
          </p:nvSpPr>
          <p:spPr>
            <a:xfrm>
              <a:off x="3029242" y="6368389"/>
              <a:ext cx="256540" cy="256540"/>
            </a:xfrm>
            <a:custGeom>
              <a:avLst/>
              <a:gdLst/>
              <a:ahLst/>
              <a:cxnLst/>
              <a:rect l="l" t="t" r="r" b="b"/>
              <a:pathLst>
                <a:path w="256539" h="256540">
                  <a:moveTo>
                    <a:pt x="256018" y="0"/>
                  </a:moveTo>
                  <a:lnTo>
                    <a:pt x="0" y="256018"/>
                  </a:lnTo>
                </a:path>
              </a:pathLst>
            </a:custGeom>
            <a:ln w="8178">
              <a:solidFill>
                <a:srgbClr val="A7A9AC"/>
              </a:solidFill>
            </a:ln>
          </p:spPr>
          <p:txBody>
            <a:bodyPr wrap="square" lIns="0" tIns="0" rIns="0" bIns="0" rtlCol="0"/>
            <a:lstStyle/>
            <a:p>
              <a:endParaRPr/>
            </a:p>
          </p:txBody>
        </p:sp>
        <p:sp>
          <p:nvSpPr>
            <p:cNvPr id="213" name="object 213"/>
            <p:cNvSpPr/>
            <p:nvPr/>
          </p:nvSpPr>
          <p:spPr>
            <a:xfrm>
              <a:off x="3096567" y="6414899"/>
              <a:ext cx="215900" cy="215900"/>
            </a:xfrm>
            <a:custGeom>
              <a:avLst/>
              <a:gdLst/>
              <a:ahLst/>
              <a:cxnLst/>
              <a:rect l="l" t="t" r="r" b="b"/>
              <a:pathLst>
                <a:path w="215900" h="215900">
                  <a:moveTo>
                    <a:pt x="215274" y="0"/>
                  </a:moveTo>
                  <a:lnTo>
                    <a:pt x="0" y="215274"/>
                  </a:lnTo>
                </a:path>
              </a:pathLst>
            </a:custGeom>
            <a:ln w="8178">
              <a:solidFill>
                <a:srgbClr val="A7A9AC"/>
              </a:solidFill>
            </a:ln>
          </p:spPr>
          <p:txBody>
            <a:bodyPr wrap="square" lIns="0" tIns="0" rIns="0" bIns="0" rtlCol="0"/>
            <a:lstStyle/>
            <a:p>
              <a:endParaRPr/>
            </a:p>
          </p:txBody>
        </p:sp>
        <p:sp>
          <p:nvSpPr>
            <p:cNvPr id="214" name="object 214"/>
            <p:cNvSpPr/>
            <p:nvPr/>
          </p:nvSpPr>
          <p:spPr>
            <a:xfrm>
              <a:off x="3169655" y="6487988"/>
              <a:ext cx="142240" cy="142240"/>
            </a:xfrm>
            <a:custGeom>
              <a:avLst/>
              <a:gdLst/>
              <a:ahLst/>
              <a:cxnLst/>
              <a:rect l="l" t="t" r="r" b="b"/>
              <a:pathLst>
                <a:path w="142239" h="142240">
                  <a:moveTo>
                    <a:pt x="142186" y="0"/>
                  </a:moveTo>
                  <a:lnTo>
                    <a:pt x="0" y="142186"/>
                  </a:lnTo>
                </a:path>
              </a:pathLst>
            </a:custGeom>
            <a:ln w="8178">
              <a:solidFill>
                <a:srgbClr val="A7A9AC"/>
              </a:solidFill>
            </a:ln>
          </p:spPr>
          <p:txBody>
            <a:bodyPr wrap="square" lIns="0" tIns="0" rIns="0" bIns="0" rtlCol="0"/>
            <a:lstStyle/>
            <a:p>
              <a:endParaRPr/>
            </a:p>
          </p:txBody>
        </p:sp>
        <p:sp>
          <p:nvSpPr>
            <p:cNvPr id="215" name="object 215"/>
            <p:cNvSpPr/>
            <p:nvPr/>
          </p:nvSpPr>
          <p:spPr>
            <a:xfrm>
              <a:off x="3242745" y="6561077"/>
              <a:ext cx="69215" cy="69215"/>
            </a:xfrm>
            <a:custGeom>
              <a:avLst/>
              <a:gdLst/>
              <a:ahLst/>
              <a:cxnLst/>
              <a:rect l="l" t="t" r="r" b="b"/>
              <a:pathLst>
                <a:path w="69214" h="69215">
                  <a:moveTo>
                    <a:pt x="69096" y="0"/>
                  </a:moveTo>
                  <a:lnTo>
                    <a:pt x="0" y="69096"/>
                  </a:lnTo>
                </a:path>
              </a:pathLst>
            </a:custGeom>
            <a:ln w="8178">
              <a:solidFill>
                <a:srgbClr val="A7A9AC"/>
              </a:solidFill>
            </a:ln>
          </p:spPr>
          <p:txBody>
            <a:bodyPr wrap="square" lIns="0" tIns="0" rIns="0" bIns="0" rtlCol="0"/>
            <a:lstStyle/>
            <a:p>
              <a:endParaRPr/>
            </a:p>
          </p:txBody>
        </p:sp>
        <p:sp>
          <p:nvSpPr>
            <p:cNvPr id="216" name="object 216"/>
            <p:cNvSpPr/>
            <p:nvPr/>
          </p:nvSpPr>
          <p:spPr>
            <a:xfrm>
              <a:off x="3029229" y="5671515"/>
              <a:ext cx="377190" cy="271780"/>
            </a:xfrm>
            <a:custGeom>
              <a:avLst/>
              <a:gdLst/>
              <a:ahLst/>
              <a:cxnLst/>
              <a:rect l="l" t="t" r="r" b="b"/>
              <a:pathLst>
                <a:path w="377189" h="271779">
                  <a:moveTo>
                    <a:pt x="376821" y="0"/>
                  </a:moveTo>
                  <a:lnTo>
                    <a:pt x="0" y="0"/>
                  </a:lnTo>
                  <a:lnTo>
                    <a:pt x="0" y="271627"/>
                  </a:lnTo>
                  <a:lnTo>
                    <a:pt x="376821" y="271627"/>
                  </a:lnTo>
                  <a:lnTo>
                    <a:pt x="376821" y="0"/>
                  </a:lnTo>
                  <a:close/>
                </a:path>
              </a:pathLst>
            </a:custGeom>
            <a:solidFill>
              <a:srgbClr val="939598"/>
            </a:solidFill>
          </p:spPr>
          <p:txBody>
            <a:bodyPr wrap="square" lIns="0" tIns="0" rIns="0" bIns="0" rtlCol="0"/>
            <a:lstStyle/>
            <a:p>
              <a:endParaRPr/>
            </a:p>
          </p:txBody>
        </p:sp>
        <p:sp>
          <p:nvSpPr>
            <p:cNvPr id="217" name="object 217"/>
            <p:cNvSpPr/>
            <p:nvPr/>
          </p:nvSpPr>
          <p:spPr>
            <a:xfrm>
              <a:off x="3029242" y="5671515"/>
              <a:ext cx="67310" cy="67310"/>
            </a:xfrm>
            <a:custGeom>
              <a:avLst/>
              <a:gdLst/>
              <a:ahLst/>
              <a:cxnLst/>
              <a:rect l="l" t="t" r="r" b="b"/>
              <a:pathLst>
                <a:path w="67310" h="67310">
                  <a:moveTo>
                    <a:pt x="66706" y="0"/>
                  </a:moveTo>
                  <a:lnTo>
                    <a:pt x="0" y="66706"/>
                  </a:lnTo>
                </a:path>
              </a:pathLst>
            </a:custGeom>
            <a:ln w="8178">
              <a:solidFill>
                <a:srgbClr val="A7A9AC"/>
              </a:solidFill>
            </a:ln>
          </p:spPr>
          <p:txBody>
            <a:bodyPr wrap="square" lIns="0" tIns="0" rIns="0" bIns="0" rtlCol="0"/>
            <a:lstStyle/>
            <a:p>
              <a:endParaRPr/>
            </a:p>
          </p:txBody>
        </p:sp>
        <p:sp>
          <p:nvSpPr>
            <p:cNvPr id="218" name="object 218"/>
            <p:cNvSpPr/>
            <p:nvPr/>
          </p:nvSpPr>
          <p:spPr>
            <a:xfrm>
              <a:off x="3029242" y="5671515"/>
              <a:ext cx="140335" cy="140335"/>
            </a:xfrm>
            <a:custGeom>
              <a:avLst/>
              <a:gdLst/>
              <a:ahLst/>
              <a:cxnLst/>
              <a:rect l="l" t="t" r="r" b="b"/>
              <a:pathLst>
                <a:path w="140335" h="140335">
                  <a:moveTo>
                    <a:pt x="139797" y="0"/>
                  </a:moveTo>
                  <a:lnTo>
                    <a:pt x="0" y="139797"/>
                  </a:lnTo>
                </a:path>
              </a:pathLst>
            </a:custGeom>
            <a:ln w="8178">
              <a:solidFill>
                <a:srgbClr val="A7A9AC"/>
              </a:solidFill>
            </a:ln>
          </p:spPr>
          <p:txBody>
            <a:bodyPr wrap="square" lIns="0" tIns="0" rIns="0" bIns="0" rtlCol="0"/>
            <a:lstStyle/>
            <a:p>
              <a:endParaRPr/>
            </a:p>
          </p:txBody>
        </p:sp>
        <p:sp>
          <p:nvSpPr>
            <p:cNvPr id="219" name="object 219"/>
            <p:cNvSpPr/>
            <p:nvPr/>
          </p:nvSpPr>
          <p:spPr>
            <a:xfrm>
              <a:off x="3029242" y="5671515"/>
              <a:ext cx="213360" cy="213360"/>
            </a:xfrm>
            <a:custGeom>
              <a:avLst/>
              <a:gdLst/>
              <a:ahLst/>
              <a:cxnLst/>
              <a:rect l="l" t="t" r="r" b="b"/>
              <a:pathLst>
                <a:path w="213360" h="213360">
                  <a:moveTo>
                    <a:pt x="212888" y="0"/>
                  </a:moveTo>
                  <a:lnTo>
                    <a:pt x="0" y="212888"/>
                  </a:lnTo>
                </a:path>
              </a:pathLst>
            </a:custGeom>
            <a:ln w="8178">
              <a:solidFill>
                <a:srgbClr val="A7A9AC"/>
              </a:solidFill>
            </a:ln>
          </p:spPr>
          <p:txBody>
            <a:bodyPr wrap="square" lIns="0" tIns="0" rIns="0" bIns="0" rtlCol="0"/>
            <a:lstStyle/>
            <a:p>
              <a:endParaRPr/>
            </a:p>
          </p:txBody>
        </p:sp>
        <p:sp>
          <p:nvSpPr>
            <p:cNvPr id="220" name="object 220"/>
            <p:cNvSpPr/>
            <p:nvPr/>
          </p:nvSpPr>
          <p:spPr>
            <a:xfrm>
              <a:off x="3043591" y="5671515"/>
              <a:ext cx="271780" cy="271780"/>
            </a:xfrm>
            <a:custGeom>
              <a:avLst/>
              <a:gdLst/>
              <a:ahLst/>
              <a:cxnLst/>
              <a:rect l="l" t="t" r="r" b="b"/>
              <a:pathLst>
                <a:path w="271779" h="271779">
                  <a:moveTo>
                    <a:pt x="271627" y="0"/>
                  </a:moveTo>
                  <a:lnTo>
                    <a:pt x="0" y="271627"/>
                  </a:lnTo>
                </a:path>
              </a:pathLst>
            </a:custGeom>
            <a:ln w="8178">
              <a:solidFill>
                <a:srgbClr val="A7A9AC"/>
              </a:solidFill>
            </a:ln>
          </p:spPr>
          <p:txBody>
            <a:bodyPr wrap="square" lIns="0" tIns="0" rIns="0" bIns="0" rtlCol="0"/>
            <a:lstStyle/>
            <a:p>
              <a:endParaRPr/>
            </a:p>
          </p:txBody>
        </p:sp>
        <p:sp>
          <p:nvSpPr>
            <p:cNvPr id="221" name="object 221"/>
            <p:cNvSpPr/>
            <p:nvPr/>
          </p:nvSpPr>
          <p:spPr>
            <a:xfrm>
              <a:off x="3116681" y="5671515"/>
              <a:ext cx="271780" cy="271780"/>
            </a:xfrm>
            <a:custGeom>
              <a:avLst/>
              <a:gdLst/>
              <a:ahLst/>
              <a:cxnLst/>
              <a:rect l="l" t="t" r="r" b="b"/>
              <a:pathLst>
                <a:path w="271779" h="271779">
                  <a:moveTo>
                    <a:pt x="271627" y="0"/>
                  </a:moveTo>
                  <a:lnTo>
                    <a:pt x="0" y="271627"/>
                  </a:lnTo>
                </a:path>
              </a:pathLst>
            </a:custGeom>
            <a:ln w="8178">
              <a:solidFill>
                <a:srgbClr val="A7A9AC"/>
              </a:solidFill>
            </a:ln>
          </p:spPr>
          <p:txBody>
            <a:bodyPr wrap="square" lIns="0" tIns="0" rIns="0" bIns="0" rtlCol="0"/>
            <a:lstStyle/>
            <a:p>
              <a:endParaRPr/>
            </a:p>
          </p:txBody>
        </p:sp>
        <p:sp>
          <p:nvSpPr>
            <p:cNvPr id="222" name="object 222"/>
            <p:cNvSpPr/>
            <p:nvPr/>
          </p:nvSpPr>
          <p:spPr>
            <a:xfrm>
              <a:off x="3189771" y="5726863"/>
              <a:ext cx="216535" cy="216535"/>
            </a:xfrm>
            <a:custGeom>
              <a:avLst/>
              <a:gdLst/>
              <a:ahLst/>
              <a:cxnLst/>
              <a:rect l="l" t="t" r="r" b="b"/>
              <a:pathLst>
                <a:path w="216535" h="216535">
                  <a:moveTo>
                    <a:pt x="216279" y="0"/>
                  </a:moveTo>
                  <a:lnTo>
                    <a:pt x="0" y="216279"/>
                  </a:lnTo>
                </a:path>
              </a:pathLst>
            </a:custGeom>
            <a:ln w="8178">
              <a:solidFill>
                <a:srgbClr val="A7A9AC"/>
              </a:solidFill>
            </a:ln>
          </p:spPr>
          <p:txBody>
            <a:bodyPr wrap="square" lIns="0" tIns="0" rIns="0" bIns="0" rtlCol="0"/>
            <a:lstStyle/>
            <a:p>
              <a:endParaRPr/>
            </a:p>
          </p:txBody>
        </p:sp>
        <p:sp>
          <p:nvSpPr>
            <p:cNvPr id="223" name="object 223"/>
            <p:cNvSpPr/>
            <p:nvPr/>
          </p:nvSpPr>
          <p:spPr>
            <a:xfrm>
              <a:off x="3262862" y="5799954"/>
              <a:ext cx="143510" cy="143510"/>
            </a:xfrm>
            <a:custGeom>
              <a:avLst/>
              <a:gdLst/>
              <a:ahLst/>
              <a:cxnLst/>
              <a:rect l="l" t="t" r="r" b="b"/>
              <a:pathLst>
                <a:path w="143510" h="143510">
                  <a:moveTo>
                    <a:pt x="143188" y="0"/>
                  </a:moveTo>
                  <a:lnTo>
                    <a:pt x="0" y="143188"/>
                  </a:lnTo>
                </a:path>
              </a:pathLst>
            </a:custGeom>
            <a:ln w="8178">
              <a:solidFill>
                <a:srgbClr val="A7A9AC"/>
              </a:solidFill>
            </a:ln>
          </p:spPr>
          <p:txBody>
            <a:bodyPr wrap="square" lIns="0" tIns="0" rIns="0" bIns="0" rtlCol="0"/>
            <a:lstStyle/>
            <a:p>
              <a:endParaRPr/>
            </a:p>
          </p:txBody>
        </p:sp>
        <p:sp>
          <p:nvSpPr>
            <p:cNvPr id="224" name="object 224"/>
            <p:cNvSpPr/>
            <p:nvPr/>
          </p:nvSpPr>
          <p:spPr>
            <a:xfrm>
              <a:off x="3335951" y="5873044"/>
              <a:ext cx="70485" cy="70485"/>
            </a:xfrm>
            <a:custGeom>
              <a:avLst/>
              <a:gdLst/>
              <a:ahLst/>
              <a:cxnLst/>
              <a:rect l="l" t="t" r="r" b="b"/>
              <a:pathLst>
                <a:path w="70485" h="70485">
                  <a:moveTo>
                    <a:pt x="70099" y="0"/>
                  </a:moveTo>
                  <a:lnTo>
                    <a:pt x="0" y="70099"/>
                  </a:lnTo>
                </a:path>
              </a:pathLst>
            </a:custGeom>
            <a:ln w="8178">
              <a:solidFill>
                <a:srgbClr val="A7A9AC"/>
              </a:solidFill>
            </a:ln>
          </p:spPr>
          <p:txBody>
            <a:bodyPr wrap="square" lIns="0" tIns="0" rIns="0" bIns="0" rtlCol="0"/>
            <a:lstStyle/>
            <a:p>
              <a:endParaRPr/>
            </a:p>
          </p:txBody>
        </p:sp>
        <p:sp>
          <p:nvSpPr>
            <p:cNvPr id="225" name="object 225"/>
            <p:cNvSpPr/>
            <p:nvPr/>
          </p:nvSpPr>
          <p:spPr>
            <a:xfrm>
              <a:off x="3029229" y="6017374"/>
              <a:ext cx="353695" cy="278130"/>
            </a:xfrm>
            <a:custGeom>
              <a:avLst/>
              <a:gdLst/>
              <a:ahLst/>
              <a:cxnLst/>
              <a:rect l="l" t="t" r="r" b="b"/>
              <a:pathLst>
                <a:path w="353695" h="278129">
                  <a:moveTo>
                    <a:pt x="353275" y="0"/>
                  </a:moveTo>
                  <a:lnTo>
                    <a:pt x="0" y="0"/>
                  </a:lnTo>
                  <a:lnTo>
                    <a:pt x="0" y="277571"/>
                  </a:lnTo>
                  <a:lnTo>
                    <a:pt x="353275" y="277571"/>
                  </a:lnTo>
                  <a:lnTo>
                    <a:pt x="353275" y="0"/>
                  </a:lnTo>
                  <a:close/>
                </a:path>
              </a:pathLst>
            </a:custGeom>
            <a:solidFill>
              <a:srgbClr val="FDD1A8"/>
            </a:solidFill>
          </p:spPr>
          <p:txBody>
            <a:bodyPr wrap="square" lIns="0" tIns="0" rIns="0" bIns="0" rtlCol="0"/>
            <a:lstStyle/>
            <a:p>
              <a:endParaRPr/>
            </a:p>
          </p:txBody>
        </p:sp>
        <p:sp>
          <p:nvSpPr>
            <p:cNvPr id="226" name="object 226"/>
            <p:cNvSpPr/>
            <p:nvPr/>
          </p:nvSpPr>
          <p:spPr>
            <a:xfrm>
              <a:off x="3029241" y="6017374"/>
              <a:ext cx="51435" cy="51435"/>
            </a:xfrm>
            <a:custGeom>
              <a:avLst/>
              <a:gdLst/>
              <a:ahLst/>
              <a:cxnLst/>
              <a:rect l="l" t="t" r="r" b="b"/>
              <a:pathLst>
                <a:path w="51435" h="51435">
                  <a:moveTo>
                    <a:pt x="51220" y="0"/>
                  </a:moveTo>
                  <a:lnTo>
                    <a:pt x="0" y="51220"/>
                  </a:lnTo>
                </a:path>
              </a:pathLst>
            </a:custGeom>
            <a:ln w="8178">
              <a:solidFill>
                <a:srgbClr val="A7A9AC"/>
              </a:solidFill>
            </a:ln>
          </p:spPr>
          <p:txBody>
            <a:bodyPr wrap="square" lIns="0" tIns="0" rIns="0" bIns="0" rtlCol="0"/>
            <a:lstStyle/>
            <a:p>
              <a:endParaRPr/>
            </a:p>
          </p:txBody>
        </p:sp>
        <p:sp>
          <p:nvSpPr>
            <p:cNvPr id="227" name="object 227"/>
            <p:cNvSpPr/>
            <p:nvPr/>
          </p:nvSpPr>
          <p:spPr>
            <a:xfrm>
              <a:off x="3029242" y="6017374"/>
              <a:ext cx="124460" cy="124460"/>
            </a:xfrm>
            <a:custGeom>
              <a:avLst/>
              <a:gdLst/>
              <a:ahLst/>
              <a:cxnLst/>
              <a:rect l="l" t="t" r="r" b="b"/>
              <a:pathLst>
                <a:path w="124460" h="124460">
                  <a:moveTo>
                    <a:pt x="124310" y="0"/>
                  </a:moveTo>
                  <a:lnTo>
                    <a:pt x="0" y="124310"/>
                  </a:lnTo>
                </a:path>
              </a:pathLst>
            </a:custGeom>
            <a:ln w="8178">
              <a:solidFill>
                <a:srgbClr val="A7A9AC"/>
              </a:solidFill>
            </a:ln>
          </p:spPr>
          <p:txBody>
            <a:bodyPr wrap="square" lIns="0" tIns="0" rIns="0" bIns="0" rtlCol="0"/>
            <a:lstStyle/>
            <a:p>
              <a:endParaRPr/>
            </a:p>
          </p:txBody>
        </p:sp>
        <p:sp>
          <p:nvSpPr>
            <p:cNvPr id="228" name="object 228"/>
            <p:cNvSpPr/>
            <p:nvPr/>
          </p:nvSpPr>
          <p:spPr>
            <a:xfrm>
              <a:off x="3029242" y="6017374"/>
              <a:ext cx="197485" cy="197485"/>
            </a:xfrm>
            <a:custGeom>
              <a:avLst/>
              <a:gdLst/>
              <a:ahLst/>
              <a:cxnLst/>
              <a:rect l="l" t="t" r="r" b="b"/>
              <a:pathLst>
                <a:path w="197485" h="197485">
                  <a:moveTo>
                    <a:pt x="197401" y="0"/>
                  </a:moveTo>
                  <a:lnTo>
                    <a:pt x="0" y="197401"/>
                  </a:lnTo>
                </a:path>
              </a:pathLst>
            </a:custGeom>
            <a:ln w="8178">
              <a:solidFill>
                <a:srgbClr val="A7A9AC"/>
              </a:solidFill>
            </a:ln>
          </p:spPr>
          <p:txBody>
            <a:bodyPr wrap="square" lIns="0" tIns="0" rIns="0" bIns="0" rtlCol="0"/>
            <a:lstStyle/>
            <a:p>
              <a:endParaRPr/>
            </a:p>
          </p:txBody>
        </p:sp>
        <p:sp>
          <p:nvSpPr>
            <p:cNvPr id="229" name="object 229"/>
            <p:cNvSpPr/>
            <p:nvPr/>
          </p:nvSpPr>
          <p:spPr>
            <a:xfrm>
              <a:off x="3029242" y="6017374"/>
              <a:ext cx="270510" cy="270510"/>
            </a:xfrm>
            <a:custGeom>
              <a:avLst/>
              <a:gdLst/>
              <a:ahLst/>
              <a:cxnLst/>
              <a:rect l="l" t="t" r="r" b="b"/>
              <a:pathLst>
                <a:path w="270510" h="270510">
                  <a:moveTo>
                    <a:pt x="270489" y="0"/>
                  </a:moveTo>
                  <a:lnTo>
                    <a:pt x="0" y="270489"/>
                  </a:lnTo>
                </a:path>
              </a:pathLst>
            </a:custGeom>
            <a:ln w="8178">
              <a:solidFill>
                <a:srgbClr val="A7A9AC"/>
              </a:solidFill>
            </a:ln>
          </p:spPr>
          <p:txBody>
            <a:bodyPr wrap="square" lIns="0" tIns="0" rIns="0" bIns="0" rtlCol="0"/>
            <a:lstStyle/>
            <a:p>
              <a:endParaRPr/>
            </a:p>
          </p:txBody>
        </p:sp>
        <p:sp>
          <p:nvSpPr>
            <p:cNvPr id="230" name="object 230"/>
            <p:cNvSpPr/>
            <p:nvPr/>
          </p:nvSpPr>
          <p:spPr>
            <a:xfrm>
              <a:off x="3095250" y="6017374"/>
              <a:ext cx="278130" cy="278130"/>
            </a:xfrm>
            <a:custGeom>
              <a:avLst/>
              <a:gdLst/>
              <a:ahLst/>
              <a:cxnLst/>
              <a:rect l="l" t="t" r="r" b="b"/>
              <a:pathLst>
                <a:path w="278129" h="278129">
                  <a:moveTo>
                    <a:pt x="277571" y="0"/>
                  </a:moveTo>
                  <a:lnTo>
                    <a:pt x="0" y="277571"/>
                  </a:lnTo>
                </a:path>
              </a:pathLst>
            </a:custGeom>
            <a:ln w="8178">
              <a:solidFill>
                <a:srgbClr val="A7A9AC"/>
              </a:solidFill>
            </a:ln>
          </p:spPr>
          <p:txBody>
            <a:bodyPr wrap="square" lIns="0" tIns="0" rIns="0" bIns="0" rtlCol="0"/>
            <a:lstStyle/>
            <a:p>
              <a:endParaRPr/>
            </a:p>
          </p:txBody>
        </p:sp>
        <p:sp>
          <p:nvSpPr>
            <p:cNvPr id="231" name="object 231"/>
            <p:cNvSpPr/>
            <p:nvPr/>
          </p:nvSpPr>
          <p:spPr>
            <a:xfrm>
              <a:off x="3168340" y="6080780"/>
              <a:ext cx="214629" cy="214629"/>
            </a:xfrm>
            <a:custGeom>
              <a:avLst/>
              <a:gdLst/>
              <a:ahLst/>
              <a:cxnLst/>
              <a:rect l="l" t="t" r="r" b="b"/>
              <a:pathLst>
                <a:path w="214629" h="214629">
                  <a:moveTo>
                    <a:pt x="214165" y="0"/>
                  </a:moveTo>
                  <a:lnTo>
                    <a:pt x="0" y="214165"/>
                  </a:lnTo>
                </a:path>
              </a:pathLst>
            </a:custGeom>
            <a:ln w="8178">
              <a:solidFill>
                <a:srgbClr val="A7A9AC"/>
              </a:solidFill>
            </a:ln>
          </p:spPr>
          <p:txBody>
            <a:bodyPr wrap="square" lIns="0" tIns="0" rIns="0" bIns="0" rtlCol="0"/>
            <a:lstStyle/>
            <a:p>
              <a:endParaRPr/>
            </a:p>
          </p:txBody>
        </p:sp>
        <p:sp>
          <p:nvSpPr>
            <p:cNvPr id="232" name="object 232"/>
            <p:cNvSpPr/>
            <p:nvPr/>
          </p:nvSpPr>
          <p:spPr>
            <a:xfrm>
              <a:off x="3241431" y="6153871"/>
              <a:ext cx="141605" cy="141605"/>
            </a:xfrm>
            <a:custGeom>
              <a:avLst/>
              <a:gdLst/>
              <a:ahLst/>
              <a:cxnLst/>
              <a:rect l="l" t="t" r="r" b="b"/>
              <a:pathLst>
                <a:path w="141604" h="141604">
                  <a:moveTo>
                    <a:pt x="141074" y="0"/>
                  </a:moveTo>
                  <a:lnTo>
                    <a:pt x="0" y="141074"/>
                  </a:lnTo>
                </a:path>
              </a:pathLst>
            </a:custGeom>
            <a:ln w="8178">
              <a:solidFill>
                <a:srgbClr val="A7A9AC"/>
              </a:solidFill>
            </a:ln>
          </p:spPr>
          <p:txBody>
            <a:bodyPr wrap="square" lIns="0" tIns="0" rIns="0" bIns="0" rtlCol="0"/>
            <a:lstStyle/>
            <a:p>
              <a:endParaRPr/>
            </a:p>
          </p:txBody>
        </p:sp>
        <p:sp>
          <p:nvSpPr>
            <p:cNvPr id="233" name="object 233"/>
            <p:cNvSpPr/>
            <p:nvPr/>
          </p:nvSpPr>
          <p:spPr>
            <a:xfrm>
              <a:off x="3314519" y="6226959"/>
              <a:ext cx="68580" cy="68580"/>
            </a:xfrm>
            <a:custGeom>
              <a:avLst/>
              <a:gdLst/>
              <a:ahLst/>
              <a:cxnLst/>
              <a:rect l="l" t="t" r="r" b="b"/>
              <a:pathLst>
                <a:path w="68579" h="68579">
                  <a:moveTo>
                    <a:pt x="67985" y="0"/>
                  </a:moveTo>
                  <a:lnTo>
                    <a:pt x="0" y="67985"/>
                  </a:lnTo>
                </a:path>
              </a:pathLst>
            </a:custGeom>
            <a:ln w="8178">
              <a:solidFill>
                <a:srgbClr val="A7A9AC"/>
              </a:solidFill>
            </a:ln>
          </p:spPr>
          <p:txBody>
            <a:bodyPr wrap="square" lIns="0" tIns="0" rIns="0" bIns="0" rtlCol="0"/>
            <a:lstStyle/>
            <a:p>
              <a:endParaRPr/>
            </a:p>
          </p:txBody>
        </p:sp>
      </p:grpSp>
      <p:sp>
        <p:nvSpPr>
          <p:cNvPr id="234" name="object 234"/>
          <p:cNvSpPr txBox="1"/>
          <p:nvPr/>
        </p:nvSpPr>
        <p:spPr>
          <a:xfrm>
            <a:off x="3372413" y="6345958"/>
            <a:ext cx="353060" cy="280670"/>
          </a:xfrm>
          <a:prstGeom prst="rect">
            <a:avLst/>
          </a:prstGeom>
        </p:spPr>
        <p:txBody>
          <a:bodyPr vert="horz" wrap="square" lIns="0" tIns="15875" rIns="0" bIns="0" rtlCol="0">
            <a:spAutoFit/>
          </a:bodyPr>
          <a:lstStyle/>
          <a:p>
            <a:pPr marL="12700">
              <a:lnSpc>
                <a:spcPct val="100000"/>
              </a:lnSpc>
              <a:spcBef>
                <a:spcPts val="125"/>
              </a:spcBef>
            </a:pPr>
            <a:r>
              <a:rPr sz="1650" spc="-25" dirty="0">
                <a:solidFill>
                  <a:srgbClr val="939598"/>
                </a:solidFill>
                <a:latin typeface="Myriad Pro"/>
                <a:cs typeface="Myriad Pro"/>
              </a:rPr>
              <a:t>$24</a:t>
            </a:r>
            <a:endParaRPr sz="1650">
              <a:latin typeface="Myriad Pro"/>
              <a:cs typeface="Myriad Pro"/>
            </a:endParaRPr>
          </a:p>
        </p:txBody>
      </p:sp>
      <p:sp>
        <p:nvSpPr>
          <p:cNvPr id="235" name="object 235"/>
          <p:cNvSpPr txBox="1"/>
          <p:nvPr/>
        </p:nvSpPr>
        <p:spPr>
          <a:xfrm>
            <a:off x="1526208" y="6421337"/>
            <a:ext cx="561340" cy="153035"/>
          </a:xfrm>
          <a:prstGeom prst="rect">
            <a:avLst/>
          </a:prstGeom>
        </p:spPr>
        <p:txBody>
          <a:bodyPr vert="horz" wrap="square" lIns="0" tIns="17145" rIns="0" bIns="0" rtlCol="0">
            <a:spAutoFit/>
          </a:bodyPr>
          <a:lstStyle/>
          <a:p>
            <a:pPr marL="12700">
              <a:lnSpc>
                <a:spcPct val="100000"/>
              </a:lnSpc>
              <a:spcBef>
                <a:spcPts val="135"/>
              </a:spcBef>
            </a:pPr>
            <a:r>
              <a:rPr sz="800" spc="-10" dirty="0">
                <a:solidFill>
                  <a:srgbClr val="4C4D4F"/>
                </a:solidFill>
                <a:latin typeface="Myriad Pro"/>
                <a:cs typeface="Myriad Pro"/>
              </a:rPr>
              <a:t>CORCORAN</a:t>
            </a:r>
            <a:endParaRPr sz="800">
              <a:latin typeface="Myriad Pro"/>
              <a:cs typeface="Myriad Pro"/>
            </a:endParaRPr>
          </a:p>
        </p:txBody>
      </p:sp>
      <p:sp>
        <p:nvSpPr>
          <p:cNvPr id="236" name="object 236"/>
          <p:cNvSpPr txBox="1"/>
          <p:nvPr/>
        </p:nvSpPr>
        <p:spPr>
          <a:xfrm>
            <a:off x="1526207" y="5725748"/>
            <a:ext cx="680701" cy="145137"/>
          </a:xfrm>
          <a:prstGeom prst="rect">
            <a:avLst/>
          </a:prstGeom>
        </p:spPr>
        <p:txBody>
          <a:bodyPr vert="horz" wrap="square" lIns="0" tIns="17145" rIns="0" bIns="0" rtlCol="0">
            <a:spAutoFit/>
          </a:bodyPr>
          <a:lstStyle/>
          <a:p>
            <a:pPr marL="12700">
              <a:lnSpc>
                <a:spcPct val="100000"/>
              </a:lnSpc>
              <a:spcBef>
                <a:spcPts val="135"/>
              </a:spcBef>
            </a:pPr>
            <a:r>
              <a:rPr sz="800" spc="10" dirty="0">
                <a:solidFill>
                  <a:srgbClr val="4C4D4F"/>
                </a:solidFill>
                <a:latin typeface="Myriad Pro"/>
                <a:cs typeface="Myriad Pro"/>
              </a:rPr>
              <a:t>CENTURY</a:t>
            </a:r>
            <a:r>
              <a:rPr sz="800" spc="175" dirty="0">
                <a:solidFill>
                  <a:srgbClr val="4C4D4F"/>
                </a:solidFill>
                <a:latin typeface="Myriad Pro"/>
                <a:cs typeface="Myriad Pro"/>
              </a:rPr>
              <a:t> </a:t>
            </a:r>
            <a:r>
              <a:rPr sz="800" spc="-25" dirty="0">
                <a:solidFill>
                  <a:srgbClr val="4C4D4F"/>
                </a:solidFill>
                <a:latin typeface="Myriad Pro"/>
                <a:cs typeface="Myriad Pro"/>
              </a:rPr>
              <a:t>21</a:t>
            </a:r>
            <a:endParaRPr sz="800" dirty="0">
              <a:latin typeface="Myriad Pro"/>
              <a:cs typeface="Myriad Pro"/>
            </a:endParaRPr>
          </a:p>
        </p:txBody>
      </p:sp>
      <p:sp>
        <p:nvSpPr>
          <p:cNvPr id="237" name="object 237"/>
          <p:cNvSpPr txBox="1"/>
          <p:nvPr/>
        </p:nvSpPr>
        <p:spPr>
          <a:xfrm>
            <a:off x="1526208" y="6016928"/>
            <a:ext cx="784225" cy="267970"/>
          </a:xfrm>
          <a:prstGeom prst="rect">
            <a:avLst/>
          </a:prstGeom>
        </p:spPr>
        <p:txBody>
          <a:bodyPr vert="horz" wrap="square" lIns="0" tIns="27305" rIns="0" bIns="0" rtlCol="0">
            <a:spAutoFit/>
          </a:bodyPr>
          <a:lstStyle/>
          <a:p>
            <a:pPr marL="12700" marR="5080">
              <a:lnSpc>
                <a:spcPts val="900"/>
              </a:lnSpc>
              <a:spcBef>
                <a:spcPts val="215"/>
              </a:spcBef>
            </a:pPr>
            <a:r>
              <a:rPr sz="800" spc="-10" dirty="0">
                <a:solidFill>
                  <a:srgbClr val="4C4D4F"/>
                </a:solidFill>
                <a:latin typeface="Myriad Pro"/>
                <a:cs typeface="Myriad Pro"/>
              </a:rPr>
              <a:t>HOMESMART</a:t>
            </a:r>
            <a:r>
              <a:rPr sz="800" spc="500" dirty="0">
                <a:solidFill>
                  <a:srgbClr val="4C4D4F"/>
                </a:solidFill>
                <a:latin typeface="Myriad Pro"/>
                <a:cs typeface="Myriad Pro"/>
              </a:rPr>
              <a:t> </a:t>
            </a:r>
            <a:r>
              <a:rPr sz="800" spc="-10" dirty="0">
                <a:solidFill>
                  <a:srgbClr val="4C4D4F"/>
                </a:solidFill>
                <a:latin typeface="Myriad Pro"/>
                <a:cs typeface="Myriad Pro"/>
              </a:rPr>
              <a:t>INTERNATIONAL</a:t>
            </a:r>
            <a:endParaRPr sz="800">
              <a:latin typeface="Myriad Pro"/>
              <a:cs typeface="Myriad Pro"/>
            </a:endParaRPr>
          </a:p>
        </p:txBody>
      </p:sp>
      <p:sp>
        <p:nvSpPr>
          <p:cNvPr id="238" name="object 238"/>
          <p:cNvSpPr txBox="1"/>
          <p:nvPr/>
        </p:nvSpPr>
        <p:spPr>
          <a:xfrm>
            <a:off x="3442092" y="5557071"/>
            <a:ext cx="387985" cy="720090"/>
          </a:xfrm>
          <a:prstGeom prst="rect">
            <a:avLst/>
          </a:prstGeom>
        </p:spPr>
        <p:txBody>
          <a:bodyPr vert="horz" wrap="square" lIns="0" tIns="107314" rIns="0" bIns="0" rtlCol="0">
            <a:spAutoFit/>
          </a:bodyPr>
          <a:lstStyle/>
          <a:p>
            <a:pPr marL="47625">
              <a:lnSpc>
                <a:spcPct val="100000"/>
              </a:lnSpc>
              <a:spcBef>
                <a:spcPts val="844"/>
              </a:spcBef>
            </a:pPr>
            <a:r>
              <a:rPr sz="1650" spc="-25" dirty="0">
                <a:solidFill>
                  <a:srgbClr val="939598"/>
                </a:solidFill>
                <a:latin typeface="Myriad Pro"/>
                <a:cs typeface="Myriad Pro"/>
              </a:rPr>
              <a:t>$32</a:t>
            </a:r>
            <a:endParaRPr sz="1650">
              <a:latin typeface="Myriad Pro"/>
              <a:cs typeface="Myriad Pro"/>
            </a:endParaRPr>
          </a:p>
          <a:p>
            <a:pPr marL="12700">
              <a:lnSpc>
                <a:spcPct val="100000"/>
              </a:lnSpc>
              <a:spcBef>
                <a:spcPts val="755"/>
              </a:spcBef>
            </a:pPr>
            <a:r>
              <a:rPr sz="1650" spc="-25" dirty="0">
                <a:solidFill>
                  <a:srgbClr val="939598"/>
                </a:solidFill>
                <a:latin typeface="Myriad Pro"/>
                <a:cs typeface="Myriad Pro"/>
              </a:rPr>
              <a:t>$30</a:t>
            </a:r>
            <a:endParaRPr sz="1650">
              <a:latin typeface="Myriad Pro"/>
              <a:cs typeface="Myriad Pro"/>
            </a:endParaRPr>
          </a:p>
        </p:txBody>
      </p:sp>
      <p:sp>
        <p:nvSpPr>
          <p:cNvPr id="239" name="object 239"/>
          <p:cNvSpPr txBox="1"/>
          <p:nvPr/>
        </p:nvSpPr>
        <p:spPr>
          <a:xfrm>
            <a:off x="1526208" y="3960092"/>
            <a:ext cx="1180360" cy="140423"/>
          </a:xfrm>
          <a:prstGeom prst="rect">
            <a:avLst/>
          </a:prstGeom>
        </p:spPr>
        <p:txBody>
          <a:bodyPr vert="horz" wrap="square" lIns="0" tIns="17145" rIns="0" bIns="0" rtlCol="0">
            <a:spAutoFit/>
          </a:bodyPr>
          <a:lstStyle/>
          <a:p>
            <a:pPr marL="12700">
              <a:lnSpc>
                <a:spcPct val="100000"/>
              </a:lnSpc>
              <a:spcBef>
                <a:spcPts val="135"/>
              </a:spcBef>
            </a:pPr>
            <a:r>
              <a:rPr sz="800" spc="10" dirty="0">
                <a:solidFill>
                  <a:srgbClr val="4C4D4F"/>
                </a:solidFill>
                <a:latin typeface="Myriad Pro"/>
                <a:cs typeface="Myriad Pro"/>
              </a:rPr>
              <a:t>COLDWELL</a:t>
            </a:r>
            <a:r>
              <a:rPr sz="800" spc="185" dirty="0">
                <a:solidFill>
                  <a:srgbClr val="4C4D4F"/>
                </a:solidFill>
                <a:latin typeface="Myriad Pro"/>
                <a:cs typeface="Myriad Pro"/>
              </a:rPr>
              <a:t> </a:t>
            </a:r>
            <a:r>
              <a:rPr sz="800" spc="-10" dirty="0">
                <a:solidFill>
                  <a:srgbClr val="4C4D4F"/>
                </a:solidFill>
                <a:latin typeface="Myriad Pro"/>
                <a:cs typeface="Myriad Pro"/>
              </a:rPr>
              <a:t>BANKER</a:t>
            </a:r>
            <a:endParaRPr sz="800" dirty="0">
              <a:latin typeface="Myriad Pro"/>
              <a:cs typeface="Myriad Pro"/>
            </a:endParaRPr>
          </a:p>
        </p:txBody>
      </p:sp>
      <p:grpSp>
        <p:nvGrpSpPr>
          <p:cNvPr id="240" name="object 240"/>
          <p:cNvGrpSpPr/>
          <p:nvPr/>
        </p:nvGrpSpPr>
        <p:grpSpPr>
          <a:xfrm>
            <a:off x="3025152" y="3907180"/>
            <a:ext cx="2728595" cy="284480"/>
            <a:chOff x="3025152" y="3907180"/>
            <a:chExt cx="2728595" cy="284480"/>
          </a:xfrm>
        </p:grpSpPr>
        <p:sp>
          <p:nvSpPr>
            <p:cNvPr id="241" name="object 241"/>
            <p:cNvSpPr/>
            <p:nvPr/>
          </p:nvSpPr>
          <p:spPr>
            <a:xfrm>
              <a:off x="3029229" y="3911282"/>
              <a:ext cx="2720340" cy="276225"/>
            </a:xfrm>
            <a:custGeom>
              <a:avLst/>
              <a:gdLst/>
              <a:ahLst/>
              <a:cxnLst/>
              <a:rect l="l" t="t" r="r" b="b"/>
              <a:pathLst>
                <a:path w="2720340" h="276225">
                  <a:moveTo>
                    <a:pt x="2720187" y="0"/>
                  </a:moveTo>
                  <a:lnTo>
                    <a:pt x="0" y="0"/>
                  </a:lnTo>
                  <a:lnTo>
                    <a:pt x="0" y="276059"/>
                  </a:lnTo>
                  <a:lnTo>
                    <a:pt x="2720187" y="276059"/>
                  </a:lnTo>
                  <a:lnTo>
                    <a:pt x="2720187" y="0"/>
                  </a:lnTo>
                  <a:close/>
                </a:path>
              </a:pathLst>
            </a:custGeom>
            <a:solidFill>
              <a:srgbClr val="1F6BB1"/>
            </a:solidFill>
          </p:spPr>
          <p:txBody>
            <a:bodyPr wrap="square" lIns="0" tIns="0" rIns="0" bIns="0" rtlCol="0"/>
            <a:lstStyle/>
            <a:p>
              <a:endParaRPr/>
            </a:p>
          </p:txBody>
        </p:sp>
        <p:sp>
          <p:nvSpPr>
            <p:cNvPr id="242" name="object 242"/>
            <p:cNvSpPr/>
            <p:nvPr/>
          </p:nvSpPr>
          <p:spPr>
            <a:xfrm>
              <a:off x="3029242" y="3911269"/>
              <a:ext cx="88900" cy="88900"/>
            </a:xfrm>
            <a:custGeom>
              <a:avLst/>
              <a:gdLst/>
              <a:ahLst/>
              <a:cxnLst/>
              <a:rect l="l" t="t" r="r" b="b"/>
              <a:pathLst>
                <a:path w="88900" h="88900">
                  <a:moveTo>
                    <a:pt x="88718" y="0"/>
                  </a:moveTo>
                  <a:lnTo>
                    <a:pt x="0" y="88718"/>
                  </a:lnTo>
                </a:path>
              </a:pathLst>
            </a:custGeom>
            <a:ln w="8178">
              <a:solidFill>
                <a:srgbClr val="A7A9AC"/>
              </a:solidFill>
            </a:ln>
          </p:spPr>
          <p:txBody>
            <a:bodyPr wrap="square" lIns="0" tIns="0" rIns="0" bIns="0" rtlCol="0"/>
            <a:lstStyle/>
            <a:p>
              <a:endParaRPr/>
            </a:p>
          </p:txBody>
        </p:sp>
        <p:sp>
          <p:nvSpPr>
            <p:cNvPr id="243" name="object 243"/>
            <p:cNvSpPr/>
            <p:nvPr/>
          </p:nvSpPr>
          <p:spPr>
            <a:xfrm>
              <a:off x="525386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44" name="object 244"/>
            <p:cNvSpPr/>
            <p:nvPr/>
          </p:nvSpPr>
          <p:spPr>
            <a:xfrm>
              <a:off x="371897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45" name="object 245"/>
            <p:cNvSpPr/>
            <p:nvPr/>
          </p:nvSpPr>
          <p:spPr>
            <a:xfrm>
              <a:off x="3029242" y="3911269"/>
              <a:ext cx="161925" cy="161925"/>
            </a:xfrm>
            <a:custGeom>
              <a:avLst/>
              <a:gdLst/>
              <a:ahLst/>
              <a:cxnLst/>
              <a:rect l="l" t="t" r="r" b="b"/>
              <a:pathLst>
                <a:path w="161925" h="161925">
                  <a:moveTo>
                    <a:pt x="161809" y="0"/>
                  </a:moveTo>
                  <a:lnTo>
                    <a:pt x="0" y="161809"/>
                  </a:lnTo>
                </a:path>
              </a:pathLst>
            </a:custGeom>
            <a:ln w="8178">
              <a:solidFill>
                <a:srgbClr val="A7A9AC"/>
              </a:solidFill>
            </a:ln>
          </p:spPr>
          <p:txBody>
            <a:bodyPr wrap="square" lIns="0" tIns="0" rIns="0" bIns="0" rtlCol="0"/>
            <a:lstStyle/>
            <a:p>
              <a:endParaRPr/>
            </a:p>
          </p:txBody>
        </p:sp>
        <p:sp>
          <p:nvSpPr>
            <p:cNvPr id="246" name="object 246"/>
            <p:cNvSpPr/>
            <p:nvPr/>
          </p:nvSpPr>
          <p:spPr>
            <a:xfrm>
              <a:off x="5326953"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47" name="object 247"/>
            <p:cNvSpPr/>
            <p:nvPr/>
          </p:nvSpPr>
          <p:spPr>
            <a:xfrm>
              <a:off x="3792067"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48" name="object 248"/>
            <p:cNvSpPr/>
            <p:nvPr/>
          </p:nvSpPr>
          <p:spPr>
            <a:xfrm>
              <a:off x="3029242" y="3911269"/>
              <a:ext cx="234950" cy="234950"/>
            </a:xfrm>
            <a:custGeom>
              <a:avLst/>
              <a:gdLst/>
              <a:ahLst/>
              <a:cxnLst/>
              <a:rect l="l" t="t" r="r" b="b"/>
              <a:pathLst>
                <a:path w="234950" h="234950">
                  <a:moveTo>
                    <a:pt x="234897" y="0"/>
                  </a:moveTo>
                  <a:lnTo>
                    <a:pt x="0" y="234897"/>
                  </a:lnTo>
                </a:path>
              </a:pathLst>
            </a:custGeom>
            <a:ln w="8178">
              <a:solidFill>
                <a:srgbClr val="A7A9AC"/>
              </a:solidFill>
            </a:ln>
          </p:spPr>
          <p:txBody>
            <a:bodyPr wrap="square" lIns="0" tIns="0" rIns="0" bIns="0" rtlCol="0"/>
            <a:lstStyle/>
            <a:p>
              <a:endParaRPr/>
            </a:p>
          </p:txBody>
        </p:sp>
        <p:sp>
          <p:nvSpPr>
            <p:cNvPr id="249" name="object 249"/>
            <p:cNvSpPr/>
            <p:nvPr/>
          </p:nvSpPr>
          <p:spPr>
            <a:xfrm>
              <a:off x="5400045"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0" name="object 250"/>
            <p:cNvSpPr/>
            <p:nvPr/>
          </p:nvSpPr>
          <p:spPr>
            <a:xfrm>
              <a:off x="3865157"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1" name="object 251"/>
            <p:cNvSpPr/>
            <p:nvPr/>
          </p:nvSpPr>
          <p:spPr>
            <a:xfrm>
              <a:off x="306116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2" name="object 252"/>
            <p:cNvSpPr/>
            <p:nvPr/>
          </p:nvSpPr>
          <p:spPr>
            <a:xfrm>
              <a:off x="5473134"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3" name="object 253"/>
            <p:cNvSpPr/>
            <p:nvPr/>
          </p:nvSpPr>
          <p:spPr>
            <a:xfrm>
              <a:off x="3938248"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4" name="object 254"/>
            <p:cNvSpPr/>
            <p:nvPr/>
          </p:nvSpPr>
          <p:spPr>
            <a:xfrm>
              <a:off x="459605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5" name="object 255"/>
            <p:cNvSpPr/>
            <p:nvPr/>
          </p:nvSpPr>
          <p:spPr>
            <a:xfrm>
              <a:off x="313425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6" name="object 256"/>
            <p:cNvSpPr/>
            <p:nvPr/>
          </p:nvSpPr>
          <p:spPr>
            <a:xfrm>
              <a:off x="5546223" y="3984123"/>
              <a:ext cx="203835" cy="203835"/>
            </a:xfrm>
            <a:custGeom>
              <a:avLst/>
              <a:gdLst/>
              <a:ahLst/>
              <a:cxnLst/>
              <a:rect l="l" t="t" r="r" b="b"/>
              <a:pathLst>
                <a:path w="203835" h="203835">
                  <a:moveTo>
                    <a:pt x="203206" y="0"/>
                  </a:moveTo>
                  <a:lnTo>
                    <a:pt x="0" y="203206"/>
                  </a:lnTo>
                </a:path>
              </a:pathLst>
            </a:custGeom>
            <a:ln w="8178">
              <a:solidFill>
                <a:srgbClr val="A7A9AC"/>
              </a:solidFill>
            </a:ln>
          </p:spPr>
          <p:txBody>
            <a:bodyPr wrap="square" lIns="0" tIns="0" rIns="0" bIns="0" rtlCol="0"/>
            <a:lstStyle/>
            <a:p>
              <a:endParaRPr/>
            </a:p>
          </p:txBody>
        </p:sp>
        <p:sp>
          <p:nvSpPr>
            <p:cNvPr id="257" name="object 257"/>
            <p:cNvSpPr/>
            <p:nvPr/>
          </p:nvSpPr>
          <p:spPr>
            <a:xfrm>
              <a:off x="4011338"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8" name="object 258"/>
            <p:cNvSpPr/>
            <p:nvPr/>
          </p:nvSpPr>
          <p:spPr>
            <a:xfrm>
              <a:off x="466914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59" name="object 259"/>
            <p:cNvSpPr/>
            <p:nvPr/>
          </p:nvSpPr>
          <p:spPr>
            <a:xfrm>
              <a:off x="320734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0" name="object 260"/>
            <p:cNvSpPr/>
            <p:nvPr/>
          </p:nvSpPr>
          <p:spPr>
            <a:xfrm>
              <a:off x="5619314" y="4057214"/>
              <a:ext cx="130175" cy="130175"/>
            </a:xfrm>
            <a:custGeom>
              <a:avLst/>
              <a:gdLst/>
              <a:ahLst/>
              <a:cxnLst/>
              <a:rect l="l" t="t" r="r" b="b"/>
              <a:pathLst>
                <a:path w="130175" h="130175">
                  <a:moveTo>
                    <a:pt x="130114" y="0"/>
                  </a:moveTo>
                  <a:lnTo>
                    <a:pt x="0" y="130114"/>
                  </a:lnTo>
                </a:path>
              </a:pathLst>
            </a:custGeom>
            <a:ln w="8178">
              <a:solidFill>
                <a:srgbClr val="A7A9AC"/>
              </a:solidFill>
            </a:ln>
          </p:spPr>
          <p:txBody>
            <a:bodyPr wrap="square" lIns="0" tIns="0" rIns="0" bIns="0" rtlCol="0"/>
            <a:lstStyle/>
            <a:p>
              <a:endParaRPr/>
            </a:p>
          </p:txBody>
        </p:sp>
        <p:sp>
          <p:nvSpPr>
            <p:cNvPr id="261" name="object 261"/>
            <p:cNvSpPr/>
            <p:nvPr/>
          </p:nvSpPr>
          <p:spPr>
            <a:xfrm>
              <a:off x="4084427"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2" name="object 262"/>
            <p:cNvSpPr/>
            <p:nvPr/>
          </p:nvSpPr>
          <p:spPr>
            <a:xfrm>
              <a:off x="4742235"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3" name="object 263"/>
            <p:cNvSpPr/>
            <p:nvPr/>
          </p:nvSpPr>
          <p:spPr>
            <a:xfrm>
              <a:off x="328043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4" name="object 264"/>
            <p:cNvSpPr/>
            <p:nvPr/>
          </p:nvSpPr>
          <p:spPr>
            <a:xfrm>
              <a:off x="5692404" y="4130303"/>
              <a:ext cx="57150" cy="57150"/>
            </a:xfrm>
            <a:custGeom>
              <a:avLst/>
              <a:gdLst/>
              <a:ahLst/>
              <a:cxnLst/>
              <a:rect l="l" t="t" r="r" b="b"/>
              <a:pathLst>
                <a:path w="57150" h="57150">
                  <a:moveTo>
                    <a:pt x="57025" y="0"/>
                  </a:moveTo>
                  <a:lnTo>
                    <a:pt x="0" y="57025"/>
                  </a:lnTo>
                </a:path>
              </a:pathLst>
            </a:custGeom>
            <a:ln w="8178">
              <a:solidFill>
                <a:srgbClr val="A7A9AC"/>
              </a:solidFill>
            </a:ln>
          </p:spPr>
          <p:txBody>
            <a:bodyPr wrap="square" lIns="0" tIns="0" rIns="0" bIns="0" rtlCol="0"/>
            <a:lstStyle/>
            <a:p>
              <a:endParaRPr/>
            </a:p>
          </p:txBody>
        </p:sp>
        <p:sp>
          <p:nvSpPr>
            <p:cNvPr id="265" name="object 265"/>
            <p:cNvSpPr/>
            <p:nvPr/>
          </p:nvSpPr>
          <p:spPr>
            <a:xfrm>
              <a:off x="4157517"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6" name="object 266"/>
            <p:cNvSpPr/>
            <p:nvPr/>
          </p:nvSpPr>
          <p:spPr>
            <a:xfrm>
              <a:off x="4815325"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7" name="object 267"/>
            <p:cNvSpPr/>
            <p:nvPr/>
          </p:nvSpPr>
          <p:spPr>
            <a:xfrm>
              <a:off x="3353528"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8" name="object 268"/>
            <p:cNvSpPr/>
            <p:nvPr/>
          </p:nvSpPr>
          <p:spPr>
            <a:xfrm>
              <a:off x="4230607"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69" name="object 269"/>
            <p:cNvSpPr/>
            <p:nvPr/>
          </p:nvSpPr>
          <p:spPr>
            <a:xfrm>
              <a:off x="4888415"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0" name="object 270"/>
            <p:cNvSpPr/>
            <p:nvPr/>
          </p:nvSpPr>
          <p:spPr>
            <a:xfrm>
              <a:off x="3426618"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1" name="object 271"/>
            <p:cNvSpPr/>
            <p:nvPr/>
          </p:nvSpPr>
          <p:spPr>
            <a:xfrm>
              <a:off x="4303698"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2" name="object 272"/>
            <p:cNvSpPr/>
            <p:nvPr/>
          </p:nvSpPr>
          <p:spPr>
            <a:xfrm>
              <a:off x="4961505"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3" name="object 273"/>
            <p:cNvSpPr/>
            <p:nvPr/>
          </p:nvSpPr>
          <p:spPr>
            <a:xfrm>
              <a:off x="349970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4" name="object 274"/>
            <p:cNvSpPr/>
            <p:nvPr/>
          </p:nvSpPr>
          <p:spPr>
            <a:xfrm>
              <a:off x="437678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5" name="object 275"/>
            <p:cNvSpPr/>
            <p:nvPr/>
          </p:nvSpPr>
          <p:spPr>
            <a:xfrm>
              <a:off x="503459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6" name="object 276"/>
            <p:cNvSpPr/>
            <p:nvPr/>
          </p:nvSpPr>
          <p:spPr>
            <a:xfrm>
              <a:off x="357279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7" name="object 277"/>
            <p:cNvSpPr/>
            <p:nvPr/>
          </p:nvSpPr>
          <p:spPr>
            <a:xfrm>
              <a:off x="4449878"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8" name="object 278"/>
            <p:cNvSpPr/>
            <p:nvPr/>
          </p:nvSpPr>
          <p:spPr>
            <a:xfrm>
              <a:off x="510768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79" name="object 279"/>
            <p:cNvSpPr/>
            <p:nvPr/>
          </p:nvSpPr>
          <p:spPr>
            <a:xfrm>
              <a:off x="3645889"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80" name="object 280"/>
            <p:cNvSpPr/>
            <p:nvPr/>
          </p:nvSpPr>
          <p:spPr>
            <a:xfrm>
              <a:off x="4522966"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81" name="object 281"/>
            <p:cNvSpPr/>
            <p:nvPr/>
          </p:nvSpPr>
          <p:spPr>
            <a:xfrm>
              <a:off x="5180775" y="3911269"/>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grpSp>
      <p:sp>
        <p:nvSpPr>
          <p:cNvPr id="282" name="object 282"/>
          <p:cNvSpPr txBox="1"/>
          <p:nvPr/>
        </p:nvSpPr>
        <p:spPr>
          <a:xfrm>
            <a:off x="3029229" y="3898088"/>
            <a:ext cx="2720340" cy="280670"/>
          </a:xfrm>
          <a:prstGeom prst="rect">
            <a:avLst/>
          </a:prstGeom>
        </p:spPr>
        <p:txBody>
          <a:bodyPr vert="horz" wrap="square" lIns="0" tIns="15875" rIns="0" bIns="0" rtlCol="0">
            <a:spAutoFit/>
          </a:bodyPr>
          <a:lstStyle/>
          <a:p>
            <a:pPr marR="123189" algn="r">
              <a:lnSpc>
                <a:spcPct val="100000"/>
              </a:lnSpc>
              <a:spcBef>
                <a:spcPts val="125"/>
              </a:spcBef>
            </a:pPr>
            <a:r>
              <a:rPr sz="1650" spc="-20" dirty="0">
                <a:solidFill>
                  <a:srgbClr val="FFFFFF"/>
                </a:solidFill>
                <a:latin typeface="Myriad Pro"/>
                <a:cs typeface="Myriad Pro"/>
              </a:rPr>
              <a:t>$233</a:t>
            </a:r>
            <a:endParaRPr sz="1650">
              <a:latin typeface="Myriad Pro"/>
              <a:cs typeface="Myriad Pro"/>
            </a:endParaRPr>
          </a:p>
        </p:txBody>
      </p:sp>
      <p:grpSp>
        <p:nvGrpSpPr>
          <p:cNvPr id="283" name="object 283"/>
          <p:cNvGrpSpPr/>
          <p:nvPr/>
        </p:nvGrpSpPr>
        <p:grpSpPr>
          <a:xfrm>
            <a:off x="2936509" y="3140268"/>
            <a:ext cx="5721350" cy="3907790"/>
            <a:chOff x="2936509" y="3140268"/>
            <a:chExt cx="5721350" cy="3907790"/>
          </a:xfrm>
        </p:grpSpPr>
        <p:sp>
          <p:nvSpPr>
            <p:cNvPr id="284" name="object 284"/>
            <p:cNvSpPr/>
            <p:nvPr/>
          </p:nvSpPr>
          <p:spPr>
            <a:xfrm>
              <a:off x="2940636" y="3144395"/>
              <a:ext cx="0" cy="3899535"/>
            </a:xfrm>
            <a:custGeom>
              <a:avLst/>
              <a:gdLst/>
              <a:ahLst/>
              <a:cxnLst/>
              <a:rect l="l" t="t" r="r" b="b"/>
              <a:pathLst>
                <a:path h="3899534">
                  <a:moveTo>
                    <a:pt x="0" y="3899319"/>
                  </a:moveTo>
                  <a:lnTo>
                    <a:pt x="0" y="0"/>
                  </a:lnTo>
                </a:path>
              </a:pathLst>
            </a:custGeom>
            <a:ln w="8178">
              <a:solidFill>
                <a:srgbClr val="B1B3B6"/>
              </a:solidFill>
            </a:ln>
          </p:spPr>
          <p:txBody>
            <a:bodyPr wrap="square" lIns="0" tIns="0" rIns="0" bIns="0" rtlCol="0"/>
            <a:lstStyle/>
            <a:p>
              <a:endParaRPr/>
            </a:p>
          </p:txBody>
        </p:sp>
        <p:sp>
          <p:nvSpPr>
            <p:cNvPr id="285" name="object 285"/>
            <p:cNvSpPr/>
            <p:nvPr/>
          </p:nvSpPr>
          <p:spPr>
            <a:xfrm>
              <a:off x="4550024" y="3201375"/>
              <a:ext cx="281940" cy="292100"/>
            </a:xfrm>
            <a:custGeom>
              <a:avLst/>
              <a:gdLst/>
              <a:ahLst/>
              <a:cxnLst/>
              <a:rect l="l" t="t" r="r" b="b"/>
              <a:pathLst>
                <a:path w="281939" h="292100">
                  <a:moveTo>
                    <a:pt x="281927" y="0"/>
                  </a:moveTo>
                  <a:lnTo>
                    <a:pt x="0" y="292061"/>
                  </a:lnTo>
                </a:path>
              </a:pathLst>
            </a:custGeom>
            <a:ln w="8178">
              <a:solidFill>
                <a:srgbClr val="008466"/>
              </a:solidFill>
            </a:ln>
          </p:spPr>
          <p:txBody>
            <a:bodyPr wrap="square" lIns="0" tIns="0" rIns="0" bIns="0" rtlCol="0"/>
            <a:lstStyle/>
            <a:p>
              <a:endParaRPr/>
            </a:p>
          </p:txBody>
        </p:sp>
        <p:sp>
          <p:nvSpPr>
            <p:cNvPr id="286" name="object 286"/>
            <p:cNvSpPr/>
            <p:nvPr/>
          </p:nvSpPr>
          <p:spPr>
            <a:xfrm>
              <a:off x="3027019" y="6705320"/>
              <a:ext cx="247650" cy="265430"/>
            </a:xfrm>
            <a:custGeom>
              <a:avLst/>
              <a:gdLst/>
              <a:ahLst/>
              <a:cxnLst/>
              <a:rect l="l" t="t" r="r" b="b"/>
              <a:pathLst>
                <a:path w="247650" h="265429">
                  <a:moveTo>
                    <a:pt x="247294" y="0"/>
                  </a:moveTo>
                  <a:lnTo>
                    <a:pt x="0" y="0"/>
                  </a:lnTo>
                  <a:lnTo>
                    <a:pt x="0" y="265150"/>
                  </a:lnTo>
                  <a:lnTo>
                    <a:pt x="247294" y="265150"/>
                  </a:lnTo>
                  <a:lnTo>
                    <a:pt x="247294" y="0"/>
                  </a:lnTo>
                  <a:close/>
                </a:path>
              </a:pathLst>
            </a:custGeom>
            <a:solidFill>
              <a:srgbClr val="C5C62F"/>
            </a:solidFill>
          </p:spPr>
          <p:txBody>
            <a:bodyPr wrap="square" lIns="0" tIns="0" rIns="0" bIns="0" rtlCol="0"/>
            <a:lstStyle/>
            <a:p>
              <a:endParaRPr/>
            </a:p>
          </p:txBody>
        </p:sp>
        <p:pic>
          <p:nvPicPr>
            <p:cNvPr id="287" name="object 287"/>
            <p:cNvPicPr/>
            <p:nvPr/>
          </p:nvPicPr>
          <p:blipFill>
            <a:blip r:embed="rId2" cstate="print"/>
            <a:stretch>
              <a:fillRect/>
            </a:stretch>
          </p:blipFill>
          <p:spPr>
            <a:xfrm>
              <a:off x="3022930" y="6701231"/>
              <a:ext cx="255473" cy="273329"/>
            </a:xfrm>
            <a:prstGeom prst="rect">
              <a:avLst/>
            </a:prstGeom>
          </p:spPr>
        </p:pic>
        <p:pic>
          <p:nvPicPr>
            <p:cNvPr id="288" name="object 288"/>
            <p:cNvPicPr/>
            <p:nvPr/>
          </p:nvPicPr>
          <p:blipFill>
            <a:blip r:embed="rId3" cstate="print"/>
            <a:stretch>
              <a:fillRect/>
            </a:stretch>
          </p:blipFill>
          <p:spPr>
            <a:xfrm>
              <a:off x="5940511" y="4239825"/>
              <a:ext cx="2717341" cy="2309037"/>
            </a:xfrm>
            <a:prstGeom prst="rect">
              <a:avLst/>
            </a:prstGeom>
          </p:spPr>
        </p:pic>
        <p:sp>
          <p:nvSpPr>
            <p:cNvPr id="289" name="object 289"/>
            <p:cNvSpPr/>
            <p:nvPr/>
          </p:nvSpPr>
          <p:spPr>
            <a:xfrm>
              <a:off x="3029229" y="4256633"/>
              <a:ext cx="2433320" cy="276225"/>
            </a:xfrm>
            <a:custGeom>
              <a:avLst/>
              <a:gdLst/>
              <a:ahLst/>
              <a:cxnLst/>
              <a:rect l="l" t="t" r="r" b="b"/>
              <a:pathLst>
                <a:path w="2433320" h="276225">
                  <a:moveTo>
                    <a:pt x="2432862" y="0"/>
                  </a:moveTo>
                  <a:lnTo>
                    <a:pt x="0" y="0"/>
                  </a:lnTo>
                  <a:lnTo>
                    <a:pt x="0" y="276059"/>
                  </a:lnTo>
                  <a:lnTo>
                    <a:pt x="2432862" y="276059"/>
                  </a:lnTo>
                  <a:lnTo>
                    <a:pt x="2432862" y="0"/>
                  </a:lnTo>
                  <a:close/>
                </a:path>
              </a:pathLst>
            </a:custGeom>
            <a:solidFill>
              <a:srgbClr val="020302"/>
            </a:solidFill>
          </p:spPr>
          <p:txBody>
            <a:bodyPr wrap="square" lIns="0" tIns="0" rIns="0" bIns="0" rtlCol="0"/>
            <a:lstStyle/>
            <a:p>
              <a:endParaRPr/>
            </a:p>
          </p:txBody>
        </p:sp>
        <p:sp>
          <p:nvSpPr>
            <p:cNvPr id="290" name="object 290"/>
            <p:cNvSpPr/>
            <p:nvPr/>
          </p:nvSpPr>
          <p:spPr>
            <a:xfrm>
              <a:off x="3029242" y="4256646"/>
              <a:ext cx="88900" cy="88900"/>
            </a:xfrm>
            <a:custGeom>
              <a:avLst/>
              <a:gdLst/>
              <a:ahLst/>
              <a:cxnLst/>
              <a:rect l="l" t="t" r="r" b="b"/>
              <a:pathLst>
                <a:path w="88900" h="88900">
                  <a:moveTo>
                    <a:pt x="88700" y="0"/>
                  </a:moveTo>
                  <a:lnTo>
                    <a:pt x="0" y="88700"/>
                  </a:lnTo>
                </a:path>
              </a:pathLst>
            </a:custGeom>
            <a:ln w="8178">
              <a:solidFill>
                <a:srgbClr val="A7A9AC"/>
              </a:solidFill>
            </a:ln>
          </p:spPr>
          <p:txBody>
            <a:bodyPr wrap="square" lIns="0" tIns="0" rIns="0" bIns="0" rtlCol="0"/>
            <a:lstStyle/>
            <a:p>
              <a:endParaRPr/>
            </a:p>
          </p:txBody>
        </p:sp>
        <p:sp>
          <p:nvSpPr>
            <p:cNvPr id="291" name="object 291"/>
            <p:cNvSpPr/>
            <p:nvPr/>
          </p:nvSpPr>
          <p:spPr>
            <a:xfrm>
              <a:off x="5253849" y="4324450"/>
              <a:ext cx="208279" cy="208279"/>
            </a:xfrm>
            <a:custGeom>
              <a:avLst/>
              <a:gdLst/>
              <a:ahLst/>
              <a:cxnLst/>
              <a:rect l="l" t="t" r="r" b="b"/>
              <a:pathLst>
                <a:path w="208279" h="208279">
                  <a:moveTo>
                    <a:pt x="208256" y="0"/>
                  </a:moveTo>
                  <a:lnTo>
                    <a:pt x="0" y="208256"/>
                  </a:lnTo>
                </a:path>
              </a:pathLst>
            </a:custGeom>
            <a:ln w="8178">
              <a:solidFill>
                <a:srgbClr val="A7A9AC"/>
              </a:solidFill>
            </a:ln>
          </p:spPr>
          <p:txBody>
            <a:bodyPr wrap="square" lIns="0" tIns="0" rIns="0" bIns="0" rtlCol="0"/>
            <a:lstStyle/>
            <a:p>
              <a:endParaRPr/>
            </a:p>
          </p:txBody>
        </p:sp>
        <p:sp>
          <p:nvSpPr>
            <p:cNvPr id="292" name="object 292"/>
            <p:cNvSpPr/>
            <p:nvPr/>
          </p:nvSpPr>
          <p:spPr>
            <a:xfrm>
              <a:off x="3718961"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93" name="object 293"/>
            <p:cNvSpPr/>
            <p:nvPr/>
          </p:nvSpPr>
          <p:spPr>
            <a:xfrm>
              <a:off x="3029242" y="4256646"/>
              <a:ext cx="161925" cy="161925"/>
            </a:xfrm>
            <a:custGeom>
              <a:avLst/>
              <a:gdLst/>
              <a:ahLst/>
              <a:cxnLst/>
              <a:rect l="l" t="t" r="r" b="b"/>
              <a:pathLst>
                <a:path w="161925" h="161925">
                  <a:moveTo>
                    <a:pt x="161791" y="0"/>
                  </a:moveTo>
                  <a:lnTo>
                    <a:pt x="0" y="161791"/>
                  </a:lnTo>
                </a:path>
              </a:pathLst>
            </a:custGeom>
            <a:ln w="8178">
              <a:solidFill>
                <a:srgbClr val="A7A9AC"/>
              </a:solidFill>
            </a:ln>
          </p:spPr>
          <p:txBody>
            <a:bodyPr wrap="square" lIns="0" tIns="0" rIns="0" bIns="0" rtlCol="0"/>
            <a:lstStyle/>
            <a:p>
              <a:endParaRPr/>
            </a:p>
          </p:txBody>
        </p:sp>
        <p:sp>
          <p:nvSpPr>
            <p:cNvPr id="294" name="object 294"/>
            <p:cNvSpPr/>
            <p:nvPr/>
          </p:nvSpPr>
          <p:spPr>
            <a:xfrm>
              <a:off x="5326936" y="4397537"/>
              <a:ext cx="135255" cy="135255"/>
            </a:xfrm>
            <a:custGeom>
              <a:avLst/>
              <a:gdLst/>
              <a:ahLst/>
              <a:cxnLst/>
              <a:rect l="l" t="t" r="r" b="b"/>
              <a:pathLst>
                <a:path w="135254" h="135254">
                  <a:moveTo>
                    <a:pt x="135168" y="0"/>
                  </a:moveTo>
                  <a:lnTo>
                    <a:pt x="0" y="135168"/>
                  </a:lnTo>
                </a:path>
              </a:pathLst>
            </a:custGeom>
            <a:ln w="8178">
              <a:solidFill>
                <a:srgbClr val="A7A9AC"/>
              </a:solidFill>
            </a:ln>
          </p:spPr>
          <p:txBody>
            <a:bodyPr wrap="square" lIns="0" tIns="0" rIns="0" bIns="0" rtlCol="0"/>
            <a:lstStyle/>
            <a:p>
              <a:endParaRPr/>
            </a:p>
          </p:txBody>
        </p:sp>
        <p:sp>
          <p:nvSpPr>
            <p:cNvPr id="295" name="object 295"/>
            <p:cNvSpPr/>
            <p:nvPr/>
          </p:nvSpPr>
          <p:spPr>
            <a:xfrm>
              <a:off x="3792049"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96" name="object 296"/>
            <p:cNvSpPr/>
            <p:nvPr/>
          </p:nvSpPr>
          <p:spPr>
            <a:xfrm>
              <a:off x="3029242" y="4256646"/>
              <a:ext cx="234950" cy="234950"/>
            </a:xfrm>
            <a:custGeom>
              <a:avLst/>
              <a:gdLst/>
              <a:ahLst/>
              <a:cxnLst/>
              <a:rect l="l" t="t" r="r" b="b"/>
              <a:pathLst>
                <a:path w="234950" h="234950">
                  <a:moveTo>
                    <a:pt x="234881" y="0"/>
                  </a:moveTo>
                  <a:lnTo>
                    <a:pt x="0" y="234881"/>
                  </a:lnTo>
                </a:path>
              </a:pathLst>
            </a:custGeom>
            <a:ln w="8178">
              <a:solidFill>
                <a:srgbClr val="A7A9AC"/>
              </a:solidFill>
            </a:ln>
          </p:spPr>
          <p:txBody>
            <a:bodyPr wrap="square" lIns="0" tIns="0" rIns="0" bIns="0" rtlCol="0"/>
            <a:lstStyle/>
            <a:p>
              <a:endParaRPr/>
            </a:p>
          </p:txBody>
        </p:sp>
        <p:sp>
          <p:nvSpPr>
            <p:cNvPr id="297" name="object 297"/>
            <p:cNvSpPr/>
            <p:nvPr/>
          </p:nvSpPr>
          <p:spPr>
            <a:xfrm>
              <a:off x="5400027" y="4470628"/>
              <a:ext cx="62230" cy="62230"/>
            </a:xfrm>
            <a:custGeom>
              <a:avLst/>
              <a:gdLst/>
              <a:ahLst/>
              <a:cxnLst/>
              <a:rect l="l" t="t" r="r" b="b"/>
              <a:pathLst>
                <a:path w="62229" h="62229">
                  <a:moveTo>
                    <a:pt x="62077" y="0"/>
                  </a:moveTo>
                  <a:lnTo>
                    <a:pt x="0" y="62077"/>
                  </a:lnTo>
                </a:path>
              </a:pathLst>
            </a:custGeom>
            <a:ln w="8178">
              <a:solidFill>
                <a:srgbClr val="A7A9AC"/>
              </a:solidFill>
            </a:ln>
          </p:spPr>
          <p:txBody>
            <a:bodyPr wrap="square" lIns="0" tIns="0" rIns="0" bIns="0" rtlCol="0"/>
            <a:lstStyle/>
            <a:p>
              <a:endParaRPr/>
            </a:p>
          </p:txBody>
        </p:sp>
        <p:sp>
          <p:nvSpPr>
            <p:cNvPr id="298" name="object 298"/>
            <p:cNvSpPr/>
            <p:nvPr/>
          </p:nvSpPr>
          <p:spPr>
            <a:xfrm>
              <a:off x="3865140"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299" name="object 299"/>
            <p:cNvSpPr/>
            <p:nvPr/>
          </p:nvSpPr>
          <p:spPr>
            <a:xfrm>
              <a:off x="3061152"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0" name="object 300"/>
            <p:cNvSpPr/>
            <p:nvPr/>
          </p:nvSpPr>
          <p:spPr>
            <a:xfrm>
              <a:off x="3938231"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1" name="object 301"/>
            <p:cNvSpPr/>
            <p:nvPr/>
          </p:nvSpPr>
          <p:spPr>
            <a:xfrm>
              <a:off x="4596038"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2" name="object 302"/>
            <p:cNvSpPr/>
            <p:nvPr/>
          </p:nvSpPr>
          <p:spPr>
            <a:xfrm>
              <a:off x="3134243"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3" name="object 303"/>
            <p:cNvSpPr/>
            <p:nvPr/>
          </p:nvSpPr>
          <p:spPr>
            <a:xfrm>
              <a:off x="4011320"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4" name="object 304"/>
            <p:cNvSpPr/>
            <p:nvPr/>
          </p:nvSpPr>
          <p:spPr>
            <a:xfrm>
              <a:off x="4669129"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5" name="object 305"/>
            <p:cNvSpPr/>
            <p:nvPr/>
          </p:nvSpPr>
          <p:spPr>
            <a:xfrm>
              <a:off x="3207332"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6" name="object 306"/>
            <p:cNvSpPr/>
            <p:nvPr/>
          </p:nvSpPr>
          <p:spPr>
            <a:xfrm>
              <a:off x="4084410"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7" name="object 307"/>
            <p:cNvSpPr/>
            <p:nvPr/>
          </p:nvSpPr>
          <p:spPr>
            <a:xfrm>
              <a:off x="4742218"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8" name="object 308"/>
            <p:cNvSpPr/>
            <p:nvPr/>
          </p:nvSpPr>
          <p:spPr>
            <a:xfrm>
              <a:off x="3280422"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09" name="object 309"/>
            <p:cNvSpPr/>
            <p:nvPr/>
          </p:nvSpPr>
          <p:spPr>
            <a:xfrm>
              <a:off x="4157501"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0" name="object 310"/>
            <p:cNvSpPr/>
            <p:nvPr/>
          </p:nvSpPr>
          <p:spPr>
            <a:xfrm>
              <a:off x="4815309"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1" name="object 311"/>
            <p:cNvSpPr/>
            <p:nvPr/>
          </p:nvSpPr>
          <p:spPr>
            <a:xfrm>
              <a:off x="3353512"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2" name="object 312"/>
            <p:cNvSpPr/>
            <p:nvPr/>
          </p:nvSpPr>
          <p:spPr>
            <a:xfrm>
              <a:off x="4230589"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3" name="object 313"/>
            <p:cNvSpPr/>
            <p:nvPr/>
          </p:nvSpPr>
          <p:spPr>
            <a:xfrm>
              <a:off x="4888399"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4" name="object 314"/>
            <p:cNvSpPr/>
            <p:nvPr/>
          </p:nvSpPr>
          <p:spPr>
            <a:xfrm>
              <a:off x="3426600"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5" name="object 315"/>
            <p:cNvSpPr/>
            <p:nvPr/>
          </p:nvSpPr>
          <p:spPr>
            <a:xfrm>
              <a:off x="4303680"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6" name="object 316"/>
            <p:cNvSpPr/>
            <p:nvPr/>
          </p:nvSpPr>
          <p:spPr>
            <a:xfrm>
              <a:off x="4961488"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7" name="object 317"/>
            <p:cNvSpPr/>
            <p:nvPr/>
          </p:nvSpPr>
          <p:spPr>
            <a:xfrm>
              <a:off x="3499692"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8" name="object 318"/>
            <p:cNvSpPr/>
            <p:nvPr/>
          </p:nvSpPr>
          <p:spPr>
            <a:xfrm>
              <a:off x="4376769"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19" name="object 319"/>
            <p:cNvSpPr/>
            <p:nvPr/>
          </p:nvSpPr>
          <p:spPr>
            <a:xfrm>
              <a:off x="5034578"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20" name="object 320"/>
            <p:cNvSpPr/>
            <p:nvPr/>
          </p:nvSpPr>
          <p:spPr>
            <a:xfrm>
              <a:off x="3572782"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21" name="object 321"/>
            <p:cNvSpPr/>
            <p:nvPr/>
          </p:nvSpPr>
          <p:spPr>
            <a:xfrm>
              <a:off x="4449860"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22" name="object 322"/>
            <p:cNvSpPr/>
            <p:nvPr/>
          </p:nvSpPr>
          <p:spPr>
            <a:xfrm>
              <a:off x="5107668"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23" name="object 323"/>
            <p:cNvSpPr/>
            <p:nvPr/>
          </p:nvSpPr>
          <p:spPr>
            <a:xfrm>
              <a:off x="3645871"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24" name="object 324"/>
            <p:cNvSpPr/>
            <p:nvPr/>
          </p:nvSpPr>
          <p:spPr>
            <a:xfrm>
              <a:off x="4522948"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sp>
          <p:nvSpPr>
            <p:cNvPr id="325" name="object 325"/>
            <p:cNvSpPr/>
            <p:nvPr/>
          </p:nvSpPr>
          <p:spPr>
            <a:xfrm>
              <a:off x="5180757" y="4256646"/>
              <a:ext cx="276225" cy="276225"/>
            </a:xfrm>
            <a:custGeom>
              <a:avLst/>
              <a:gdLst/>
              <a:ahLst/>
              <a:cxnLst/>
              <a:rect l="l" t="t" r="r" b="b"/>
              <a:pathLst>
                <a:path w="276225" h="276225">
                  <a:moveTo>
                    <a:pt x="276059" y="0"/>
                  </a:moveTo>
                  <a:lnTo>
                    <a:pt x="0" y="276059"/>
                  </a:lnTo>
                </a:path>
              </a:pathLst>
            </a:custGeom>
            <a:ln w="8178">
              <a:solidFill>
                <a:srgbClr val="A7A9AC"/>
              </a:solidFill>
            </a:ln>
          </p:spPr>
          <p:txBody>
            <a:bodyPr wrap="square" lIns="0" tIns="0" rIns="0" bIns="0" rtlCol="0"/>
            <a:lstStyle/>
            <a:p>
              <a:endParaRPr/>
            </a:p>
          </p:txBody>
        </p:sp>
      </p:grpSp>
      <p:sp>
        <p:nvSpPr>
          <p:cNvPr id="326" name="object 326"/>
          <p:cNvSpPr txBox="1"/>
          <p:nvPr/>
        </p:nvSpPr>
        <p:spPr>
          <a:xfrm>
            <a:off x="3345064" y="6682885"/>
            <a:ext cx="353060" cy="280670"/>
          </a:xfrm>
          <a:prstGeom prst="rect">
            <a:avLst/>
          </a:prstGeom>
        </p:spPr>
        <p:txBody>
          <a:bodyPr vert="horz" wrap="square" lIns="0" tIns="15875" rIns="0" bIns="0" rtlCol="0">
            <a:spAutoFit/>
          </a:bodyPr>
          <a:lstStyle/>
          <a:p>
            <a:pPr marL="12700">
              <a:lnSpc>
                <a:spcPct val="100000"/>
              </a:lnSpc>
              <a:spcBef>
                <a:spcPts val="125"/>
              </a:spcBef>
            </a:pPr>
            <a:r>
              <a:rPr sz="1650" spc="-25" dirty="0">
                <a:solidFill>
                  <a:srgbClr val="939598"/>
                </a:solidFill>
                <a:latin typeface="Myriad Pro"/>
                <a:cs typeface="Myriad Pro"/>
              </a:rPr>
              <a:t>$21</a:t>
            </a:r>
            <a:endParaRPr sz="1650">
              <a:latin typeface="Myriad Pro"/>
              <a:cs typeface="Myriad Pro"/>
            </a:endParaRPr>
          </a:p>
        </p:txBody>
      </p:sp>
      <p:sp>
        <p:nvSpPr>
          <p:cNvPr id="327" name="object 327"/>
          <p:cNvSpPr txBox="1"/>
          <p:nvPr/>
        </p:nvSpPr>
        <p:spPr>
          <a:xfrm>
            <a:off x="1524000" y="6781288"/>
            <a:ext cx="1197611" cy="140423"/>
          </a:xfrm>
          <a:prstGeom prst="rect">
            <a:avLst/>
          </a:prstGeom>
        </p:spPr>
        <p:txBody>
          <a:bodyPr vert="horz" wrap="square" lIns="0" tIns="17145" rIns="0" bIns="0" rtlCol="0">
            <a:spAutoFit/>
          </a:bodyPr>
          <a:lstStyle/>
          <a:p>
            <a:pPr marL="12700">
              <a:lnSpc>
                <a:spcPct val="100000"/>
              </a:lnSpc>
              <a:spcBef>
                <a:spcPts val="135"/>
              </a:spcBef>
            </a:pPr>
            <a:r>
              <a:rPr sz="800" spc="10" dirty="0">
                <a:solidFill>
                  <a:srgbClr val="4C4D4F"/>
                </a:solidFill>
                <a:latin typeface="Myriad Pro"/>
                <a:cs typeface="Myriad Pro"/>
              </a:rPr>
              <a:t>UNITED</a:t>
            </a:r>
            <a:r>
              <a:rPr sz="800" spc="140" dirty="0">
                <a:solidFill>
                  <a:srgbClr val="4C4D4F"/>
                </a:solidFill>
                <a:latin typeface="Myriad Pro"/>
                <a:cs typeface="Myriad Pro"/>
              </a:rPr>
              <a:t> </a:t>
            </a:r>
            <a:r>
              <a:rPr sz="800" spc="10" dirty="0">
                <a:solidFill>
                  <a:srgbClr val="4C4D4F"/>
                </a:solidFill>
                <a:latin typeface="Myriad Pro"/>
                <a:cs typeface="Myriad Pro"/>
              </a:rPr>
              <a:t>REAL</a:t>
            </a:r>
            <a:r>
              <a:rPr sz="800" spc="145" dirty="0">
                <a:solidFill>
                  <a:srgbClr val="4C4D4F"/>
                </a:solidFill>
                <a:latin typeface="Myriad Pro"/>
                <a:cs typeface="Myriad Pro"/>
              </a:rPr>
              <a:t> </a:t>
            </a:r>
            <a:r>
              <a:rPr sz="800" spc="-10" dirty="0">
                <a:solidFill>
                  <a:srgbClr val="4C4D4F"/>
                </a:solidFill>
                <a:latin typeface="Myriad Pro"/>
                <a:cs typeface="Myriad Pro"/>
              </a:rPr>
              <a:t>ESTATE</a:t>
            </a:r>
            <a:endParaRPr sz="800" dirty="0">
              <a:latin typeface="Myriad Pro"/>
              <a:cs typeface="Myriad Pro"/>
            </a:endParaRPr>
          </a:p>
        </p:txBody>
      </p:sp>
      <p:sp>
        <p:nvSpPr>
          <p:cNvPr id="328" name="object 328"/>
          <p:cNvSpPr txBox="1"/>
          <p:nvPr/>
        </p:nvSpPr>
        <p:spPr>
          <a:xfrm>
            <a:off x="3029229" y="4243448"/>
            <a:ext cx="2433320" cy="280670"/>
          </a:xfrm>
          <a:prstGeom prst="rect">
            <a:avLst/>
          </a:prstGeom>
        </p:spPr>
        <p:txBody>
          <a:bodyPr vert="horz" wrap="square" lIns="0" tIns="15875" rIns="0" bIns="0" rtlCol="0">
            <a:spAutoFit/>
          </a:bodyPr>
          <a:lstStyle/>
          <a:p>
            <a:pPr marR="135255" algn="r">
              <a:lnSpc>
                <a:spcPct val="100000"/>
              </a:lnSpc>
              <a:spcBef>
                <a:spcPts val="125"/>
              </a:spcBef>
            </a:pPr>
            <a:r>
              <a:rPr sz="1650" spc="-20" dirty="0">
                <a:solidFill>
                  <a:srgbClr val="FFFFFF"/>
                </a:solidFill>
                <a:latin typeface="Myriad Pro"/>
                <a:cs typeface="Myriad Pro"/>
              </a:rPr>
              <a:t>$228</a:t>
            </a:r>
            <a:endParaRPr sz="1650">
              <a:latin typeface="Myriad Pro"/>
              <a:cs typeface="Myriad Pro"/>
            </a:endParaRPr>
          </a:p>
        </p:txBody>
      </p:sp>
      <p:grpSp>
        <p:nvGrpSpPr>
          <p:cNvPr id="329" name="object 329"/>
          <p:cNvGrpSpPr/>
          <p:nvPr/>
        </p:nvGrpSpPr>
        <p:grpSpPr>
          <a:xfrm>
            <a:off x="3112117" y="3198637"/>
            <a:ext cx="1928495" cy="273050"/>
            <a:chOff x="3112117" y="3198637"/>
            <a:chExt cx="1928495" cy="273050"/>
          </a:xfrm>
        </p:grpSpPr>
        <p:pic>
          <p:nvPicPr>
            <p:cNvPr id="330" name="object 330"/>
            <p:cNvPicPr/>
            <p:nvPr/>
          </p:nvPicPr>
          <p:blipFill>
            <a:blip r:embed="rId4" cstate="print"/>
            <a:stretch>
              <a:fillRect/>
            </a:stretch>
          </p:blipFill>
          <p:spPr>
            <a:xfrm>
              <a:off x="3112117" y="3240904"/>
              <a:ext cx="815865" cy="226823"/>
            </a:xfrm>
            <a:prstGeom prst="rect">
              <a:avLst/>
            </a:prstGeom>
          </p:spPr>
        </p:pic>
        <p:pic>
          <p:nvPicPr>
            <p:cNvPr id="331" name="object 331"/>
            <p:cNvPicPr/>
            <p:nvPr/>
          </p:nvPicPr>
          <p:blipFill>
            <a:blip r:embed="rId5" cstate="print"/>
            <a:stretch>
              <a:fillRect/>
            </a:stretch>
          </p:blipFill>
          <p:spPr>
            <a:xfrm>
              <a:off x="3956545" y="3198637"/>
              <a:ext cx="1083820" cy="272933"/>
            </a:xfrm>
            <a:prstGeom prst="rect">
              <a:avLst/>
            </a:prstGeom>
          </p:spPr>
        </p:pic>
      </p:grpSp>
      <p:sp>
        <p:nvSpPr>
          <p:cNvPr id="332" name="object 332"/>
          <p:cNvSpPr txBox="1"/>
          <p:nvPr/>
        </p:nvSpPr>
        <p:spPr>
          <a:xfrm>
            <a:off x="1526207" y="4293939"/>
            <a:ext cx="1253073" cy="922655"/>
          </a:xfrm>
          <a:prstGeom prst="rect">
            <a:avLst/>
          </a:prstGeom>
        </p:spPr>
        <p:txBody>
          <a:bodyPr vert="horz" wrap="square" lIns="0" tIns="17145" rIns="0" bIns="0" rtlCol="0">
            <a:spAutoFit/>
          </a:bodyPr>
          <a:lstStyle/>
          <a:p>
            <a:pPr marL="12700">
              <a:lnSpc>
                <a:spcPct val="100000"/>
              </a:lnSpc>
              <a:spcBef>
                <a:spcPts val="135"/>
              </a:spcBef>
            </a:pPr>
            <a:r>
              <a:rPr sz="800" spc="-10" dirty="0">
                <a:solidFill>
                  <a:srgbClr val="4C4D4F"/>
                </a:solidFill>
                <a:latin typeface="Myriad Pro"/>
                <a:cs typeface="Myriad Pro"/>
              </a:rPr>
              <a:t>COMPASS</a:t>
            </a:r>
            <a:endParaRPr sz="800" dirty="0">
              <a:latin typeface="Myriad Pro"/>
              <a:cs typeface="Myriad Pro"/>
            </a:endParaRPr>
          </a:p>
          <a:p>
            <a:pPr>
              <a:lnSpc>
                <a:spcPct val="100000"/>
              </a:lnSpc>
              <a:spcBef>
                <a:spcPts val="10"/>
              </a:spcBef>
            </a:pPr>
            <a:endParaRPr sz="750" dirty="0">
              <a:latin typeface="Myriad Pro"/>
              <a:cs typeface="Myriad Pro"/>
            </a:endParaRPr>
          </a:p>
          <a:p>
            <a:pPr marL="12700">
              <a:lnSpc>
                <a:spcPts val="930"/>
              </a:lnSpc>
            </a:pPr>
            <a:r>
              <a:rPr sz="800" spc="-10" dirty="0">
                <a:solidFill>
                  <a:srgbClr val="4C4D4F"/>
                </a:solidFill>
                <a:latin typeface="Myriad Pro"/>
                <a:cs typeface="Myriad Pro"/>
              </a:rPr>
              <a:t>SOTHEBY’S</a:t>
            </a:r>
            <a:endParaRPr sz="800" dirty="0">
              <a:latin typeface="Myriad Pro"/>
              <a:cs typeface="Myriad Pro"/>
            </a:endParaRPr>
          </a:p>
          <a:p>
            <a:pPr marL="12700" marR="309880">
              <a:lnSpc>
                <a:spcPts val="900"/>
              </a:lnSpc>
              <a:spcBef>
                <a:spcPts val="50"/>
              </a:spcBef>
            </a:pPr>
            <a:r>
              <a:rPr sz="800" spc="-10" dirty="0">
                <a:solidFill>
                  <a:srgbClr val="4C4D4F"/>
                </a:solidFill>
                <a:latin typeface="Myriad Pro"/>
                <a:cs typeface="Myriad Pro"/>
              </a:rPr>
              <a:t>INTERNATIONAL</a:t>
            </a:r>
            <a:r>
              <a:rPr sz="800" spc="500" dirty="0">
                <a:solidFill>
                  <a:srgbClr val="4C4D4F"/>
                </a:solidFill>
                <a:latin typeface="Myriad Pro"/>
                <a:cs typeface="Myriad Pro"/>
              </a:rPr>
              <a:t> </a:t>
            </a:r>
            <a:r>
              <a:rPr sz="800" spc="-10" dirty="0">
                <a:solidFill>
                  <a:srgbClr val="4C4D4F"/>
                </a:solidFill>
                <a:latin typeface="Myriad Pro"/>
                <a:cs typeface="Myriad Pro"/>
              </a:rPr>
              <a:t>REALTY</a:t>
            </a:r>
            <a:endParaRPr sz="800" dirty="0">
              <a:latin typeface="Myriad Pro"/>
              <a:cs typeface="Myriad Pro"/>
            </a:endParaRPr>
          </a:p>
          <a:p>
            <a:pPr marL="12700" marR="5080">
              <a:lnSpc>
                <a:spcPts val="900"/>
              </a:lnSpc>
              <a:spcBef>
                <a:spcPts val="585"/>
              </a:spcBef>
            </a:pPr>
            <a:r>
              <a:rPr sz="800" spc="20" dirty="0">
                <a:solidFill>
                  <a:srgbClr val="4C4D4F"/>
                </a:solidFill>
                <a:latin typeface="Myriad Pro"/>
                <a:cs typeface="Myriad Pro"/>
              </a:rPr>
              <a:t>BERKSHIRE</a:t>
            </a:r>
            <a:r>
              <a:rPr sz="800" spc="160" dirty="0">
                <a:solidFill>
                  <a:srgbClr val="4C4D4F"/>
                </a:solidFill>
                <a:latin typeface="Myriad Pro"/>
                <a:cs typeface="Myriad Pro"/>
              </a:rPr>
              <a:t> </a:t>
            </a:r>
            <a:r>
              <a:rPr sz="800" spc="-10" dirty="0">
                <a:solidFill>
                  <a:srgbClr val="4C4D4F"/>
                </a:solidFill>
                <a:latin typeface="Myriad Pro"/>
                <a:cs typeface="Myriad Pro"/>
              </a:rPr>
              <a:t>HATHAWAY</a:t>
            </a:r>
            <a:r>
              <a:rPr sz="800" spc="500" dirty="0">
                <a:solidFill>
                  <a:srgbClr val="4C4D4F"/>
                </a:solidFill>
                <a:latin typeface="Myriad Pro"/>
                <a:cs typeface="Myriad Pro"/>
              </a:rPr>
              <a:t> </a:t>
            </a:r>
            <a:r>
              <a:rPr sz="800" spc="-10" dirty="0">
                <a:solidFill>
                  <a:srgbClr val="4C4D4F"/>
                </a:solidFill>
                <a:latin typeface="Myriad Pro"/>
                <a:cs typeface="Myriad Pro"/>
              </a:rPr>
              <a:t>HOMESERVICES</a:t>
            </a:r>
            <a:endParaRPr sz="800" dirty="0">
              <a:latin typeface="Myriad Pro"/>
              <a:cs typeface="Myriad Pro"/>
            </a:endParaRPr>
          </a:p>
        </p:txBody>
      </p:sp>
      <p:sp>
        <p:nvSpPr>
          <p:cNvPr id="333" name="object 333"/>
          <p:cNvSpPr/>
          <p:nvPr/>
        </p:nvSpPr>
        <p:spPr>
          <a:xfrm>
            <a:off x="718705" y="604723"/>
            <a:ext cx="36195" cy="440055"/>
          </a:xfrm>
          <a:custGeom>
            <a:avLst/>
            <a:gdLst/>
            <a:ahLst/>
            <a:cxnLst/>
            <a:rect l="l" t="t" r="r" b="b"/>
            <a:pathLst>
              <a:path w="36195" h="440055">
                <a:moveTo>
                  <a:pt x="36144" y="0"/>
                </a:moveTo>
                <a:lnTo>
                  <a:pt x="0" y="0"/>
                </a:lnTo>
                <a:lnTo>
                  <a:pt x="0" y="439800"/>
                </a:lnTo>
                <a:lnTo>
                  <a:pt x="36144" y="439800"/>
                </a:lnTo>
                <a:lnTo>
                  <a:pt x="36144" y="0"/>
                </a:lnTo>
                <a:close/>
              </a:path>
            </a:pathLst>
          </a:custGeom>
          <a:solidFill>
            <a:srgbClr val="00A975"/>
          </a:solidFill>
        </p:spPr>
        <p:txBody>
          <a:bodyPr wrap="square" lIns="0" tIns="0" rIns="0" bIns="0" rtlCol="0"/>
          <a:lstStyle/>
          <a:p>
            <a:endParaRPr/>
          </a:p>
        </p:txBody>
      </p:sp>
      <p:sp>
        <p:nvSpPr>
          <p:cNvPr id="334" name="object 334"/>
          <p:cNvSpPr txBox="1"/>
          <p:nvPr/>
        </p:nvSpPr>
        <p:spPr>
          <a:xfrm>
            <a:off x="1563161" y="7285090"/>
            <a:ext cx="2082164" cy="153035"/>
          </a:xfrm>
          <a:prstGeom prst="rect">
            <a:avLst/>
          </a:prstGeom>
        </p:spPr>
        <p:txBody>
          <a:bodyPr vert="horz" wrap="square" lIns="0" tIns="17145" rIns="0" bIns="0" rtlCol="0">
            <a:spAutoFit/>
          </a:bodyPr>
          <a:lstStyle/>
          <a:p>
            <a:pPr marL="12700">
              <a:lnSpc>
                <a:spcPct val="100000"/>
              </a:lnSpc>
              <a:spcBef>
                <a:spcPts val="135"/>
              </a:spcBef>
            </a:pPr>
            <a:r>
              <a:rPr sz="800" b="1" spc="20" dirty="0">
                <a:solidFill>
                  <a:srgbClr val="020302"/>
                </a:solidFill>
                <a:latin typeface="MyriadPro-Semibold"/>
                <a:cs typeface="MyriadPro-Semibold"/>
              </a:rPr>
              <a:t>VOLUME</a:t>
            </a:r>
            <a:r>
              <a:rPr sz="800" b="1" spc="85" dirty="0">
                <a:solidFill>
                  <a:srgbClr val="020302"/>
                </a:solidFill>
                <a:latin typeface="MyriadPro-Semibold"/>
                <a:cs typeface="MyriadPro-Semibold"/>
              </a:rPr>
              <a:t> </a:t>
            </a:r>
            <a:r>
              <a:rPr sz="800" b="1" spc="20" dirty="0">
                <a:solidFill>
                  <a:srgbClr val="020302"/>
                </a:solidFill>
                <a:latin typeface="MyriadPro-Semibold"/>
                <a:cs typeface="MyriadPro-Semibold"/>
              </a:rPr>
              <a:t>SHOWN</a:t>
            </a:r>
            <a:r>
              <a:rPr sz="800" b="1" spc="85" dirty="0">
                <a:solidFill>
                  <a:srgbClr val="020302"/>
                </a:solidFill>
                <a:latin typeface="MyriadPro-Semibold"/>
                <a:cs typeface="MyriadPro-Semibold"/>
              </a:rPr>
              <a:t> </a:t>
            </a:r>
            <a:r>
              <a:rPr sz="800" b="1" spc="20" dirty="0">
                <a:solidFill>
                  <a:srgbClr val="020302"/>
                </a:solidFill>
                <a:latin typeface="MyriadPro-Semibold"/>
                <a:cs typeface="MyriadPro-Semibold"/>
              </a:rPr>
              <a:t>IN</a:t>
            </a:r>
            <a:r>
              <a:rPr sz="800" b="1" spc="85" dirty="0">
                <a:solidFill>
                  <a:srgbClr val="020302"/>
                </a:solidFill>
                <a:latin typeface="MyriadPro-Semibold"/>
                <a:cs typeface="MyriadPro-Semibold"/>
              </a:rPr>
              <a:t> </a:t>
            </a:r>
            <a:r>
              <a:rPr sz="800" b="1" spc="20" dirty="0">
                <a:solidFill>
                  <a:srgbClr val="020302"/>
                </a:solidFill>
                <a:latin typeface="MyriadPro-Semibold"/>
                <a:cs typeface="MyriadPro-Semibold"/>
              </a:rPr>
              <a:t>BILLIONS</a:t>
            </a:r>
            <a:r>
              <a:rPr sz="800" b="1" spc="85" dirty="0">
                <a:solidFill>
                  <a:srgbClr val="020302"/>
                </a:solidFill>
                <a:latin typeface="MyriadPro-Semibold"/>
                <a:cs typeface="MyriadPro-Semibold"/>
              </a:rPr>
              <a:t> </a:t>
            </a:r>
            <a:r>
              <a:rPr sz="800" b="1" spc="20" dirty="0">
                <a:solidFill>
                  <a:srgbClr val="020302"/>
                </a:solidFill>
                <a:latin typeface="MyriadPro-Semibold"/>
                <a:cs typeface="MyriadPro-Semibold"/>
              </a:rPr>
              <a:t>OF</a:t>
            </a:r>
            <a:r>
              <a:rPr sz="800" b="1" spc="85" dirty="0">
                <a:solidFill>
                  <a:srgbClr val="020302"/>
                </a:solidFill>
                <a:latin typeface="MyriadPro-Semibold"/>
                <a:cs typeface="MyriadPro-Semibold"/>
              </a:rPr>
              <a:t> </a:t>
            </a:r>
            <a:r>
              <a:rPr sz="800" b="1" spc="-10" dirty="0">
                <a:solidFill>
                  <a:srgbClr val="020302"/>
                </a:solidFill>
                <a:latin typeface="MyriadPro-Semibold"/>
                <a:cs typeface="MyriadPro-Semibold"/>
              </a:rPr>
              <a:t>DOLLARS</a:t>
            </a:r>
            <a:endParaRPr sz="800">
              <a:latin typeface="MyriadPro-Semibold"/>
              <a:cs typeface="MyriadPro-Semi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514094" y="2633852"/>
            <a:ext cx="6664985" cy="3338474"/>
          </a:xfrm>
          <a:prstGeom prst="rect">
            <a:avLst/>
          </a:prstGeom>
        </p:spPr>
      </p:pic>
      <p:sp>
        <p:nvSpPr>
          <p:cNvPr id="5" name="object 5"/>
          <p:cNvSpPr txBox="1"/>
          <p:nvPr/>
        </p:nvSpPr>
        <p:spPr>
          <a:xfrm>
            <a:off x="3733800" y="6106515"/>
            <a:ext cx="4606797" cy="850874"/>
          </a:xfrm>
          <a:prstGeom prst="rect">
            <a:avLst/>
          </a:prstGeom>
          <a:ln w="11430">
            <a:solidFill>
              <a:srgbClr val="00A975"/>
            </a:solidFill>
          </a:ln>
        </p:spPr>
        <p:txBody>
          <a:bodyPr vert="horz" wrap="square" lIns="0" tIns="4445" rIns="0" bIns="0" rtlCol="0">
            <a:spAutoFit/>
          </a:bodyPr>
          <a:lstStyle/>
          <a:p>
            <a:pPr marL="189865">
              <a:lnSpc>
                <a:spcPts val="1680"/>
              </a:lnSpc>
              <a:spcBef>
                <a:spcPts val="35"/>
              </a:spcBef>
            </a:pPr>
            <a:r>
              <a:rPr sz="1200" b="1" baseline="34722" dirty="0">
                <a:solidFill>
                  <a:srgbClr val="423F41"/>
                </a:solidFill>
                <a:latin typeface="MyriadPro-Semibold"/>
                <a:cs typeface="MyriadPro-Semibold"/>
              </a:rPr>
              <a:t>*</a:t>
            </a:r>
            <a:r>
              <a:rPr sz="1450" b="1" dirty="0">
                <a:solidFill>
                  <a:srgbClr val="423F41"/>
                </a:solidFill>
                <a:latin typeface="Myriad Pro"/>
                <a:cs typeface="MyriadPro-Semibold"/>
              </a:rPr>
              <a:t>Backlog</a:t>
            </a:r>
            <a:r>
              <a:rPr sz="1450" b="1" spc="-20" dirty="0">
                <a:solidFill>
                  <a:srgbClr val="423F41"/>
                </a:solidFill>
                <a:latin typeface="Myriad Pro"/>
                <a:cs typeface="MyriadPro-Semibold"/>
              </a:rPr>
              <a:t> </a:t>
            </a:r>
            <a:r>
              <a:rPr sz="1450" b="1" dirty="0">
                <a:solidFill>
                  <a:srgbClr val="423F41"/>
                </a:solidFill>
                <a:latin typeface="Myriad Pro"/>
                <a:cs typeface="MyriadPro-Semibold"/>
              </a:rPr>
              <a:t>of</a:t>
            </a:r>
            <a:r>
              <a:rPr sz="1450" b="1" spc="-20" dirty="0">
                <a:solidFill>
                  <a:srgbClr val="423F41"/>
                </a:solidFill>
                <a:latin typeface="Myriad Pro"/>
                <a:cs typeface="MyriadPro-Semibold"/>
              </a:rPr>
              <a:t> </a:t>
            </a:r>
            <a:r>
              <a:rPr sz="1450" b="1" spc="-10" dirty="0">
                <a:solidFill>
                  <a:srgbClr val="423F41"/>
                </a:solidFill>
                <a:latin typeface="Myriad Pro"/>
                <a:cs typeface="MyriadPro-Semibold"/>
              </a:rPr>
              <a:t>buyers:</a:t>
            </a:r>
            <a:endParaRPr sz="1450" dirty="0">
              <a:latin typeface="Myriad Pro"/>
              <a:cs typeface="MyriadPro-Semibold"/>
            </a:endParaRPr>
          </a:p>
          <a:p>
            <a:pPr marL="237490" marR="289560">
              <a:lnSpc>
                <a:spcPts val="1620"/>
              </a:lnSpc>
              <a:spcBef>
                <a:spcPts val="95"/>
              </a:spcBef>
            </a:pPr>
            <a:r>
              <a:rPr sz="1450" dirty="0">
                <a:solidFill>
                  <a:srgbClr val="423F41"/>
                </a:solidFill>
                <a:latin typeface="Myriad Pro"/>
                <a:cs typeface="Myriad Pro"/>
              </a:rPr>
              <a:t>The</a:t>
            </a:r>
            <a:r>
              <a:rPr sz="1450" spc="-30" dirty="0">
                <a:solidFill>
                  <a:srgbClr val="423F41"/>
                </a:solidFill>
                <a:latin typeface="Myriad Pro"/>
                <a:cs typeface="Myriad Pro"/>
              </a:rPr>
              <a:t> </a:t>
            </a:r>
            <a:r>
              <a:rPr sz="1450" dirty="0">
                <a:solidFill>
                  <a:srgbClr val="423F41"/>
                </a:solidFill>
                <a:latin typeface="Myriad Pro"/>
                <a:cs typeface="Myriad Pro"/>
              </a:rPr>
              <a:t>pool</a:t>
            </a:r>
            <a:r>
              <a:rPr sz="1450" spc="-30" dirty="0">
                <a:solidFill>
                  <a:srgbClr val="423F41"/>
                </a:solidFill>
                <a:latin typeface="Myriad Pro"/>
                <a:cs typeface="Myriad Pro"/>
              </a:rPr>
              <a:t> </a:t>
            </a:r>
            <a:r>
              <a:rPr sz="1450" dirty="0">
                <a:solidFill>
                  <a:srgbClr val="423F41"/>
                </a:solidFill>
                <a:latin typeface="Myriad Pro"/>
                <a:cs typeface="Myriad Pro"/>
              </a:rPr>
              <a:t>of</a:t>
            </a:r>
            <a:r>
              <a:rPr sz="1450" spc="-25" dirty="0">
                <a:solidFill>
                  <a:srgbClr val="423F41"/>
                </a:solidFill>
                <a:latin typeface="Myriad Pro"/>
                <a:cs typeface="Myriad Pro"/>
              </a:rPr>
              <a:t> </a:t>
            </a:r>
            <a:r>
              <a:rPr sz="1450" dirty="0">
                <a:solidFill>
                  <a:srgbClr val="423F41"/>
                </a:solidFill>
                <a:latin typeface="Myriad Pro"/>
                <a:cs typeface="Myriad Pro"/>
              </a:rPr>
              <a:t>buyers</a:t>
            </a:r>
            <a:r>
              <a:rPr sz="1450" spc="-30" dirty="0">
                <a:solidFill>
                  <a:srgbClr val="423F41"/>
                </a:solidFill>
                <a:latin typeface="Myriad Pro"/>
                <a:cs typeface="Myriad Pro"/>
              </a:rPr>
              <a:t> </a:t>
            </a:r>
            <a:r>
              <a:rPr sz="1450" dirty="0">
                <a:solidFill>
                  <a:srgbClr val="423F41"/>
                </a:solidFill>
                <a:latin typeface="Myriad Pro"/>
                <a:cs typeface="Myriad Pro"/>
              </a:rPr>
              <a:t>who</a:t>
            </a:r>
            <a:r>
              <a:rPr sz="1450" spc="-30" dirty="0">
                <a:solidFill>
                  <a:srgbClr val="423F41"/>
                </a:solidFill>
                <a:latin typeface="Myriad Pro"/>
                <a:cs typeface="Myriad Pro"/>
              </a:rPr>
              <a:t> </a:t>
            </a:r>
            <a:r>
              <a:rPr sz="1450" dirty="0">
                <a:solidFill>
                  <a:srgbClr val="423F41"/>
                </a:solidFill>
                <a:latin typeface="Myriad Pro"/>
                <a:cs typeface="Myriad Pro"/>
              </a:rPr>
              <a:t>are</a:t>
            </a:r>
            <a:r>
              <a:rPr sz="1450" spc="-25" dirty="0">
                <a:solidFill>
                  <a:srgbClr val="423F41"/>
                </a:solidFill>
                <a:latin typeface="Myriad Pro"/>
                <a:cs typeface="Myriad Pro"/>
              </a:rPr>
              <a:t> </a:t>
            </a:r>
            <a:r>
              <a:rPr sz="1450" spc="-10" dirty="0">
                <a:solidFill>
                  <a:srgbClr val="423F41"/>
                </a:solidFill>
                <a:latin typeface="Myriad Pro"/>
                <a:cs typeface="Myriad Pro"/>
              </a:rPr>
              <a:t>currently</a:t>
            </a:r>
            <a:r>
              <a:rPr sz="1450" spc="-30" dirty="0">
                <a:solidFill>
                  <a:srgbClr val="423F41"/>
                </a:solidFill>
                <a:latin typeface="Myriad Pro"/>
                <a:cs typeface="Myriad Pro"/>
              </a:rPr>
              <a:t> </a:t>
            </a:r>
            <a:r>
              <a:rPr sz="1450" dirty="0">
                <a:solidFill>
                  <a:srgbClr val="423F41"/>
                </a:solidFill>
                <a:latin typeface="Myriad Pro"/>
                <a:cs typeface="Myriad Pro"/>
              </a:rPr>
              <a:t>in</a:t>
            </a:r>
            <a:r>
              <a:rPr sz="1450" spc="-30" dirty="0">
                <a:solidFill>
                  <a:srgbClr val="423F41"/>
                </a:solidFill>
                <a:latin typeface="Myriad Pro"/>
                <a:cs typeface="Myriad Pro"/>
              </a:rPr>
              <a:t> </a:t>
            </a:r>
            <a:r>
              <a:rPr sz="1450" dirty="0">
                <a:solidFill>
                  <a:srgbClr val="423F41"/>
                </a:solidFill>
                <a:latin typeface="Myriad Pro"/>
                <a:cs typeface="Myriad Pro"/>
              </a:rPr>
              <a:t>the</a:t>
            </a:r>
            <a:r>
              <a:rPr sz="1450" spc="-25" dirty="0">
                <a:solidFill>
                  <a:srgbClr val="423F41"/>
                </a:solidFill>
                <a:latin typeface="Myriad Pro"/>
                <a:cs typeface="Myriad Pro"/>
              </a:rPr>
              <a:t> </a:t>
            </a:r>
            <a:r>
              <a:rPr sz="1450" spc="-10" dirty="0">
                <a:solidFill>
                  <a:srgbClr val="423F41"/>
                </a:solidFill>
                <a:latin typeface="Myriad Pro"/>
                <a:cs typeface="Myriad Pro"/>
              </a:rPr>
              <a:t>market searching</a:t>
            </a:r>
            <a:r>
              <a:rPr sz="1450" spc="-30" dirty="0">
                <a:solidFill>
                  <a:srgbClr val="423F41"/>
                </a:solidFill>
                <a:latin typeface="Myriad Pro"/>
                <a:cs typeface="Myriad Pro"/>
              </a:rPr>
              <a:t> </a:t>
            </a:r>
            <a:r>
              <a:rPr sz="1450" dirty="0">
                <a:solidFill>
                  <a:srgbClr val="423F41"/>
                </a:solidFill>
                <a:latin typeface="Myriad Pro"/>
                <a:cs typeface="Myriad Pro"/>
              </a:rPr>
              <a:t>for</a:t>
            </a:r>
            <a:r>
              <a:rPr sz="1450" spc="-30" dirty="0">
                <a:solidFill>
                  <a:srgbClr val="423F41"/>
                </a:solidFill>
                <a:latin typeface="Myriad Pro"/>
                <a:cs typeface="Myriad Pro"/>
              </a:rPr>
              <a:t> </a:t>
            </a:r>
            <a:r>
              <a:rPr sz="1450" dirty="0">
                <a:solidFill>
                  <a:srgbClr val="423F41"/>
                </a:solidFill>
                <a:latin typeface="Myriad Pro"/>
                <a:cs typeface="Myriad Pro"/>
              </a:rPr>
              <a:t>a</a:t>
            </a:r>
            <a:r>
              <a:rPr sz="1450" spc="-30" dirty="0">
                <a:solidFill>
                  <a:srgbClr val="423F41"/>
                </a:solidFill>
                <a:latin typeface="Myriad Pro"/>
                <a:cs typeface="Myriad Pro"/>
              </a:rPr>
              <a:t> </a:t>
            </a:r>
            <a:r>
              <a:rPr sz="1450" dirty="0">
                <a:solidFill>
                  <a:srgbClr val="423F41"/>
                </a:solidFill>
                <a:latin typeface="Myriad Pro"/>
                <a:cs typeface="Myriad Pro"/>
              </a:rPr>
              <a:t>home</a:t>
            </a:r>
            <a:r>
              <a:rPr sz="1450" spc="-30" dirty="0">
                <a:solidFill>
                  <a:srgbClr val="423F41"/>
                </a:solidFill>
                <a:latin typeface="Myriad Pro"/>
                <a:cs typeface="Myriad Pro"/>
              </a:rPr>
              <a:t> </a:t>
            </a:r>
            <a:r>
              <a:rPr sz="1450" dirty="0">
                <a:solidFill>
                  <a:srgbClr val="423F41"/>
                </a:solidFill>
                <a:latin typeface="Myriad Pro"/>
                <a:cs typeface="Myriad Pro"/>
              </a:rPr>
              <a:t>but</a:t>
            </a:r>
            <a:r>
              <a:rPr sz="1450" spc="-30" dirty="0">
                <a:solidFill>
                  <a:srgbClr val="423F41"/>
                </a:solidFill>
                <a:latin typeface="Myriad Pro"/>
                <a:cs typeface="Myriad Pro"/>
              </a:rPr>
              <a:t> </a:t>
            </a:r>
            <a:r>
              <a:rPr sz="1450" dirty="0">
                <a:solidFill>
                  <a:srgbClr val="423F41"/>
                </a:solidFill>
                <a:latin typeface="Myriad Pro"/>
                <a:cs typeface="Myriad Pro"/>
              </a:rPr>
              <a:t>have</a:t>
            </a:r>
            <a:r>
              <a:rPr sz="1450" spc="-30" dirty="0">
                <a:solidFill>
                  <a:srgbClr val="423F41"/>
                </a:solidFill>
                <a:latin typeface="Myriad Pro"/>
                <a:cs typeface="Myriad Pro"/>
              </a:rPr>
              <a:t> </a:t>
            </a:r>
            <a:r>
              <a:rPr sz="1450" dirty="0">
                <a:solidFill>
                  <a:srgbClr val="423F41"/>
                </a:solidFill>
                <a:latin typeface="Myriad Pro"/>
                <a:cs typeface="Myriad Pro"/>
              </a:rPr>
              <a:t>not</a:t>
            </a:r>
            <a:r>
              <a:rPr sz="1450" spc="-30" dirty="0">
                <a:solidFill>
                  <a:srgbClr val="423F41"/>
                </a:solidFill>
                <a:latin typeface="Myriad Pro"/>
                <a:cs typeface="Myriad Pro"/>
              </a:rPr>
              <a:t> </a:t>
            </a:r>
            <a:r>
              <a:rPr sz="1450" dirty="0">
                <a:solidFill>
                  <a:srgbClr val="423F41"/>
                </a:solidFill>
                <a:latin typeface="Myriad Pro"/>
                <a:cs typeface="Myriad Pro"/>
              </a:rPr>
              <a:t>yet</a:t>
            </a:r>
            <a:r>
              <a:rPr sz="1450" spc="-30" dirty="0">
                <a:solidFill>
                  <a:srgbClr val="423F41"/>
                </a:solidFill>
                <a:latin typeface="Myriad Pro"/>
                <a:cs typeface="Myriad Pro"/>
              </a:rPr>
              <a:t> </a:t>
            </a:r>
            <a:r>
              <a:rPr sz="1450" spc="-10" dirty="0">
                <a:solidFill>
                  <a:srgbClr val="423F41"/>
                </a:solidFill>
                <a:latin typeface="Myriad Pro"/>
                <a:cs typeface="Myriad Pro"/>
              </a:rPr>
              <a:t>purchased. </a:t>
            </a:r>
            <a:r>
              <a:rPr sz="1450" dirty="0">
                <a:solidFill>
                  <a:srgbClr val="423F41"/>
                </a:solidFill>
                <a:latin typeface="Myriad Pro"/>
                <a:cs typeface="Myriad Pro"/>
              </a:rPr>
              <a:t>These</a:t>
            </a:r>
            <a:r>
              <a:rPr sz="1450" spc="-40" dirty="0">
                <a:solidFill>
                  <a:srgbClr val="423F41"/>
                </a:solidFill>
                <a:latin typeface="Myriad Pro"/>
                <a:cs typeface="Myriad Pro"/>
              </a:rPr>
              <a:t> </a:t>
            </a:r>
            <a:r>
              <a:rPr sz="1450" dirty="0">
                <a:solidFill>
                  <a:srgbClr val="423F41"/>
                </a:solidFill>
                <a:latin typeface="Myriad Pro"/>
                <a:cs typeface="Myriad Pro"/>
              </a:rPr>
              <a:t>buyers</a:t>
            </a:r>
            <a:r>
              <a:rPr sz="1450" spc="-35" dirty="0">
                <a:solidFill>
                  <a:srgbClr val="423F41"/>
                </a:solidFill>
                <a:latin typeface="Myriad Pro"/>
                <a:cs typeface="Myriad Pro"/>
              </a:rPr>
              <a:t> </a:t>
            </a:r>
            <a:r>
              <a:rPr sz="1450" dirty="0">
                <a:solidFill>
                  <a:srgbClr val="423F41"/>
                </a:solidFill>
                <a:latin typeface="Myriad Pro"/>
                <a:cs typeface="Myriad Pro"/>
              </a:rPr>
              <a:t>are</a:t>
            </a:r>
            <a:r>
              <a:rPr sz="1450" spc="-35" dirty="0">
                <a:solidFill>
                  <a:srgbClr val="423F41"/>
                </a:solidFill>
                <a:latin typeface="Myriad Pro"/>
                <a:cs typeface="Myriad Pro"/>
              </a:rPr>
              <a:t> </a:t>
            </a:r>
            <a:r>
              <a:rPr sz="1450" dirty="0">
                <a:solidFill>
                  <a:srgbClr val="423F41"/>
                </a:solidFill>
                <a:latin typeface="Myriad Pro"/>
                <a:cs typeface="Myriad Pro"/>
              </a:rPr>
              <a:t>active</a:t>
            </a:r>
            <a:r>
              <a:rPr sz="1450" spc="-35" dirty="0">
                <a:solidFill>
                  <a:srgbClr val="423F41"/>
                </a:solidFill>
                <a:latin typeface="Myriad Pro"/>
                <a:cs typeface="Myriad Pro"/>
              </a:rPr>
              <a:t> </a:t>
            </a:r>
            <a:r>
              <a:rPr sz="1450" dirty="0">
                <a:solidFill>
                  <a:srgbClr val="423F41"/>
                </a:solidFill>
                <a:latin typeface="Myriad Pro"/>
                <a:cs typeface="Myriad Pro"/>
              </a:rPr>
              <a:t>in</a:t>
            </a:r>
            <a:r>
              <a:rPr sz="1450" spc="-35" dirty="0">
                <a:solidFill>
                  <a:srgbClr val="423F41"/>
                </a:solidFill>
                <a:latin typeface="Myriad Pro"/>
                <a:cs typeface="Myriad Pro"/>
              </a:rPr>
              <a:t> </a:t>
            </a:r>
            <a:r>
              <a:rPr sz="1450" spc="-20" dirty="0">
                <a:solidFill>
                  <a:srgbClr val="423F41"/>
                </a:solidFill>
                <a:latin typeface="Myriad Pro"/>
                <a:cs typeface="Myriad Pro"/>
              </a:rPr>
              <a:t>today’s</a:t>
            </a:r>
            <a:r>
              <a:rPr sz="1450" spc="-35" dirty="0">
                <a:solidFill>
                  <a:srgbClr val="423F41"/>
                </a:solidFill>
                <a:latin typeface="Myriad Pro"/>
                <a:cs typeface="Myriad Pro"/>
              </a:rPr>
              <a:t> </a:t>
            </a:r>
            <a:r>
              <a:rPr sz="1450" spc="-10" dirty="0">
                <a:solidFill>
                  <a:srgbClr val="423F41"/>
                </a:solidFill>
                <a:latin typeface="Myriad Pro"/>
                <a:cs typeface="Myriad Pro"/>
              </a:rPr>
              <a:t>market.</a:t>
            </a:r>
            <a:endParaRPr sz="1450" dirty="0">
              <a:latin typeface="Myriad Pro"/>
              <a:cs typeface="Myriad Pro"/>
            </a:endParaRPr>
          </a:p>
        </p:txBody>
      </p:sp>
      <p:sp>
        <p:nvSpPr>
          <p:cNvPr id="6" name="object 6"/>
          <p:cNvSpPr txBox="1">
            <a:spLocks noGrp="1"/>
          </p:cNvSpPr>
          <p:nvPr>
            <p:ph type="title"/>
          </p:nvPr>
        </p:nvSpPr>
        <p:spPr>
          <a:xfrm>
            <a:off x="1171295" y="533400"/>
            <a:ext cx="5865495" cy="519430"/>
          </a:xfrm>
          <a:prstGeom prst="rect">
            <a:avLst/>
          </a:prstGeom>
        </p:spPr>
        <p:txBody>
          <a:bodyPr vert="horz" wrap="square" lIns="0" tIns="11430" rIns="0" bIns="0" rtlCol="0">
            <a:spAutoFit/>
          </a:bodyPr>
          <a:lstStyle/>
          <a:p>
            <a:pPr marL="12700">
              <a:lnSpc>
                <a:spcPct val="100000"/>
              </a:lnSpc>
              <a:spcBef>
                <a:spcPts val="90"/>
              </a:spcBef>
            </a:pPr>
            <a:r>
              <a:rPr spc="-10" dirty="0"/>
              <a:t>Motivating</a:t>
            </a:r>
            <a:r>
              <a:rPr spc="-145" dirty="0"/>
              <a:t> </a:t>
            </a:r>
            <a:r>
              <a:rPr dirty="0"/>
              <a:t>Buyers</a:t>
            </a:r>
            <a:r>
              <a:rPr spc="-90" dirty="0"/>
              <a:t> </a:t>
            </a:r>
            <a:r>
              <a:rPr spc="-20" dirty="0"/>
              <a:t>to</a:t>
            </a:r>
            <a:r>
              <a:rPr spc="-145" dirty="0"/>
              <a:t> </a:t>
            </a:r>
            <a:r>
              <a:rPr spc="-55" dirty="0"/>
              <a:t>Take</a:t>
            </a:r>
            <a:r>
              <a:rPr spc="-90" dirty="0"/>
              <a:t> </a:t>
            </a:r>
            <a:r>
              <a:rPr spc="-10" dirty="0"/>
              <a:t>Action</a:t>
            </a:r>
          </a:p>
        </p:txBody>
      </p:sp>
      <p:sp>
        <p:nvSpPr>
          <p:cNvPr id="7" name="object 7"/>
          <p:cNvSpPr txBox="1"/>
          <p:nvPr/>
        </p:nvSpPr>
        <p:spPr>
          <a:xfrm>
            <a:off x="1551787" y="1134079"/>
            <a:ext cx="6296813" cy="1068070"/>
          </a:xfrm>
          <a:prstGeom prst="rect">
            <a:avLst/>
          </a:prstGeom>
        </p:spPr>
        <p:txBody>
          <a:bodyPr vert="horz" wrap="square" lIns="0" tIns="11430" rIns="0" bIns="0" rtlCol="0">
            <a:spAutoFit/>
          </a:bodyPr>
          <a:lstStyle/>
          <a:p>
            <a:pPr marL="25400">
              <a:lnSpc>
                <a:spcPts val="1680"/>
              </a:lnSpc>
              <a:spcBef>
                <a:spcPts val="90"/>
              </a:spcBef>
            </a:pPr>
            <a:r>
              <a:rPr sz="1450" b="1" dirty="0">
                <a:solidFill>
                  <a:srgbClr val="423F41"/>
                </a:solidFill>
                <a:latin typeface="Myriad Pro"/>
                <a:cs typeface="MyriadPro-Semibold"/>
              </a:rPr>
              <a:t>Seller</a:t>
            </a:r>
            <a:r>
              <a:rPr sz="1450" b="1" spc="-25" dirty="0">
                <a:solidFill>
                  <a:srgbClr val="423F41"/>
                </a:solidFill>
                <a:latin typeface="Myriad Pro"/>
                <a:cs typeface="MyriadPro-Semibold"/>
              </a:rPr>
              <a:t> </a:t>
            </a:r>
            <a:r>
              <a:rPr sz="1450" b="1" dirty="0">
                <a:solidFill>
                  <a:srgbClr val="423F41"/>
                </a:solidFill>
                <a:latin typeface="Myriad Pro"/>
                <a:cs typeface="MyriadPro-Semibold"/>
              </a:rPr>
              <a:t>Listing</a:t>
            </a:r>
            <a:r>
              <a:rPr sz="1450" b="1" spc="-20" dirty="0">
                <a:solidFill>
                  <a:srgbClr val="423F41"/>
                </a:solidFill>
                <a:latin typeface="Myriad Pro"/>
                <a:cs typeface="MyriadPro-Semibold"/>
              </a:rPr>
              <a:t> </a:t>
            </a:r>
            <a:r>
              <a:rPr sz="1450" b="1" dirty="0">
                <a:solidFill>
                  <a:srgbClr val="423F41"/>
                </a:solidFill>
                <a:latin typeface="Myriad Pro"/>
                <a:cs typeface="MyriadPro-Semibold"/>
              </a:rPr>
              <a:t>Launch</a:t>
            </a:r>
            <a:r>
              <a:rPr sz="1200" b="1" baseline="34722" dirty="0">
                <a:solidFill>
                  <a:srgbClr val="423F41"/>
                </a:solidFill>
                <a:latin typeface="Myriad Pro"/>
                <a:cs typeface="MyriadPro-Semibold"/>
              </a:rPr>
              <a:t>®</a:t>
            </a:r>
            <a:r>
              <a:rPr sz="1200" b="1" spc="179" baseline="34722" dirty="0">
                <a:solidFill>
                  <a:srgbClr val="423F41"/>
                </a:solidFill>
                <a:latin typeface="Myriad Pro"/>
                <a:cs typeface="MyriadPro-Semibold"/>
              </a:rPr>
              <a:t> </a:t>
            </a:r>
            <a:r>
              <a:rPr sz="1450" dirty="0">
                <a:solidFill>
                  <a:srgbClr val="423F41"/>
                </a:solidFill>
                <a:latin typeface="Myriad Pro"/>
                <a:cs typeface="Myriad Pro"/>
              </a:rPr>
              <a:t>is</a:t>
            </a:r>
            <a:r>
              <a:rPr sz="1450" spc="-20" dirty="0">
                <a:solidFill>
                  <a:srgbClr val="423F41"/>
                </a:solidFill>
                <a:latin typeface="Myriad Pro"/>
                <a:cs typeface="Myriad Pro"/>
              </a:rPr>
              <a:t> </a:t>
            </a:r>
            <a:r>
              <a:rPr sz="1450" dirty="0">
                <a:solidFill>
                  <a:srgbClr val="423F41"/>
                </a:solidFill>
                <a:latin typeface="Myriad Pro"/>
                <a:cs typeface="Myriad Pro"/>
              </a:rPr>
              <a:t>our</a:t>
            </a:r>
            <a:r>
              <a:rPr sz="1450" spc="-20" dirty="0">
                <a:solidFill>
                  <a:srgbClr val="423F41"/>
                </a:solidFill>
                <a:latin typeface="Myriad Pro"/>
                <a:cs typeface="Myriad Pro"/>
              </a:rPr>
              <a:t> </a:t>
            </a:r>
            <a:r>
              <a:rPr sz="1450" spc="-10" dirty="0">
                <a:solidFill>
                  <a:srgbClr val="423F41"/>
                </a:solidFill>
                <a:latin typeface="Myriad Pro"/>
                <a:cs typeface="Myriad Pro"/>
              </a:rPr>
              <a:t>exclusive,</a:t>
            </a:r>
            <a:r>
              <a:rPr sz="1450" spc="-25" dirty="0">
                <a:solidFill>
                  <a:srgbClr val="423F41"/>
                </a:solidFill>
                <a:latin typeface="Myriad Pro"/>
                <a:cs typeface="Myriad Pro"/>
              </a:rPr>
              <a:t> </a:t>
            </a:r>
            <a:r>
              <a:rPr sz="1450" spc="-10" dirty="0">
                <a:solidFill>
                  <a:srgbClr val="423F41"/>
                </a:solidFill>
                <a:latin typeface="Myriad Pro"/>
                <a:cs typeface="Myriad Pro"/>
              </a:rPr>
              <a:t>federally</a:t>
            </a:r>
            <a:r>
              <a:rPr sz="1450" spc="-20" dirty="0">
                <a:solidFill>
                  <a:srgbClr val="423F41"/>
                </a:solidFill>
                <a:latin typeface="Myriad Pro"/>
                <a:cs typeface="Myriad Pro"/>
              </a:rPr>
              <a:t> </a:t>
            </a:r>
            <a:r>
              <a:rPr sz="1450" spc="-10" dirty="0">
                <a:solidFill>
                  <a:srgbClr val="423F41"/>
                </a:solidFill>
                <a:latin typeface="Myriad Pro"/>
                <a:cs typeface="Myriad Pro"/>
              </a:rPr>
              <a:t>trademarked</a:t>
            </a:r>
            <a:r>
              <a:rPr sz="1450" spc="-20" dirty="0">
                <a:solidFill>
                  <a:srgbClr val="423F41"/>
                </a:solidFill>
                <a:latin typeface="Myriad Pro"/>
                <a:cs typeface="Myriad Pro"/>
              </a:rPr>
              <a:t> </a:t>
            </a:r>
            <a:r>
              <a:rPr sz="1450" spc="-10" dirty="0">
                <a:solidFill>
                  <a:srgbClr val="423F41"/>
                </a:solidFill>
                <a:latin typeface="Myriad Pro"/>
                <a:cs typeface="Myriad Pro"/>
              </a:rPr>
              <a:t>program.</a:t>
            </a:r>
            <a:endParaRPr sz="1450" dirty="0">
              <a:latin typeface="Myriad Pro"/>
              <a:cs typeface="Myriad Pro"/>
            </a:endParaRPr>
          </a:p>
          <a:p>
            <a:pPr marL="25400">
              <a:lnSpc>
                <a:spcPts val="1620"/>
              </a:lnSpc>
            </a:pPr>
            <a:r>
              <a:rPr sz="1450" dirty="0">
                <a:solidFill>
                  <a:srgbClr val="423F41"/>
                </a:solidFill>
                <a:latin typeface="Myriad Pro"/>
                <a:cs typeface="Myriad Pro"/>
              </a:rPr>
              <a:t>John</a:t>
            </a:r>
            <a:r>
              <a:rPr sz="1450" spc="-35" dirty="0">
                <a:solidFill>
                  <a:srgbClr val="423F41"/>
                </a:solidFill>
                <a:latin typeface="Myriad Pro"/>
                <a:cs typeface="Myriad Pro"/>
              </a:rPr>
              <a:t> </a:t>
            </a:r>
            <a:r>
              <a:rPr sz="1450" dirty="0">
                <a:solidFill>
                  <a:srgbClr val="423F41"/>
                </a:solidFill>
                <a:latin typeface="Myriad Pro"/>
                <a:cs typeface="Myriad Pro"/>
              </a:rPr>
              <a:t>L.</a:t>
            </a:r>
            <a:r>
              <a:rPr sz="1450" spc="-30" dirty="0">
                <a:solidFill>
                  <a:srgbClr val="423F41"/>
                </a:solidFill>
                <a:latin typeface="Myriad Pro"/>
                <a:cs typeface="Myriad Pro"/>
              </a:rPr>
              <a:t> </a:t>
            </a:r>
            <a:r>
              <a:rPr sz="1450" dirty="0">
                <a:solidFill>
                  <a:srgbClr val="423F41"/>
                </a:solidFill>
                <a:latin typeface="Myriad Pro"/>
                <a:cs typeface="Myriad Pro"/>
              </a:rPr>
              <a:t>Scott</a:t>
            </a:r>
            <a:r>
              <a:rPr sz="1450" spc="-30" dirty="0">
                <a:solidFill>
                  <a:srgbClr val="423F41"/>
                </a:solidFill>
                <a:latin typeface="Myriad Pro"/>
                <a:cs typeface="Myriad Pro"/>
              </a:rPr>
              <a:t> </a:t>
            </a:r>
            <a:r>
              <a:rPr sz="1450" spc="-10" dirty="0">
                <a:solidFill>
                  <a:srgbClr val="423F41"/>
                </a:solidFill>
                <a:latin typeface="Myriad Pro"/>
                <a:cs typeface="Myriad Pro"/>
              </a:rPr>
              <a:t>understands</a:t>
            </a:r>
            <a:r>
              <a:rPr sz="1450" spc="-30" dirty="0">
                <a:solidFill>
                  <a:srgbClr val="423F41"/>
                </a:solidFill>
                <a:latin typeface="Myriad Pro"/>
                <a:cs typeface="Myriad Pro"/>
              </a:rPr>
              <a:t> </a:t>
            </a:r>
            <a:r>
              <a:rPr sz="1450" dirty="0">
                <a:solidFill>
                  <a:srgbClr val="423F41"/>
                </a:solidFill>
                <a:latin typeface="Myriad Pro"/>
                <a:cs typeface="Myriad Pro"/>
              </a:rPr>
              <a:t>how</a:t>
            </a:r>
            <a:r>
              <a:rPr sz="1450" spc="-35" dirty="0">
                <a:solidFill>
                  <a:srgbClr val="423F41"/>
                </a:solidFill>
                <a:latin typeface="Myriad Pro"/>
                <a:cs typeface="Myriad Pro"/>
              </a:rPr>
              <a:t> </a:t>
            </a:r>
            <a:r>
              <a:rPr sz="1450" dirty="0">
                <a:solidFill>
                  <a:srgbClr val="423F41"/>
                </a:solidFill>
                <a:latin typeface="Myriad Pro"/>
                <a:cs typeface="Myriad Pro"/>
              </a:rPr>
              <a:t>to</a:t>
            </a:r>
            <a:r>
              <a:rPr sz="1450" spc="-30" dirty="0">
                <a:solidFill>
                  <a:srgbClr val="423F41"/>
                </a:solidFill>
                <a:latin typeface="Myriad Pro"/>
                <a:cs typeface="Myriad Pro"/>
              </a:rPr>
              <a:t> </a:t>
            </a:r>
            <a:r>
              <a:rPr sz="1450" dirty="0">
                <a:solidFill>
                  <a:srgbClr val="423F41"/>
                </a:solidFill>
                <a:latin typeface="Myriad Pro"/>
                <a:cs typeface="Myriad Pro"/>
              </a:rPr>
              <a:t>market</a:t>
            </a:r>
            <a:r>
              <a:rPr sz="1450" spc="-30" dirty="0">
                <a:solidFill>
                  <a:srgbClr val="423F41"/>
                </a:solidFill>
                <a:latin typeface="Myriad Pro"/>
                <a:cs typeface="Myriad Pro"/>
              </a:rPr>
              <a:t> </a:t>
            </a:r>
            <a:r>
              <a:rPr sz="1450" dirty="0">
                <a:solidFill>
                  <a:srgbClr val="423F41"/>
                </a:solidFill>
                <a:latin typeface="Myriad Pro"/>
                <a:cs typeface="Myriad Pro"/>
              </a:rPr>
              <a:t>specifically</a:t>
            </a:r>
            <a:r>
              <a:rPr sz="1450" spc="-30" dirty="0">
                <a:solidFill>
                  <a:srgbClr val="423F41"/>
                </a:solidFill>
                <a:latin typeface="Myriad Pro"/>
                <a:cs typeface="Myriad Pro"/>
              </a:rPr>
              <a:t> </a:t>
            </a:r>
            <a:r>
              <a:rPr sz="1450" dirty="0">
                <a:solidFill>
                  <a:srgbClr val="423F41"/>
                </a:solidFill>
                <a:latin typeface="Myriad Pro"/>
                <a:cs typeface="Myriad Pro"/>
              </a:rPr>
              <a:t>to</a:t>
            </a:r>
            <a:r>
              <a:rPr sz="1450" spc="-30" dirty="0">
                <a:solidFill>
                  <a:srgbClr val="423F41"/>
                </a:solidFill>
                <a:latin typeface="Myriad Pro"/>
                <a:cs typeface="Myriad Pro"/>
              </a:rPr>
              <a:t> </a:t>
            </a:r>
            <a:r>
              <a:rPr sz="1450" dirty="0">
                <a:solidFill>
                  <a:srgbClr val="423F41"/>
                </a:solidFill>
                <a:latin typeface="Myriad Pro"/>
                <a:cs typeface="Myriad Pro"/>
              </a:rPr>
              <a:t>the</a:t>
            </a:r>
            <a:r>
              <a:rPr sz="1450" spc="-35" dirty="0">
                <a:solidFill>
                  <a:srgbClr val="423F41"/>
                </a:solidFill>
                <a:latin typeface="Myriad Pro"/>
                <a:cs typeface="Myriad Pro"/>
              </a:rPr>
              <a:t> </a:t>
            </a:r>
            <a:r>
              <a:rPr sz="1450" i="1" dirty="0">
                <a:solidFill>
                  <a:srgbClr val="423F41"/>
                </a:solidFill>
                <a:latin typeface="Myriad Pro"/>
                <a:cs typeface="Myriad Pro"/>
              </a:rPr>
              <a:t>backlog</a:t>
            </a:r>
            <a:r>
              <a:rPr sz="1450" i="1" spc="-25" dirty="0">
                <a:solidFill>
                  <a:srgbClr val="423F41"/>
                </a:solidFill>
                <a:latin typeface="Myriad Pro"/>
                <a:cs typeface="Myriad Pro"/>
              </a:rPr>
              <a:t> </a:t>
            </a:r>
            <a:r>
              <a:rPr sz="1450" i="1" dirty="0">
                <a:solidFill>
                  <a:srgbClr val="423F41"/>
                </a:solidFill>
                <a:latin typeface="Myriad Pro"/>
                <a:cs typeface="Myriad Pro"/>
              </a:rPr>
              <a:t>of</a:t>
            </a:r>
            <a:r>
              <a:rPr sz="1450" i="1" spc="-30" dirty="0">
                <a:solidFill>
                  <a:srgbClr val="423F41"/>
                </a:solidFill>
                <a:latin typeface="Myriad Pro"/>
                <a:cs typeface="Myriad Pro"/>
              </a:rPr>
              <a:t> </a:t>
            </a:r>
            <a:r>
              <a:rPr sz="1450" i="1" spc="-10" dirty="0">
                <a:solidFill>
                  <a:srgbClr val="423F41"/>
                </a:solidFill>
                <a:latin typeface="Myriad Pro"/>
                <a:cs typeface="Myriad Pro"/>
              </a:rPr>
              <a:t>buyers</a:t>
            </a:r>
            <a:r>
              <a:rPr sz="1200" spc="-15" baseline="38194" dirty="0">
                <a:solidFill>
                  <a:srgbClr val="423F41"/>
                </a:solidFill>
                <a:latin typeface="Myriad Pro"/>
                <a:cs typeface="Myriad Pro"/>
              </a:rPr>
              <a:t>*</a:t>
            </a:r>
            <a:endParaRPr sz="1200" baseline="38194" dirty="0">
              <a:latin typeface="Myriad Pro"/>
              <a:cs typeface="Myriad Pro"/>
            </a:endParaRPr>
          </a:p>
          <a:p>
            <a:pPr marL="25400" marR="450215">
              <a:lnSpc>
                <a:spcPts val="1620"/>
              </a:lnSpc>
              <a:spcBef>
                <a:spcPts val="95"/>
              </a:spcBef>
            </a:pPr>
            <a:r>
              <a:rPr sz="1450" dirty="0">
                <a:solidFill>
                  <a:srgbClr val="423F41"/>
                </a:solidFill>
                <a:latin typeface="Myriad Pro"/>
                <a:cs typeface="Myriad Pro"/>
              </a:rPr>
              <a:t>while</a:t>
            </a:r>
            <a:r>
              <a:rPr sz="1450" spc="-40" dirty="0">
                <a:solidFill>
                  <a:srgbClr val="423F41"/>
                </a:solidFill>
                <a:latin typeface="Myriad Pro"/>
                <a:cs typeface="Myriad Pro"/>
              </a:rPr>
              <a:t> </a:t>
            </a:r>
            <a:r>
              <a:rPr sz="1450" dirty="0">
                <a:solidFill>
                  <a:srgbClr val="423F41"/>
                </a:solidFill>
                <a:latin typeface="Myriad Pro"/>
                <a:cs typeface="Myriad Pro"/>
              </a:rPr>
              <a:t>connecting</a:t>
            </a:r>
            <a:r>
              <a:rPr sz="1450" spc="-35" dirty="0">
                <a:solidFill>
                  <a:srgbClr val="423F41"/>
                </a:solidFill>
                <a:latin typeface="Myriad Pro"/>
                <a:cs typeface="Myriad Pro"/>
              </a:rPr>
              <a:t> </a:t>
            </a:r>
            <a:r>
              <a:rPr sz="1450" dirty="0">
                <a:solidFill>
                  <a:srgbClr val="423F41"/>
                </a:solidFill>
                <a:latin typeface="Myriad Pro"/>
                <a:cs typeface="Myriad Pro"/>
              </a:rPr>
              <a:t>with</a:t>
            </a:r>
            <a:r>
              <a:rPr sz="1450" spc="-35" dirty="0">
                <a:solidFill>
                  <a:srgbClr val="423F41"/>
                </a:solidFill>
                <a:latin typeface="Myriad Pro"/>
                <a:cs typeface="Myriad Pro"/>
              </a:rPr>
              <a:t> </a:t>
            </a:r>
            <a:r>
              <a:rPr sz="1450" dirty="0">
                <a:solidFill>
                  <a:srgbClr val="423F41"/>
                </a:solidFill>
                <a:latin typeface="Myriad Pro"/>
                <a:cs typeface="Myriad Pro"/>
              </a:rPr>
              <a:t>new</a:t>
            </a:r>
            <a:r>
              <a:rPr sz="1450" spc="-35" dirty="0">
                <a:solidFill>
                  <a:srgbClr val="423F41"/>
                </a:solidFill>
                <a:latin typeface="Myriad Pro"/>
                <a:cs typeface="Myriad Pro"/>
              </a:rPr>
              <a:t> </a:t>
            </a:r>
            <a:r>
              <a:rPr sz="1450" dirty="0">
                <a:solidFill>
                  <a:srgbClr val="423F41"/>
                </a:solidFill>
                <a:latin typeface="Myriad Pro"/>
                <a:cs typeface="Myriad Pro"/>
              </a:rPr>
              <a:t>buyers</a:t>
            </a:r>
            <a:r>
              <a:rPr sz="1450" spc="-35" dirty="0">
                <a:solidFill>
                  <a:srgbClr val="423F41"/>
                </a:solidFill>
                <a:latin typeface="Myriad Pro"/>
                <a:cs typeface="Myriad Pro"/>
              </a:rPr>
              <a:t> </a:t>
            </a:r>
            <a:r>
              <a:rPr sz="1450" dirty="0">
                <a:solidFill>
                  <a:srgbClr val="423F41"/>
                </a:solidFill>
                <a:latin typeface="Myriad Pro"/>
                <a:cs typeface="Myriad Pro"/>
              </a:rPr>
              <a:t>just</a:t>
            </a:r>
            <a:r>
              <a:rPr sz="1450" spc="-35" dirty="0">
                <a:solidFill>
                  <a:srgbClr val="423F41"/>
                </a:solidFill>
                <a:latin typeface="Myriad Pro"/>
                <a:cs typeface="Myriad Pro"/>
              </a:rPr>
              <a:t> </a:t>
            </a:r>
            <a:r>
              <a:rPr sz="1450" spc="-10" dirty="0">
                <a:solidFill>
                  <a:srgbClr val="423F41"/>
                </a:solidFill>
                <a:latin typeface="Myriad Pro"/>
                <a:cs typeface="Myriad Pro"/>
              </a:rPr>
              <a:t>beginning</a:t>
            </a:r>
            <a:r>
              <a:rPr sz="1450" spc="-35" dirty="0">
                <a:solidFill>
                  <a:srgbClr val="423F41"/>
                </a:solidFill>
                <a:latin typeface="Myriad Pro"/>
                <a:cs typeface="Myriad Pro"/>
              </a:rPr>
              <a:t> </a:t>
            </a:r>
            <a:r>
              <a:rPr sz="1450" dirty="0">
                <a:solidFill>
                  <a:srgbClr val="423F41"/>
                </a:solidFill>
                <a:latin typeface="Myriad Pro"/>
                <a:cs typeface="Myriad Pro"/>
              </a:rPr>
              <a:t>their</a:t>
            </a:r>
            <a:r>
              <a:rPr sz="1450" spc="-35" dirty="0">
                <a:solidFill>
                  <a:srgbClr val="423F41"/>
                </a:solidFill>
                <a:latin typeface="Myriad Pro"/>
                <a:cs typeface="Myriad Pro"/>
              </a:rPr>
              <a:t> </a:t>
            </a:r>
            <a:r>
              <a:rPr sz="1450" dirty="0">
                <a:solidFill>
                  <a:srgbClr val="423F41"/>
                </a:solidFill>
                <a:latin typeface="Myriad Pro"/>
                <a:cs typeface="Myriad Pro"/>
              </a:rPr>
              <a:t>home</a:t>
            </a:r>
            <a:r>
              <a:rPr sz="1450" spc="-35" dirty="0">
                <a:solidFill>
                  <a:srgbClr val="423F41"/>
                </a:solidFill>
                <a:latin typeface="Myriad Pro"/>
                <a:cs typeface="Myriad Pro"/>
              </a:rPr>
              <a:t> </a:t>
            </a:r>
            <a:r>
              <a:rPr sz="1450" spc="-10" dirty="0">
                <a:solidFill>
                  <a:srgbClr val="423F41"/>
                </a:solidFill>
                <a:latin typeface="Myriad Pro"/>
                <a:cs typeface="Myriad Pro"/>
              </a:rPr>
              <a:t>search. Paired</a:t>
            </a:r>
            <a:r>
              <a:rPr sz="1450" spc="-40" dirty="0">
                <a:solidFill>
                  <a:srgbClr val="423F41"/>
                </a:solidFill>
                <a:latin typeface="Myriad Pro"/>
                <a:cs typeface="Myriad Pro"/>
              </a:rPr>
              <a:t> </a:t>
            </a:r>
            <a:r>
              <a:rPr sz="1450" dirty="0">
                <a:solidFill>
                  <a:srgbClr val="423F41"/>
                </a:solidFill>
                <a:latin typeface="Myriad Pro"/>
                <a:cs typeface="Myriad Pro"/>
              </a:rPr>
              <a:t>with</a:t>
            </a:r>
            <a:r>
              <a:rPr sz="1450" spc="-35" dirty="0">
                <a:solidFill>
                  <a:srgbClr val="423F41"/>
                </a:solidFill>
                <a:latin typeface="Myriad Pro"/>
                <a:cs typeface="Myriad Pro"/>
              </a:rPr>
              <a:t> </a:t>
            </a:r>
            <a:r>
              <a:rPr sz="1450" dirty="0">
                <a:solidFill>
                  <a:srgbClr val="423F41"/>
                </a:solidFill>
                <a:latin typeface="Myriad Pro"/>
                <a:cs typeface="Myriad Pro"/>
              </a:rPr>
              <a:t>Market</a:t>
            </a:r>
            <a:r>
              <a:rPr sz="1450" spc="-35" dirty="0">
                <a:solidFill>
                  <a:srgbClr val="423F41"/>
                </a:solidFill>
                <a:latin typeface="Myriad Pro"/>
                <a:cs typeface="Myriad Pro"/>
              </a:rPr>
              <a:t> </a:t>
            </a:r>
            <a:r>
              <a:rPr sz="1450" spc="-10" dirty="0">
                <a:solidFill>
                  <a:srgbClr val="423F41"/>
                </a:solidFill>
                <a:latin typeface="Myriad Pro"/>
                <a:cs typeface="Myriad Pro"/>
              </a:rPr>
              <a:t>Ready,</a:t>
            </a:r>
            <a:r>
              <a:rPr sz="1450" spc="-40" dirty="0">
                <a:solidFill>
                  <a:srgbClr val="423F41"/>
                </a:solidFill>
                <a:latin typeface="Myriad Pro"/>
                <a:cs typeface="Myriad Pro"/>
              </a:rPr>
              <a:t> </a:t>
            </a:r>
            <a:r>
              <a:rPr sz="1450" dirty="0">
                <a:solidFill>
                  <a:srgbClr val="423F41"/>
                </a:solidFill>
                <a:latin typeface="Myriad Pro"/>
                <a:cs typeface="Myriad Pro"/>
              </a:rPr>
              <a:t>Day</a:t>
            </a:r>
            <a:r>
              <a:rPr sz="1450" spc="-35" dirty="0">
                <a:solidFill>
                  <a:srgbClr val="423F41"/>
                </a:solidFill>
                <a:latin typeface="Myriad Pro"/>
                <a:cs typeface="Myriad Pro"/>
              </a:rPr>
              <a:t> </a:t>
            </a:r>
            <a:r>
              <a:rPr sz="1450" dirty="0">
                <a:solidFill>
                  <a:srgbClr val="423F41"/>
                </a:solidFill>
                <a:latin typeface="Myriad Pro"/>
                <a:cs typeface="Myriad Pro"/>
              </a:rPr>
              <a:t>One</a:t>
            </a:r>
            <a:r>
              <a:rPr sz="1200" baseline="34722" dirty="0">
                <a:solidFill>
                  <a:srgbClr val="423F41"/>
                </a:solidFill>
                <a:latin typeface="Myriad Pro"/>
                <a:cs typeface="Myriad Pro"/>
              </a:rPr>
              <a:t>™</a:t>
            </a:r>
            <a:r>
              <a:rPr sz="1450" dirty="0">
                <a:solidFill>
                  <a:srgbClr val="423F41"/>
                </a:solidFill>
                <a:latin typeface="Myriad Pro"/>
                <a:cs typeface="Myriad Pro"/>
              </a:rPr>
              <a:t>,</a:t>
            </a:r>
            <a:r>
              <a:rPr sz="1450" spc="-35" dirty="0">
                <a:solidFill>
                  <a:srgbClr val="423F41"/>
                </a:solidFill>
                <a:latin typeface="Myriad Pro"/>
                <a:cs typeface="Myriad Pro"/>
              </a:rPr>
              <a:t> </a:t>
            </a:r>
            <a:r>
              <a:rPr sz="1450" dirty="0">
                <a:solidFill>
                  <a:srgbClr val="423F41"/>
                </a:solidFill>
                <a:latin typeface="Myriad Pro"/>
                <a:cs typeface="Myriad Pro"/>
              </a:rPr>
              <a:t>Seller</a:t>
            </a:r>
            <a:r>
              <a:rPr sz="1450" spc="-40" dirty="0">
                <a:solidFill>
                  <a:srgbClr val="423F41"/>
                </a:solidFill>
                <a:latin typeface="Myriad Pro"/>
                <a:cs typeface="Myriad Pro"/>
              </a:rPr>
              <a:t> </a:t>
            </a:r>
            <a:r>
              <a:rPr sz="1450" dirty="0">
                <a:solidFill>
                  <a:srgbClr val="423F41"/>
                </a:solidFill>
                <a:latin typeface="Myriad Pro"/>
                <a:cs typeface="Myriad Pro"/>
              </a:rPr>
              <a:t>Listing</a:t>
            </a:r>
            <a:r>
              <a:rPr sz="1450" spc="-35" dirty="0">
                <a:solidFill>
                  <a:srgbClr val="423F41"/>
                </a:solidFill>
                <a:latin typeface="Myriad Pro"/>
                <a:cs typeface="Myriad Pro"/>
              </a:rPr>
              <a:t> </a:t>
            </a:r>
            <a:r>
              <a:rPr sz="1450" dirty="0">
                <a:solidFill>
                  <a:srgbClr val="423F41"/>
                </a:solidFill>
                <a:latin typeface="Myriad Pro"/>
                <a:cs typeface="Myriad Pro"/>
              </a:rPr>
              <a:t>Launch</a:t>
            </a:r>
            <a:r>
              <a:rPr sz="1200" baseline="34722" dirty="0">
                <a:solidFill>
                  <a:srgbClr val="423F41"/>
                </a:solidFill>
                <a:latin typeface="Myriad Pro"/>
                <a:cs typeface="Myriad Pro"/>
              </a:rPr>
              <a:t>®</a:t>
            </a:r>
            <a:r>
              <a:rPr sz="1200" spc="150" baseline="34722" dirty="0">
                <a:solidFill>
                  <a:srgbClr val="423F41"/>
                </a:solidFill>
                <a:latin typeface="Myriad Pro"/>
                <a:cs typeface="Myriad Pro"/>
              </a:rPr>
              <a:t> </a:t>
            </a:r>
            <a:r>
              <a:rPr sz="1450" spc="-10" dirty="0">
                <a:solidFill>
                  <a:srgbClr val="423F41"/>
                </a:solidFill>
                <a:latin typeface="Myriad Pro"/>
                <a:cs typeface="Myriad Pro"/>
              </a:rPr>
              <a:t>immediately motivates</a:t>
            </a:r>
            <a:r>
              <a:rPr sz="1450" spc="-35" dirty="0">
                <a:solidFill>
                  <a:srgbClr val="423F41"/>
                </a:solidFill>
                <a:latin typeface="Myriad Pro"/>
                <a:cs typeface="Myriad Pro"/>
              </a:rPr>
              <a:t> </a:t>
            </a:r>
            <a:r>
              <a:rPr sz="1450" dirty="0">
                <a:solidFill>
                  <a:srgbClr val="423F41"/>
                </a:solidFill>
                <a:latin typeface="Myriad Pro"/>
                <a:cs typeface="Myriad Pro"/>
              </a:rPr>
              <a:t>buyers</a:t>
            </a:r>
            <a:r>
              <a:rPr sz="1450" spc="-30" dirty="0">
                <a:solidFill>
                  <a:srgbClr val="423F41"/>
                </a:solidFill>
                <a:latin typeface="Myriad Pro"/>
                <a:cs typeface="Myriad Pro"/>
              </a:rPr>
              <a:t> </a:t>
            </a:r>
            <a:r>
              <a:rPr sz="1450" dirty="0">
                <a:solidFill>
                  <a:srgbClr val="423F41"/>
                </a:solidFill>
                <a:latin typeface="Myriad Pro"/>
                <a:cs typeface="Myriad Pro"/>
              </a:rPr>
              <a:t>to</a:t>
            </a:r>
            <a:r>
              <a:rPr sz="1450" spc="-30" dirty="0">
                <a:solidFill>
                  <a:srgbClr val="423F41"/>
                </a:solidFill>
                <a:latin typeface="Myriad Pro"/>
                <a:cs typeface="Myriad Pro"/>
              </a:rPr>
              <a:t> </a:t>
            </a:r>
            <a:r>
              <a:rPr sz="1450" dirty="0">
                <a:solidFill>
                  <a:srgbClr val="423F41"/>
                </a:solidFill>
                <a:latin typeface="Myriad Pro"/>
                <a:cs typeface="Myriad Pro"/>
              </a:rPr>
              <a:t>take</a:t>
            </a:r>
            <a:r>
              <a:rPr sz="1450" spc="-30" dirty="0">
                <a:solidFill>
                  <a:srgbClr val="423F41"/>
                </a:solidFill>
                <a:latin typeface="Myriad Pro"/>
                <a:cs typeface="Myriad Pro"/>
              </a:rPr>
              <a:t> </a:t>
            </a:r>
            <a:r>
              <a:rPr sz="1450" spc="-10" dirty="0">
                <a:solidFill>
                  <a:srgbClr val="423F41"/>
                </a:solidFill>
                <a:latin typeface="Myriad Pro"/>
                <a:cs typeface="Myriad Pro"/>
              </a:rPr>
              <a:t>action.</a:t>
            </a:r>
            <a:endParaRPr sz="1450" dirty="0">
              <a:latin typeface="Myriad Pro"/>
              <a:cs typeface="Myriad Pro"/>
            </a:endParaRPr>
          </a:p>
        </p:txBody>
      </p:sp>
      <p:sp>
        <p:nvSpPr>
          <p:cNvPr id="9" name="object 9"/>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10" name="object 10"/>
          <p:cNvSpPr/>
          <p:nvPr/>
        </p:nvSpPr>
        <p:spPr>
          <a:xfrm>
            <a:off x="926591" y="604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2343581" y="5655170"/>
            <a:ext cx="1666875" cy="6350"/>
          </a:xfrm>
          <a:custGeom>
            <a:avLst/>
            <a:gdLst/>
            <a:ahLst/>
            <a:cxnLst/>
            <a:rect l="l" t="t" r="r" b="b"/>
            <a:pathLst>
              <a:path w="1666875" h="6350">
                <a:moveTo>
                  <a:pt x="1666773" y="0"/>
                </a:moveTo>
                <a:lnTo>
                  <a:pt x="0" y="0"/>
                </a:lnTo>
                <a:lnTo>
                  <a:pt x="0" y="6159"/>
                </a:lnTo>
                <a:lnTo>
                  <a:pt x="1666773" y="6159"/>
                </a:lnTo>
                <a:lnTo>
                  <a:pt x="1666773" y="0"/>
                </a:lnTo>
                <a:close/>
              </a:path>
            </a:pathLst>
          </a:custGeom>
          <a:solidFill>
            <a:srgbClr val="006D3D"/>
          </a:solidFill>
        </p:spPr>
        <p:txBody>
          <a:bodyPr wrap="square" lIns="0" tIns="0" rIns="0" bIns="0" rtlCol="0"/>
          <a:lstStyle/>
          <a:p>
            <a:endParaRPr/>
          </a:p>
        </p:txBody>
      </p:sp>
      <p:grpSp>
        <p:nvGrpSpPr>
          <p:cNvPr id="5" name="object 5"/>
          <p:cNvGrpSpPr/>
          <p:nvPr/>
        </p:nvGrpSpPr>
        <p:grpSpPr>
          <a:xfrm>
            <a:off x="2383802" y="6292871"/>
            <a:ext cx="749300" cy="311785"/>
            <a:chOff x="2383802" y="6292871"/>
            <a:chExt cx="749300" cy="311785"/>
          </a:xfrm>
        </p:grpSpPr>
        <p:sp>
          <p:nvSpPr>
            <p:cNvPr id="6" name="object 6"/>
            <p:cNvSpPr/>
            <p:nvPr/>
          </p:nvSpPr>
          <p:spPr>
            <a:xfrm>
              <a:off x="2384437" y="6293506"/>
              <a:ext cx="748030" cy="0"/>
            </a:xfrm>
            <a:custGeom>
              <a:avLst/>
              <a:gdLst/>
              <a:ahLst/>
              <a:cxnLst/>
              <a:rect l="l" t="t" r="r" b="b"/>
              <a:pathLst>
                <a:path w="748030">
                  <a:moveTo>
                    <a:pt x="0" y="0"/>
                  </a:moveTo>
                  <a:lnTo>
                    <a:pt x="747445" y="0"/>
                  </a:lnTo>
                </a:path>
              </a:pathLst>
            </a:custGeom>
            <a:ln w="3175">
              <a:solidFill>
                <a:srgbClr val="231F20"/>
              </a:solidFill>
            </a:ln>
          </p:spPr>
          <p:txBody>
            <a:bodyPr wrap="square" lIns="0" tIns="0" rIns="0" bIns="0" rtlCol="0"/>
            <a:lstStyle/>
            <a:p>
              <a:endParaRPr/>
            </a:p>
          </p:txBody>
        </p:sp>
        <p:pic>
          <p:nvPicPr>
            <p:cNvPr id="7" name="object 7"/>
            <p:cNvPicPr/>
            <p:nvPr/>
          </p:nvPicPr>
          <p:blipFill>
            <a:blip r:embed="rId2" cstate="print"/>
            <a:stretch>
              <a:fillRect/>
            </a:stretch>
          </p:blipFill>
          <p:spPr>
            <a:xfrm>
              <a:off x="2419105" y="6320409"/>
              <a:ext cx="233238" cy="283921"/>
            </a:xfrm>
            <a:prstGeom prst="rect">
              <a:avLst/>
            </a:prstGeom>
          </p:spPr>
        </p:pic>
      </p:grpSp>
      <p:sp>
        <p:nvSpPr>
          <p:cNvPr id="8" name="object 8"/>
          <p:cNvSpPr txBox="1"/>
          <p:nvPr/>
        </p:nvSpPr>
        <p:spPr>
          <a:xfrm>
            <a:off x="2404640" y="6569530"/>
            <a:ext cx="560705" cy="80010"/>
          </a:xfrm>
          <a:prstGeom prst="rect">
            <a:avLst/>
          </a:prstGeom>
        </p:spPr>
        <p:txBody>
          <a:bodyPr vert="horz" wrap="square" lIns="0" tIns="0" rIns="0" bIns="0" rtlCol="0">
            <a:spAutoFit/>
          </a:bodyPr>
          <a:lstStyle/>
          <a:p>
            <a:pPr>
              <a:lnSpc>
                <a:spcPct val="100000"/>
              </a:lnSpc>
            </a:pPr>
            <a:endParaRPr sz="100">
              <a:latin typeface="Times New Roman"/>
              <a:cs typeface="Times New Roman"/>
            </a:endParaRPr>
          </a:p>
          <a:p>
            <a:pPr marL="62230">
              <a:lnSpc>
                <a:spcPct val="100000"/>
              </a:lnSpc>
              <a:spcBef>
                <a:spcPts val="55"/>
              </a:spcBef>
            </a:pPr>
            <a:r>
              <a:rPr sz="100" dirty="0">
                <a:solidFill>
                  <a:srgbClr val="231F20"/>
                </a:solidFill>
                <a:latin typeface="Myriad Pro"/>
                <a:cs typeface="Myriad Pro"/>
              </a:rPr>
              <a:t>Some</a:t>
            </a:r>
            <a:r>
              <a:rPr sz="100" spc="75" dirty="0">
                <a:solidFill>
                  <a:srgbClr val="231F20"/>
                </a:solidFill>
                <a:latin typeface="Myriad Pro"/>
                <a:cs typeface="Myriad Pro"/>
              </a:rPr>
              <a:t> </a:t>
            </a:r>
            <a:r>
              <a:rPr sz="100" dirty="0">
                <a:solidFill>
                  <a:srgbClr val="231F20"/>
                </a:solidFill>
                <a:latin typeface="Myriad Pro"/>
                <a:cs typeface="Myriad Pro"/>
              </a:rPr>
              <a:t>John</a:t>
            </a:r>
            <a:r>
              <a:rPr sz="100" spc="80" dirty="0">
                <a:solidFill>
                  <a:srgbClr val="231F20"/>
                </a:solidFill>
                <a:latin typeface="Myriad Pro"/>
                <a:cs typeface="Myriad Pro"/>
              </a:rPr>
              <a:t> </a:t>
            </a:r>
            <a:r>
              <a:rPr sz="100" dirty="0">
                <a:solidFill>
                  <a:srgbClr val="231F20"/>
                </a:solidFill>
                <a:latin typeface="Myriad Pro"/>
                <a:cs typeface="Myriad Pro"/>
              </a:rPr>
              <a:t>L.</a:t>
            </a:r>
            <a:r>
              <a:rPr sz="100" spc="75" dirty="0">
                <a:solidFill>
                  <a:srgbClr val="231F20"/>
                </a:solidFill>
                <a:latin typeface="Myriad Pro"/>
                <a:cs typeface="Myriad Pro"/>
              </a:rPr>
              <a:t> </a:t>
            </a:r>
            <a:r>
              <a:rPr sz="100" dirty="0">
                <a:solidFill>
                  <a:srgbClr val="231F20"/>
                </a:solidFill>
                <a:latin typeface="Myriad Pro"/>
                <a:cs typeface="Myriad Pro"/>
              </a:rPr>
              <a:t>Scott</a:t>
            </a:r>
            <a:r>
              <a:rPr sz="100" spc="80" dirty="0">
                <a:solidFill>
                  <a:srgbClr val="231F20"/>
                </a:solidFill>
                <a:latin typeface="Myriad Pro"/>
                <a:cs typeface="Myriad Pro"/>
              </a:rPr>
              <a:t> </a:t>
            </a:r>
            <a:r>
              <a:rPr sz="100" dirty="0">
                <a:solidFill>
                  <a:srgbClr val="231F20"/>
                </a:solidFill>
                <a:latin typeface="Myriad Pro"/>
                <a:cs typeface="Myriad Pro"/>
              </a:rPr>
              <a:t>offices</a:t>
            </a:r>
            <a:r>
              <a:rPr sz="100" spc="80" dirty="0">
                <a:solidFill>
                  <a:srgbClr val="231F20"/>
                </a:solidFill>
                <a:latin typeface="Myriad Pro"/>
                <a:cs typeface="Myriad Pro"/>
              </a:rPr>
              <a:t> </a:t>
            </a:r>
            <a:r>
              <a:rPr sz="100" dirty="0">
                <a:solidFill>
                  <a:srgbClr val="231F20"/>
                </a:solidFill>
                <a:latin typeface="Myriad Pro"/>
                <a:cs typeface="Myriad Pro"/>
              </a:rPr>
              <a:t>are</a:t>
            </a:r>
            <a:r>
              <a:rPr sz="100" spc="75" dirty="0">
                <a:solidFill>
                  <a:srgbClr val="231F20"/>
                </a:solidFill>
                <a:latin typeface="Myriad Pro"/>
                <a:cs typeface="Myriad Pro"/>
              </a:rPr>
              <a:t> </a:t>
            </a:r>
            <a:r>
              <a:rPr sz="100" dirty="0">
                <a:solidFill>
                  <a:srgbClr val="231F20"/>
                </a:solidFill>
                <a:latin typeface="Myriad Pro"/>
                <a:cs typeface="Myriad Pro"/>
              </a:rPr>
              <a:t>independently</a:t>
            </a:r>
            <a:r>
              <a:rPr sz="100" spc="80" dirty="0">
                <a:solidFill>
                  <a:srgbClr val="231F20"/>
                </a:solidFill>
                <a:latin typeface="Myriad Pro"/>
                <a:cs typeface="Myriad Pro"/>
              </a:rPr>
              <a:t> </a:t>
            </a:r>
            <a:r>
              <a:rPr sz="100" dirty="0">
                <a:solidFill>
                  <a:srgbClr val="231F20"/>
                </a:solidFill>
                <a:latin typeface="Myriad Pro"/>
                <a:cs typeface="Myriad Pro"/>
              </a:rPr>
              <a:t>owned</a:t>
            </a:r>
            <a:r>
              <a:rPr sz="100" spc="80" dirty="0">
                <a:solidFill>
                  <a:srgbClr val="231F20"/>
                </a:solidFill>
                <a:latin typeface="Myriad Pro"/>
                <a:cs typeface="Myriad Pro"/>
              </a:rPr>
              <a:t> </a:t>
            </a:r>
            <a:r>
              <a:rPr sz="100" dirty="0">
                <a:solidFill>
                  <a:srgbClr val="231F20"/>
                </a:solidFill>
                <a:latin typeface="Myriad Pro"/>
                <a:cs typeface="Myriad Pro"/>
              </a:rPr>
              <a:t>and</a:t>
            </a:r>
            <a:r>
              <a:rPr sz="100" spc="75" dirty="0">
                <a:solidFill>
                  <a:srgbClr val="231F20"/>
                </a:solidFill>
                <a:latin typeface="Myriad Pro"/>
                <a:cs typeface="Myriad Pro"/>
              </a:rPr>
              <a:t> </a:t>
            </a:r>
            <a:r>
              <a:rPr sz="100" spc="-10" dirty="0">
                <a:solidFill>
                  <a:srgbClr val="231F20"/>
                </a:solidFill>
                <a:latin typeface="Myriad Pro"/>
                <a:cs typeface="Myriad Pro"/>
              </a:rPr>
              <a:t>operated.</a:t>
            </a:r>
            <a:endParaRPr sz="100">
              <a:latin typeface="Myriad Pro"/>
              <a:cs typeface="Myriad Pro"/>
            </a:endParaRPr>
          </a:p>
          <a:p>
            <a:pPr marL="12700">
              <a:lnSpc>
                <a:spcPct val="100000"/>
              </a:lnSpc>
              <a:spcBef>
                <a:spcPts val="75"/>
              </a:spcBef>
            </a:pPr>
            <a:r>
              <a:rPr sz="100" dirty="0">
                <a:solidFill>
                  <a:srgbClr val="231F20"/>
                </a:solidFill>
                <a:latin typeface="Myriad Pro"/>
                <a:cs typeface="Myriad Pro"/>
              </a:rPr>
              <a:t>*All</a:t>
            </a:r>
            <a:r>
              <a:rPr sz="100" spc="80" dirty="0">
                <a:solidFill>
                  <a:srgbClr val="231F20"/>
                </a:solidFill>
                <a:latin typeface="Myriad Pro"/>
                <a:cs typeface="Myriad Pro"/>
              </a:rPr>
              <a:t> </a:t>
            </a:r>
            <a:r>
              <a:rPr sz="100" dirty="0">
                <a:solidFill>
                  <a:srgbClr val="231F20"/>
                </a:solidFill>
                <a:latin typeface="Myriad Pro"/>
                <a:cs typeface="Myriad Pro"/>
              </a:rPr>
              <a:t>listings</a:t>
            </a:r>
            <a:r>
              <a:rPr sz="100" spc="85" dirty="0">
                <a:solidFill>
                  <a:srgbClr val="231F20"/>
                </a:solidFill>
                <a:latin typeface="Myriad Pro"/>
                <a:cs typeface="Myriad Pro"/>
              </a:rPr>
              <a:t> </a:t>
            </a:r>
            <a:r>
              <a:rPr sz="100" dirty="0">
                <a:solidFill>
                  <a:srgbClr val="231F20"/>
                </a:solidFill>
                <a:latin typeface="Myriad Pro"/>
                <a:cs typeface="Myriad Pro"/>
              </a:rPr>
              <a:t>may</a:t>
            </a:r>
            <a:r>
              <a:rPr sz="100" spc="80" dirty="0">
                <a:solidFill>
                  <a:srgbClr val="231F20"/>
                </a:solidFill>
                <a:latin typeface="Myriad Pro"/>
                <a:cs typeface="Myriad Pro"/>
              </a:rPr>
              <a:t> </a:t>
            </a:r>
            <a:r>
              <a:rPr sz="100" dirty="0">
                <a:solidFill>
                  <a:srgbClr val="231F20"/>
                </a:solidFill>
                <a:latin typeface="Myriad Pro"/>
                <a:cs typeface="Myriad Pro"/>
              </a:rPr>
              <a:t>not</a:t>
            </a:r>
            <a:r>
              <a:rPr sz="100" spc="85" dirty="0">
                <a:solidFill>
                  <a:srgbClr val="231F20"/>
                </a:solidFill>
                <a:latin typeface="Myriad Pro"/>
                <a:cs typeface="Myriad Pro"/>
              </a:rPr>
              <a:t> </a:t>
            </a:r>
            <a:r>
              <a:rPr sz="100" dirty="0">
                <a:solidFill>
                  <a:srgbClr val="231F20"/>
                </a:solidFill>
                <a:latin typeface="Myriad Pro"/>
                <a:cs typeface="Myriad Pro"/>
              </a:rPr>
              <a:t>be</a:t>
            </a:r>
            <a:r>
              <a:rPr sz="100" spc="80" dirty="0">
                <a:solidFill>
                  <a:srgbClr val="231F20"/>
                </a:solidFill>
                <a:latin typeface="Myriad Pro"/>
                <a:cs typeface="Myriad Pro"/>
              </a:rPr>
              <a:t> </a:t>
            </a:r>
            <a:r>
              <a:rPr sz="100" dirty="0">
                <a:solidFill>
                  <a:srgbClr val="231F20"/>
                </a:solidFill>
                <a:latin typeface="Myriad Pro"/>
                <a:cs typeface="Myriad Pro"/>
              </a:rPr>
              <a:t>displayed</a:t>
            </a:r>
            <a:r>
              <a:rPr sz="100" spc="85" dirty="0">
                <a:solidFill>
                  <a:srgbClr val="231F20"/>
                </a:solidFill>
                <a:latin typeface="Myriad Pro"/>
                <a:cs typeface="Myriad Pro"/>
              </a:rPr>
              <a:t> </a:t>
            </a:r>
            <a:r>
              <a:rPr sz="100" dirty="0">
                <a:solidFill>
                  <a:srgbClr val="231F20"/>
                </a:solidFill>
                <a:latin typeface="Myriad Pro"/>
                <a:cs typeface="Myriad Pro"/>
              </a:rPr>
              <a:t>in</a:t>
            </a:r>
            <a:r>
              <a:rPr sz="100" spc="80" dirty="0">
                <a:solidFill>
                  <a:srgbClr val="231F20"/>
                </a:solidFill>
                <a:latin typeface="Myriad Pro"/>
                <a:cs typeface="Myriad Pro"/>
              </a:rPr>
              <a:t> </a:t>
            </a:r>
            <a:r>
              <a:rPr sz="100" dirty="0">
                <a:solidFill>
                  <a:srgbClr val="231F20"/>
                </a:solidFill>
                <a:latin typeface="Myriad Pro"/>
                <a:cs typeface="Myriad Pro"/>
              </a:rPr>
              <a:t>a</a:t>
            </a:r>
            <a:r>
              <a:rPr sz="100" spc="85" dirty="0">
                <a:solidFill>
                  <a:srgbClr val="231F20"/>
                </a:solidFill>
                <a:latin typeface="Myriad Pro"/>
                <a:cs typeface="Myriad Pro"/>
              </a:rPr>
              <a:t> </a:t>
            </a:r>
            <a:r>
              <a:rPr sz="100" dirty="0">
                <a:solidFill>
                  <a:srgbClr val="231F20"/>
                </a:solidFill>
                <a:latin typeface="Myriad Pro"/>
                <a:cs typeface="Myriad Pro"/>
              </a:rPr>
              <a:t>specific</a:t>
            </a:r>
            <a:r>
              <a:rPr sz="100" spc="80" dirty="0">
                <a:solidFill>
                  <a:srgbClr val="231F20"/>
                </a:solidFill>
                <a:latin typeface="Myriad Pro"/>
                <a:cs typeface="Myriad Pro"/>
              </a:rPr>
              <a:t> </a:t>
            </a:r>
            <a:r>
              <a:rPr sz="100" dirty="0">
                <a:solidFill>
                  <a:srgbClr val="231F20"/>
                </a:solidFill>
                <a:latin typeface="Myriad Pro"/>
                <a:cs typeface="Myriad Pro"/>
              </a:rPr>
              <a:t>marketplace</a:t>
            </a:r>
            <a:r>
              <a:rPr sz="100" spc="85" dirty="0">
                <a:solidFill>
                  <a:srgbClr val="231F20"/>
                </a:solidFill>
                <a:latin typeface="Myriad Pro"/>
                <a:cs typeface="Myriad Pro"/>
              </a:rPr>
              <a:t> </a:t>
            </a:r>
            <a:r>
              <a:rPr sz="100" dirty="0">
                <a:solidFill>
                  <a:srgbClr val="231F20"/>
                </a:solidFill>
                <a:latin typeface="Myriad Pro"/>
                <a:cs typeface="Myriad Pro"/>
              </a:rPr>
              <a:t>as</a:t>
            </a:r>
            <a:r>
              <a:rPr sz="100" spc="85" dirty="0">
                <a:solidFill>
                  <a:srgbClr val="231F20"/>
                </a:solidFill>
                <a:latin typeface="Myriad Pro"/>
                <a:cs typeface="Myriad Pro"/>
              </a:rPr>
              <a:t> </a:t>
            </a:r>
            <a:r>
              <a:rPr sz="100" dirty="0">
                <a:solidFill>
                  <a:srgbClr val="231F20"/>
                </a:solidFill>
                <a:latin typeface="Myriad Pro"/>
                <a:cs typeface="Myriad Pro"/>
              </a:rPr>
              <a:t>some</a:t>
            </a:r>
            <a:r>
              <a:rPr sz="100" spc="80" dirty="0">
                <a:solidFill>
                  <a:srgbClr val="231F20"/>
                </a:solidFill>
                <a:latin typeface="Myriad Pro"/>
                <a:cs typeface="Myriad Pro"/>
              </a:rPr>
              <a:t> </a:t>
            </a:r>
            <a:r>
              <a:rPr sz="100" dirty="0">
                <a:solidFill>
                  <a:srgbClr val="231F20"/>
                </a:solidFill>
                <a:latin typeface="Myriad Pro"/>
                <a:cs typeface="Myriad Pro"/>
              </a:rPr>
              <a:t>Brokers</a:t>
            </a:r>
            <a:r>
              <a:rPr sz="100" spc="85" dirty="0">
                <a:solidFill>
                  <a:srgbClr val="231F20"/>
                </a:solidFill>
                <a:latin typeface="Myriad Pro"/>
                <a:cs typeface="Myriad Pro"/>
              </a:rPr>
              <a:t> </a:t>
            </a:r>
            <a:r>
              <a:rPr sz="100" dirty="0">
                <a:solidFill>
                  <a:srgbClr val="231F20"/>
                </a:solidFill>
                <a:latin typeface="Myriad Pro"/>
                <a:cs typeface="Myriad Pro"/>
              </a:rPr>
              <a:t>or</a:t>
            </a:r>
            <a:r>
              <a:rPr sz="100" spc="80" dirty="0">
                <a:solidFill>
                  <a:srgbClr val="231F20"/>
                </a:solidFill>
                <a:latin typeface="Myriad Pro"/>
                <a:cs typeface="Myriad Pro"/>
              </a:rPr>
              <a:t> </a:t>
            </a:r>
            <a:r>
              <a:rPr sz="100" dirty="0">
                <a:solidFill>
                  <a:srgbClr val="231F20"/>
                </a:solidFill>
                <a:latin typeface="Myriad Pro"/>
                <a:cs typeface="Myriad Pro"/>
              </a:rPr>
              <a:t>property</a:t>
            </a:r>
            <a:r>
              <a:rPr sz="100" spc="85" dirty="0">
                <a:solidFill>
                  <a:srgbClr val="231F20"/>
                </a:solidFill>
                <a:latin typeface="Myriad Pro"/>
                <a:cs typeface="Myriad Pro"/>
              </a:rPr>
              <a:t> </a:t>
            </a:r>
            <a:r>
              <a:rPr sz="100" dirty="0">
                <a:solidFill>
                  <a:srgbClr val="231F20"/>
                </a:solidFill>
                <a:latin typeface="Myriad Pro"/>
                <a:cs typeface="Myriad Pro"/>
              </a:rPr>
              <a:t>owners</a:t>
            </a:r>
            <a:r>
              <a:rPr sz="100" spc="80" dirty="0">
                <a:solidFill>
                  <a:srgbClr val="231F20"/>
                </a:solidFill>
                <a:latin typeface="Myriad Pro"/>
                <a:cs typeface="Myriad Pro"/>
              </a:rPr>
              <a:t> </a:t>
            </a:r>
            <a:r>
              <a:rPr sz="100" dirty="0">
                <a:solidFill>
                  <a:srgbClr val="231F20"/>
                </a:solidFill>
                <a:latin typeface="Myriad Pro"/>
                <a:cs typeface="Myriad Pro"/>
              </a:rPr>
              <a:t>may</a:t>
            </a:r>
            <a:r>
              <a:rPr sz="100" spc="85" dirty="0">
                <a:solidFill>
                  <a:srgbClr val="231F20"/>
                </a:solidFill>
                <a:latin typeface="Myriad Pro"/>
                <a:cs typeface="Myriad Pro"/>
              </a:rPr>
              <a:t> </a:t>
            </a:r>
            <a:r>
              <a:rPr sz="100" dirty="0">
                <a:solidFill>
                  <a:srgbClr val="231F20"/>
                </a:solidFill>
                <a:latin typeface="Myriad Pro"/>
                <a:cs typeface="Myriad Pro"/>
              </a:rPr>
              <a:t>opt</a:t>
            </a:r>
            <a:r>
              <a:rPr sz="100" spc="80" dirty="0">
                <a:solidFill>
                  <a:srgbClr val="231F20"/>
                </a:solidFill>
                <a:latin typeface="Myriad Pro"/>
                <a:cs typeface="Myriad Pro"/>
              </a:rPr>
              <a:t> </a:t>
            </a:r>
            <a:r>
              <a:rPr sz="100" spc="-20" dirty="0">
                <a:solidFill>
                  <a:srgbClr val="231F20"/>
                </a:solidFill>
                <a:latin typeface="Myriad Pro"/>
                <a:cs typeface="Myriad Pro"/>
              </a:rPr>
              <a:t>out.</a:t>
            </a:r>
            <a:endParaRPr sz="100">
              <a:latin typeface="Myriad Pro"/>
              <a:cs typeface="Myriad Pro"/>
            </a:endParaRPr>
          </a:p>
          <a:p>
            <a:pPr marL="12700">
              <a:lnSpc>
                <a:spcPct val="100000"/>
              </a:lnSpc>
              <a:spcBef>
                <a:spcPts val="35"/>
              </a:spcBef>
            </a:pPr>
            <a:r>
              <a:rPr sz="100" dirty="0">
                <a:solidFill>
                  <a:srgbClr val="231F20"/>
                </a:solidFill>
                <a:latin typeface="Myriad Pro"/>
                <a:cs typeface="Myriad Pro"/>
              </a:rPr>
              <a:t>If</a:t>
            </a:r>
            <a:r>
              <a:rPr sz="100" spc="75" dirty="0">
                <a:solidFill>
                  <a:srgbClr val="231F20"/>
                </a:solidFill>
                <a:latin typeface="Myriad Pro"/>
                <a:cs typeface="Myriad Pro"/>
              </a:rPr>
              <a:t> </a:t>
            </a:r>
            <a:r>
              <a:rPr sz="100" dirty="0">
                <a:solidFill>
                  <a:srgbClr val="231F20"/>
                </a:solidFill>
                <a:latin typeface="Myriad Pro"/>
                <a:cs typeface="Myriad Pro"/>
              </a:rPr>
              <a:t>your</a:t>
            </a:r>
            <a:r>
              <a:rPr sz="100" spc="80" dirty="0">
                <a:solidFill>
                  <a:srgbClr val="231F20"/>
                </a:solidFill>
                <a:latin typeface="Myriad Pro"/>
                <a:cs typeface="Myriad Pro"/>
              </a:rPr>
              <a:t> </a:t>
            </a:r>
            <a:r>
              <a:rPr sz="100" dirty="0">
                <a:solidFill>
                  <a:srgbClr val="231F20"/>
                </a:solidFill>
                <a:latin typeface="Myriad Pro"/>
                <a:cs typeface="Myriad Pro"/>
              </a:rPr>
              <a:t>property</a:t>
            </a:r>
            <a:r>
              <a:rPr sz="100" spc="80" dirty="0">
                <a:solidFill>
                  <a:srgbClr val="231F20"/>
                </a:solidFill>
                <a:latin typeface="Myriad Pro"/>
                <a:cs typeface="Myriad Pro"/>
              </a:rPr>
              <a:t> </a:t>
            </a:r>
            <a:r>
              <a:rPr sz="100" dirty="0">
                <a:solidFill>
                  <a:srgbClr val="231F20"/>
                </a:solidFill>
                <a:latin typeface="Myriad Pro"/>
                <a:cs typeface="Myriad Pro"/>
              </a:rPr>
              <a:t>is</a:t>
            </a:r>
            <a:r>
              <a:rPr sz="100" spc="80" dirty="0">
                <a:solidFill>
                  <a:srgbClr val="231F20"/>
                </a:solidFill>
                <a:latin typeface="Myriad Pro"/>
                <a:cs typeface="Myriad Pro"/>
              </a:rPr>
              <a:t> </a:t>
            </a:r>
            <a:r>
              <a:rPr sz="100" dirty="0">
                <a:solidFill>
                  <a:srgbClr val="231F20"/>
                </a:solidFill>
                <a:latin typeface="Myriad Pro"/>
                <a:cs typeface="Myriad Pro"/>
              </a:rPr>
              <a:t>currently</a:t>
            </a:r>
            <a:r>
              <a:rPr sz="100" spc="80" dirty="0">
                <a:solidFill>
                  <a:srgbClr val="231F20"/>
                </a:solidFill>
                <a:latin typeface="Myriad Pro"/>
                <a:cs typeface="Myriad Pro"/>
              </a:rPr>
              <a:t> </a:t>
            </a:r>
            <a:r>
              <a:rPr sz="100" dirty="0">
                <a:solidFill>
                  <a:srgbClr val="231F20"/>
                </a:solidFill>
                <a:latin typeface="Myriad Pro"/>
                <a:cs typeface="Myriad Pro"/>
              </a:rPr>
              <a:t>listed</a:t>
            </a:r>
            <a:r>
              <a:rPr sz="100" spc="75" dirty="0">
                <a:solidFill>
                  <a:srgbClr val="231F20"/>
                </a:solidFill>
                <a:latin typeface="Myriad Pro"/>
                <a:cs typeface="Myriad Pro"/>
              </a:rPr>
              <a:t> </a:t>
            </a:r>
            <a:r>
              <a:rPr sz="100" dirty="0">
                <a:solidFill>
                  <a:srgbClr val="231F20"/>
                </a:solidFill>
                <a:latin typeface="Myriad Pro"/>
                <a:cs typeface="Myriad Pro"/>
              </a:rPr>
              <a:t>with</a:t>
            </a:r>
            <a:r>
              <a:rPr sz="100" spc="80" dirty="0">
                <a:solidFill>
                  <a:srgbClr val="231F20"/>
                </a:solidFill>
                <a:latin typeface="Myriad Pro"/>
                <a:cs typeface="Myriad Pro"/>
              </a:rPr>
              <a:t> </a:t>
            </a:r>
            <a:r>
              <a:rPr sz="100" dirty="0">
                <a:solidFill>
                  <a:srgbClr val="231F20"/>
                </a:solidFill>
                <a:latin typeface="Myriad Pro"/>
                <a:cs typeface="Myriad Pro"/>
              </a:rPr>
              <a:t>another</a:t>
            </a:r>
            <a:r>
              <a:rPr sz="100" spc="80" dirty="0">
                <a:solidFill>
                  <a:srgbClr val="231F20"/>
                </a:solidFill>
                <a:latin typeface="Myriad Pro"/>
                <a:cs typeface="Myriad Pro"/>
              </a:rPr>
              <a:t> </a:t>
            </a:r>
            <a:r>
              <a:rPr sz="100" dirty="0">
                <a:solidFill>
                  <a:srgbClr val="231F20"/>
                </a:solidFill>
                <a:latin typeface="Myriad Pro"/>
                <a:cs typeface="Myriad Pro"/>
              </a:rPr>
              <a:t>broker,</a:t>
            </a:r>
            <a:r>
              <a:rPr sz="100" spc="80" dirty="0">
                <a:solidFill>
                  <a:srgbClr val="231F20"/>
                </a:solidFill>
                <a:latin typeface="Myriad Pro"/>
                <a:cs typeface="Myriad Pro"/>
              </a:rPr>
              <a:t> </a:t>
            </a:r>
            <a:r>
              <a:rPr sz="100" dirty="0">
                <a:solidFill>
                  <a:srgbClr val="231F20"/>
                </a:solidFill>
                <a:latin typeface="Myriad Pro"/>
                <a:cs typeface="Myriad Pro"/>
              </a:rPr>
              <a:t>this</a:t>
            </a:r>
            <a:r>
              <a:rPr sz="100" spc="80" dirty="0">
                <a:solidFill>
                  <a:srgbClr val="231F20"/>
                </a:solidFill>
                <a:latin typeface="Myriad Pro"/>
                <a:cs typeface="Myriad Pro"/>
              </a:rPr>
              <a:t> </a:t>
            </a:r>
            <a:r>
              <a:rPr sz="100" dirty="0">
                <a:solidFill>
                  <a:srgbClr val="231F20"/>
                </a:solidFill>
                <a:latin typeface="Myriad Pro"/>
                <a:cs typeface="Myriad Pro"/>
              </a:rPr>
              <a:t>mailing</a:t>
            </a:r>
            <a:r>
              <a:rPr sz="100" spc="80" dirty="0">
                <a:solidFill>
                  <a:srgbClr val="231F20"/>
                </a:solidFill>
                <a:latin typeface="Myriad Pro"/>
                <a:cs typeface="Myriad Pro"/>
              </a:rPr>
              <a:t> </a:t>
            </a:r>
            <a:r>
              <a:rPr sz="100" dirty="0">
                <a:solidFill>
                  <a:srgbClr val="231F20"/>
                </a:solidFill>
                <a:latin typeface="Myriad Pro"/>
                <a:cs typeface="Myriad Pro"/>
              </a:rPr>
              <a:t>is</a:t>
            </a:r>
            <a:r>
              <a:rPr sz="100" spc="75" dirty="0">
                <a:solidFill>
                  <a:srgbClr val="231F20"/>
                </a:solidFill>
                <a:latin typeface="Myriad Pro"/>
                <a:cs typeface="Myriad Pro"/>
              </a:rPr>
              <a:t> </a:t>
            </a:r>
            <a:r>
              <a:rPr sz="100" dirty="0">
                <a:solidFill>
                  <a:srgbClr val="231F20"/>
                </a:solidFill>
                <a:latin typeface="Myriad Pro"/>
                <a:cs typeface="Myriad Pro"/>
              </a:rPr>
              <a:t>not</a:t>
            </a:r>
            <a:r>
              <a:rPr sz="100" spc="80" dirty="0">
                <a:solidFill>
                  <a:srgbClr val="231F20"/>
                </a:solidFill>
                <a:latin typeface="Myriad Pro"/>
                <a:cs typeface="Myriad Pro"/>
              </a:rPr>
              <a:t> </a:t>
            </a:r>
            <a:r>
              <a:rPr sz="100" dirty="0">
                <a:solidFill>
                  <a:srgbClr val="231F20"/>
                </a:solidFill>
                <a:latin typeface="Myriad Pro"/>
                <a:cs typeface="Myriad Pro"/>
              </a:rPr>
              <a:t>intended</a:t>
            </a:r>
            <a:r>
              <a:rPr sz="100" spc="80" dirty="0">
                <a:solidFill>
                  <a:srgbClr val="231F20"/>
                </a:solidFill>
                <a:latin typeface="Myriad Pro"/>
                <a:cs typeface="Myriad Pro"/>
              </a:rPr>
              <a:t> </a:t>
            </a:r>
            <a:r>
              <a:rPr sz="100" dirty="0">
                <a:solidFill>
                  <a:srgbClr val="231F20"/>
                </a:solidFill>
                <a:latin typeface="Myriad Pro"/>
                <a:cs typeface="Myriad Pro"/>
              </a:rPr>
              <a:t>as</a:t>
            </a:r>
            <a:r>
              <a:rPr sz="100" spc="80" dirty="0">
                <a:solidFill>
                  <a:srgbClr val="231F20"/>
                </a:solidFill>
                <a:latin typeface="Myriad Pro"/>
                <a:cs typeface="Myriad Pro"/>
              </a:rPr>
              <a:t> </a:t>
            </a:r>
            <a:r>
              <a:rPr sz="100" dirty="0">
                <a:solidFill>
                  <a:srgbClr val="231F20"/>
                </a:solidFill>
                <a:latin typeface="Myriad Pro"/>
                <a:cs typeface="Myriad Pro"/>
              </a:rPr>
              <a:t>a</a:t>
            </a:r>
            <a:r>
              <a:rPr sz="100" spc="80" dirty="0">
                <a:solidFill>
                  <a:srgbClr val="231F20"/>
                </a:solidFill>
                <a:latin typeface="Myriad Pro"/>
                <a:cs typeface="Myriad Pro"/>
              </a:rPr>
              <a:t> </a:t>
            </a:r>
            <a:r>
              <a:rPr sz="100" dirty="0">
                <a:solidFill>
                  <a:srgbClr val="231F20"/>
                </a:solidFill>
                <a:latin typeface="Myriad Pro"/>
                <a:cs typeface="Myriad Pro"/>
              </a:rPr>
              <a:t>solicitation</a:t>
            </a:r>
            <a:r>
              <a:rPr sz="100" spc="80" dirty="0">
                <a:solidFill>
                  <a:srgbClr val="231F20"/>
                </a:solidFill>
                <a:latin typeface="Myriad Pro"/>
                <a:cs typeface="Myriad Pro"/>
              </a:rPr>
              <a:t> </a:t>
            </a:r>
            <a:r>
              <a:rPr sz="100" dirty="0">
                <a:solidFill>
                  <a:srgbClr val="231F20"/>
                </a:solidFill>
                <a:latin typeface="Myriad Pro"/>
                <a:cs typeface="Myriad Pro"/>
              </a:rPr>
              <a:t>of</a:t>
            </a:r>
            <a:r>
              <a:rPr sz="100" spc="75" dirty="0">
                <a:solidFill>
                  <a:srgbClr val="231F20"/>
                </a:solidFill>
                <a:latin typeface="Myriad Pro"/>
                <a:cs typeface="Myriad Pro"/>
              </a:rPr>
              <a:t> </a:t>
            </a:r>
            <a:r>
              <a:rPr sz="100" dirty="0">
                <a:solidFill>
                  <a:srgbClr val="231F20"/>
                </a:solidFill>
                <a:latin typeface="Myriad Pro"/>
                <a:cs typeface="Myriad Pro"/>
              </a:rPr>
              <a:t>that</a:t>
            </a:r>
            <a:r>
              <a:rPr sz="100" spc="80" dirty="0">
                <a:solidFill>
                  <a:srgbClr val="231F20"/>
                </a:solidFill>
                <a:latin typeface="Myriad Pro"/>
                <a:cs typeface="Myriad Pro"/>
              </a:rPr>
              <a:t> </a:t>
            </a:r>
            <a:r>
              <a:rPr sz="100" spc="-10" dirty="0">
                <a:solidFill>
                  <a:srgbClr val="231F20"/>
                </a:solidFill>
                <a:latin typeface="Myriad Pro"/>
                <a:cs typeface="Myriad Pro"/>
              </a:rPr>
              <a:t>listing.</a:t>
            </a:r>
            <a:endParaRPr sz="100">
              <a:latin typeface="Myriad Pro"/>
              <a:cs typeface="Myriad Pro"/>
            </a:endParaRPr>
          </a:p>
        </p:txBody>
      </p:sp>
      <p:grpSp>
        <p:nvGrpSpPr>
          <p:cNvPr id="9" name="object 9"/>
          <p:cNvGrpSpPr/>
          <p:nvPr/>
        </p:nvGrpSpPr>
        <p:grpSpPr>
          <a:xfrm>
            <a:off x="2404376" y="5683770"/>
            <a:ext cx="690245" cy="593090"/>
            <a:chOff x="2404376" y="5683770"/>
            <a:chExt cx="690245" cy="593090"/>
          </a:xfrm>
        </p:grpSpPr>
        <p:sp>
          <p:nvSpPr>
            <p:cNvPr id="10" name="object 10"/>
            <p:cNvSpPr/>
            <p:nvPr/>
          </p:nvSpPr>
          <p:spPr>
            <a:xfrm>
              <a:off x="2412770" y="6172531"/>
              <a:ext cx="309880" cy="104139"/>
            </a:xfrm>
            <a:custGeom>
              <a:avLst/>
              <a:gdLst/>
              <a:ahLst/>
              <a:cxnLst/>
              <a:rect l="l" t="t" r="r" b="b"/>
              <a:pathLst>
                <a:path w="309880" h="104139">
                  <a:moveTo>
                    <a:pt x="276593" y="0"/>
                  </a:moveTo>
                  <a:lnTo>
                    <a:pt x="32677" y="0"/>
                  </a:lnTo>
                  <a:lnTo>
                    <a:pt x="19957" y="2567"/>
                  </a:lnTo>
                  <a:lnTo>
                    <a:pt x="9571" y="9571"/>
                  </a:lnTo>
                  <a:lnTo>
                    <a:pt x="2567" y="19957"/>
                  </a:lnTo>
                  <a:lnTo>
                    <a:pt x="0" y="32677"/>
                  </a:lnTo>
                  <a:lnTo>
                    <a:pt x="0" y="71247"/>
                  </a:lnTo>
                  <a:lnTo>
                    <a:pt x="2567" y="83966"/>
                  </a:lnTo>
                  <a:lnTo>
                    <a:pt x="9571" y="94353"/>
                  </a:lnTo>
                  <a:lnTo>
                    <a:pt x="19957" y="101356"/>
                  </a:lnTo>
                  <a:lnTo>
                    <a:pt x="32677" y="103924"/>
                  </a:lnTo>
                  <a:lnTo>
                    <a:pt x="276593" y="103924"/>
                  </a:lnTo>
                  <a:lnTo>
                    <a:pt x="289312" y="101356"/>
                  </a:lnTo>
                  <a:lnTo>
                    <a:pt x="299699" y="94353"/>
                  </a:lnTo>
                  <a:lnTo>
                    <a:pt x="306702" y="83966"/>
                  </a:lnTo>
                  <a:lnTo>
                    <a:pt x="309270" y="71247"/>
                  </a:lnTo>
                  <a:lnTo>
                    <a:pt x="309270" y="32677"/>
                  </a:lnTo>
                  <a:lnTo>
                    <a:pt x="306702" y="19957"/>
                  </a:lnTo>
                  <a:lnTo>
                    <a:pt x="299699" y="9571"/>
                  </a:lnTo>
                  <a:lnTo>
                    <a:pt x="289312" y="2567"/>
                  </a:lnTo>
                  <a:lnTo>
                    <a:pt x="276593" y="0"/>
                  </a:lnTo>
                  <a:close/>
                </a:path>
              </a:pathLst>
            </a:custGeom>
            <a:solidFill>
              <a:srgbClr val="F1F2F2"/>
            </a:solidFill>
          </p:spPr>
          <p:txBody>
            <a:bodyPr wrap="square" lIns="0" tIns="0" rIns="0" bIns="0" rtlCol="0"/>
            <a:lstStyle/>
            <a:p>
              <a:endParaRPr/>
            </a:p>
          </p:txBody>
        </p:sp>
        <p:pic>
          <p:nvPicPr>
            <p:cNvPr id="11" name="object 11"/>
            <p:cNvPicPr/>
            <p:nvPr/>
          </p:nvPicPr>
          <p:blipFill>
            <a:blip r:embed="rId3" cstate="print"/>
            <a:stretch>
              <a:fillRect/>
            </a:stretch>
          </p:blipFill>
          <p:spPr>
            <a:xfrm>
              <a:off x="2431567" y="6187909"/>
              <a:ext cx="76631" cy="72466"/>
            </a:xfrm>
            <a:prstGeom prst="rect">
              <a:avLst/>
            </a:prstGeom>
          </p:spPr>
        </p:pic>
        <p:pic>
          <p:nvPicPr>
            <p:cNvPr id="12" name="object 12"/>
            <p:cNvPicPr/>
            <p:nvPr/>
          </p:nvPicPr>
          <p:blipFill>
            <a:blip r:embed="rId4" cstate="print"/>
            <a:stretch>
              <a:fillRect/>
            </a:stretch>
          </p:blipFill>
          <p:spPr>
            <a:xfrm>
              <a:off x="2404376" y="5683770"/>
              <a:ext cx="690244" cy="255422"/>
            </a:xfrm>
            <a:prstGeom prst="rect">
              <a:avLst/>
            </a:prstGeom>
          </p:spPr>
        </p:pic>
      </p:grpSp>
      <p:sp>
        <p:nvSpPr>
          <p:cNvPr id="13" name="object 13"/>
          <p:cNvSpPr txBox="1"/>
          <p:nvPr/>
        </p:nvSpPr>
        <p:spPr>
          <a:xfrm>
            <a:off x="2816116" y="6193804"/>
            <a:ext cx="323215" cy="61594"/>
          </a:xfrm>
          <a:prstGeom prst="rect">
            <a:avLst/>
          </a:prstGeom>
        </p:spPr>
        <p:txBody>
          <a:bodyPr vert="horz" wrap="square" lIns="0" tIns="17145" rIns="0" bIns="0" rtlCol="0">
            <a:spAutoFit/>
          </a:bodyPr>
          <a:lstStyle/>
          <a:p>
            <a:pPr marL="12700">
              <a:lnSpc>
                <a:spcPct val="100000"/>
              </a:lnSpc>
              <a:spcBef>
                <a:spcPts val="135"/>
              </a:spcBef>
            </a:pPr>
            <a:r>
              <a:rPr sz="200" b="1" spc="-10" dirty="0">
                <a:solidFill>
                  <a:srgbClr val="231F20"/>
                </a:solidFill>
                <a:latin typeface="MyriadPro-Semibold"/>
                <a:cs typeface="MyriadPro-Semibold"/>
              </a:rPr>
              <a:t>johnlscott.com/12345</a:t>
            </a:r>
            <a:endParaRPr sz="200">
              <a:latin typeface="MyriadPro-Semibold"/>
              <a:cs typeface="MyriadPro-Semibold"/>
            </a:endParaRPr>
          </a:p>
        </p:txBody>
      </p:sp>
      <p:sp>
        <p:nvSpPr>
          <p:cNvPr id="14" name="object 14"/>
          <p:cNvSpPr txBox="1"/>
          <p:nvPr/>
        </p:nvSpPr>
        <p:spPr>
          <a:xfrm>
            <a:off x="2406228" y="5958691"/>
            <a:ext cx="424815" cy="285750"/>
          </a:xfrm>
          <a:prstGeom prst="rect">
            <a:avLst/>
          </a:prstGeom>
        </p:spPr>
        <p:txBody>
          <a:bodyPr vert="horz" wrap="square" lIns="0" tIns="3175" rIns="0" bIns="0" rtlCol="0">
            <a:spAutoFit/>
          </a:bodyPr>
          <a:lstStyle/>
          <a:p>
            <a:pPr>
              <a:lnSpc>
                <a:spcPct val="100000"/>
              </a:lnSpc>
              <a:spcBef>
                <a:spcPts val="25"/>
              </a:spcBef>
            </a:pPr>
            <a:r>
              <a:rPr sz="200" spc="10" dirty="0">
                <a:solidFill>
                  <a:srgbClr val="58595B"/>
                </a:solidFill>
                <a:latin typeface="Myriad Pro"/>
                <a:cs typeface="Myriad Pro"/>
              </a:rPr>
              <a:t>Know</a:t>
            </a:r>
            <a:r>
              <a:rPr sz="200" spc="45" dirty="0">
                <a:solidFill>
                  <a:srgbClr val="58595B"/>
                </a:solidFill>
                <a:latin typeface="Myriad Pro"/>
                <a:cs typeface="Myriad Pro"/>
              </a:rPr>
              <a:t> </a:t>
            </a:r>
            <a:r>
              <a:rPr sz="200" spc="10" dirty="0">
                <a:solidFill>
                  <a:srgbClr val="58595B"/>
                </a:solidFill>
                <a:latin typeface="Myriad Pro"/>
                <a:cs typeface="Myriad Pro"/>
              </a:rPr>
              <a:t>anyone</a:t>
            </a:r>
            <a:r>
              <a:rPr sz="200" spc="50" dirty="0">
                <a:solidFill>
                  <a:srgbClr val="58595B"/>
                </a:solidFill>
                <a:latin typeface="Myriad Pro"/>
                <a:cs typeface="Myriad Pro"/>
              </a:rPr>
              <a:t> </a:t>
            </a:r>
            <a:r>
              <a:rPr sz="200" spc="10" dirty="0">
                <a:solidFill>
                  <a:srgbClr val="58595B"/>
                </a:solidFill>
                <a:latin typeface="Myriad Pro"/>
                <a:cs typeface="Myriad Pro"/>
              </a:rPr>
              <a:t>who</a:t>
            </a:r>
            <a:r>
              <a:rPr sz="200" spc="50" dirty="0">
                <a:solidFill>
                  <a:srgbClr val="58595B"/>
                </a:solidFill>
                <a:latin typeface="Myriad Pro"/>
                <a:cs typeface="Myriad Pro"/>
              </a:rPr>
              <a:t> </a:t>
            </a:r>
            <a:r>
              <a:rPr sz="200" spc="10" dirty="0">
                <a:solidFill>
                  <a:srgbClr val="58595B"/>
                </a:solidFill>
                <a:latin typeface="Myriad Pro"/>
                <a:cs typeface="Myriad Pro"/>
              </a:rPr>
              <a:t>wants</a:t>
            </a:r>
            <a:r>
              <a:rPr sz="200" spc="50" dirty="0">
                <a:solidFill>
                  <a:srgbClr val="58595B"/>
                </a:solidFill>
                <a:latin typeface="Myriad Pro"/>
                <a:cs typeface="Myriad Pro"/>
              </a:rPr>
              <a:t> </a:t>
            </a:r>
            <a:r>
              <a:rPr sz="200" spc="10" dirty="0">
                <a:solidFill>
                  <a:srgbClr val="58595B"/>
                </a:solidFill>
                <a:latin typeface="Myriad Pro"/>
                <a:cs typeface="Myriad Pro"/>
              </a:rPr>
              <a:t>to</a:t>
            </a:r>
            <a:r>
              <a:rPr sz="200" spc="45" dirty="0">
                <a:solidFill>
                  <a:srgbClr val="58595B"/>
                </a:solidFill>
                <a:latin typeface="Myriad Pro"/>
                <a:cs typeface="Myriad Pro"/>
              </a:rPr>
              <a:t> </a:t>
            </a:r>
            <a:r>
              <a:rPr sz="200" spc="-25" dirty="0">
                <a:solidFill>
                  <a:srgbClr val="58595B"/>
                </a:solidFill>
                <a:latin typeface="Myriad Pro"/>
                <a:cs typeface="Myriad Pro"/>
              </a:rPr>
              <a:t>mov</a:t>
            </a:r>
            <a:endParaRPr sz="200">
              <a:latin typeface="Myriad Pro"/>
              <a:cs typeface="Myriad Pro"/>
            </a:endParaRPr>
          </a:p>
          <a:p>
            <a:pPr>
              <a:lnSpc>
                <a:spcPct val="117900"/>
              </a:lnSpc>
              <a:spcBef>
                <a:spcPts val="140"/>
              </a:spcBef>
            </a:pPr>
            <a:r>
              <a:rPr sz="200" spc="10" dirty="0">
                <a:solidFill>
                  <a:srgbClr val="231F20"/>
                </a:solidFill>
                <a:latin typeface="MyriadPro-Light"/>
                <a:cs typeface="MyriadPro-Light"/>
              </a:rPr>
              <a:t>If</a:t>
            </a:r>
            <a:r>
              <a:rPr sz="200" spc="-10" dirty="0">
                <a:solidFill>
                  <a:srgbClr val="231F20"/>
                </a:solidFill>
                <a:latin typeface="MyriadPro-Light"/>
                <a:cs typeface="MyriadPro-Light"/>
              </a:rPr>
              <a:t> </a:t>
            </a:r>
            <a:r>
              <a:rPr sz="200" spc="20" dirty="0">
                <a:solidFill>
                  <a:srgbClr val="231F20"/>
                </a:solidFill>
                <a:latin typeface="MyriadPro-Light"/>
                <a:cs typeface="MyriadPro-Light"/>
              </a:rPr>
              <a:t>you</a:t>
            </a:r>
            <a:r>
              <a:rPr sz="200" spc="-5" dirty="0">
                <a:solidFill>
                  <a:srgbClr val="231F20"/>
                </a:solidFill>
                <a:latin typeface="MyriadPro-Light"/>
                <a:cs typeface="MyriadPro-Light"/>
              </a:rPr>
              <a:t> </a:t>
            </a:r>
            <a:r>
              <a:rPr sz="200" spc="20" dirty="0">
                <a:solidFill>
                  <a:srgbClr val="231F20"/>
                </a:solidFill>
                <a:latin typeface="MyriadPro-Light"/>
                <a:cs typeface="MyriadPro-Light"/>
              </a:rPr>
              <a:t>know</a:t>
            </a:r>
            <a:r>
              <a:rPr sz="200" spc="-5" dirty="0">
                <a:solidFill>
                  <a:srgbClr val="231F20"/>
                </a:solidFill>
                <a:latin typeface="MyriadPro-Light"/>
                <a:cs typeface="MyriadPro-Light"/>
              </a:rPr>
              <a:t> </a:t>
            </a:r>
            <a:r>
              <a:rPr sz="200" spc="20" dirty="0">
                <a:solidFill>
                  <a:srgbClr val="231F20"/>
                </a:solidFill>
                <a:latin typeface="MyriadPro-Light"/>
                <a:cs typeface="MyriadPro-Light"/>
              </a:rPr>
              <a:t>someone</a:t>
            </a:r>
            <a:r>
              <a:rPr sz="200" spc="-5" dirty="0">
                <a:solidFill>
                  <a:srgbClr val="231F20"/>
                </a:solidFill>
                <a:latin typeface="MyriadPro-Light"/>
                <a:cs typeface="MyriadPro-Light"/>
              </a:rPr>
              <a:t> </a:t>
            </a:r>
            <a:r>
              <a:rPr sz="200" spc="20" dirty="0">
                <a:solidFill>
                  <a:srgbClr val="231F20"/>
                </a:solidFill>
                <a:latin typeface="MyriadPro-Light"/>
                <a:cs typeface="MyriadPro-Light"/>
              </a:rPr>
              <a:t>in</a:t>
            </a:r>
            <a:r>
              <a:rPr sz="200" spc="-5" dirty="0">
                <a:solidFill>
                  <a:srgbClr val="231F20"/>
                </a:solidFill>
                <a:latin typeface="MyriadPro-Light"/>
                <a:cs typeface="MyriadPro-Light"/>
              </a:rPr>
              <a:t> </a:t>
            </a:r>
            <a:r>
              <a:rPr sz="200" spc="20" dirty="0">
                <a:solidFill>
                  <a:srgbClr val="231F20"/>
                </a:solidFill>
                <a:latin typeface="MyriadPro-Light"/>
                <a:cs typeface="MyriadPro-Light"/>
              </a:rPr>
              <a:t>the</a:t>
            </a:r>
            <a:r>
              <a:rPr sz="200" spc="-5" dirty="0">
                <a:solidFill>
                  <a:srgbClr val="231F20"/>
                </a:solidFill>
                <a:latin typeface="MyriadPro-Light"/>
                <a:cs typeface="MyriadPro-Light"/>
              </a:rPr>
              <a:t> </a:t>
            </a:r>
            <a:r>
              <a:rPr sz="200" spc="-10" dirty="0">
                <a:solidFill>
                  <a:srgbClr val="231F20"/>
                </a:solidFill>
                <a:latin typeface="MyriadPro-Light"/>
                <a:cs typeface="MyriadPro-Light"/>
              </a:rPr>
              <a:t>market</a:t>
            </a:r>
            <a:r>
              <a:rPr sz="200" spc="500" dirty="0">
                <a:solidFill>
                  <a:srgbClr val="231F20"/>
                </a:solidFill>
                <a:latin typeface="MyriadPro-Light"/>
                <a:cs typeface="MyriadPro-Light"/>
              </a:rPr>
              <a:t> </a:t>
            </a:r>
            <a:r>
              <a:rPr sz="200" spc="10" dirty="0">
                <a:solidFill>
                  <a:srgbClr val="231F20"/>
                </a:solidFill>
                <a:latin typeface="MyriadPro-Light"/>
                <a:cs typeface="MyriadPro-Light"/>
              </a:rPr>
              <a:t>to</a:t>
            </a:r>
            <a:r>
              <a:rPr sz="200" spc="20" dirty="0">
                <a:solidFill>
                  <a:srgbClr val="231F20"/>
                </a:solidFill>
                <a:latin typeface="MyriadPro-Light"/>
                <a:cs typeface="MyriadPro-Light"/>
              </a:rPr>
              <a:t> </a:t>
            </a:r>
            <a:r>
              <a:rPr sz="200" spc="10" dirty="0">
                <a:solidFill>
                  <a:srgbClr val="231F20"/>
                </a:solidFill>
                <a:latin typeface="MyriadPro-Light"/>
                <a:cs typeface="MyriadPro-Light"/>
              </a:rPr>
              <a:t>you</a:t>
            </a:r>
            <a:r>
              <a:rPr sz="200" spc="20" dirty="0">
                <a:solidFill>
                  <a:srgbClr val="231F20"/>
                </a:solidFill>
                <a:latin typeface="MyriadPro-Light"/>
                <a:cs typeface="MyriadPro-Light"/>
              </a:rPr>
              <a:t> </a:t>
            </a:r>
            <a:r>
              <a:rPr sz="200" b="1" spc="10" dirty="0">
                <a:solidFill>
                  <a:srgbClr val="231F20"/>
                </a:solidFill>
                <a:latin typeface="MyriadPro-Semibold"/>
                <a:cs typeface="MyriadPro-Semibold"/>
              </a:rPr>
              <a:t>please</a:t>
            </a:r>
            <a:r>
              <a:rPr sz="200" b="1" spc="20" dirty="0">
                <a:solidFill>
                  <a:srgbClr val="231F20"/>
                </a:solidFill>
                <a:latin typeface="MyriadPro-Semibold"/>
                <a:cs typeface="MyriadPro-Semibold"/>
              </a:rPr>
              <a:t> </a:t>
            </a:r>
            <a:r>
              <a:rPr sz="200" b="1" spc="10" dirty="0">
                <a:solidFill>
                  <a:srgbClr val="231F20"/>
                </a:solidFill>
                <a:latin typeface="MyriadPro-Semibold"/>
                <a:cs typeface="MyriadPro-Semibold"/>
              </a:rPr>
              <a:t>share</a:t>
            </a:r>
            <a:r>
              <a:rPr sz="200" b="1" spc="30" dirty="0">
                <a:solidFill>
                  <a:srgbClr val="231F20"/>
                </a:solidFill>
                <a:latin typeface="MyriadPro-Semibold"/>
                <a:cs typeface="MyriadPro-Semibold"/>
              </a:rPr>
              <a:t> </a:t>
            </a:r>
            <a:r>
              <a:rPr sz="200" spc="10" dirty="0">
                <a:solidFill>
                  <a:srgbClr val="231F20"/>
                </a:solidFill>
                <a:latin typeface="MyriadPro-Light"/>
                <a:cs typeface="MyriadPro-Light"/>
              </a:rPr>
              <a:t>this</a:t>
            </a:r>
            <a:r>
              <a:rPr sz="200" spc="20" dirty="0">
                <a:solidFill>
                  <a:srgbClr val="231F20"/>
                </a:solidFill>
                <a:latin typeface="MyriadPro-Light"/>
                <a:cs typeface="MyriadPro-Light"/>
              </a:rPr>
              <a:t> </a:t>
            </a:r>
            <a:r>
              <a:rPr sz="200" spc="10" dirty="0">
                <a:solidFill>
                  <a:srgbClr val="231F20"/>
                </a:solidFill>
                <a:latin typeface="MyriadPro-Light"/>
                <a:cs typeface="MyriadPro-Light"/>
              </a:rPr>
              <a:t>listing</a:t>
            </a:r>
            <a:r>
              <a:rPr sz="200" spc="25" dirty="0">
                <a:solidFill>
                  <a:srgbClr val="231F20"/>
                </a:solidFill>
                <a:latin typeface="MyriadPro-Light"/>
                <a:cs typeface="MyriadPro-Light"/>
              </a:rPr>
              <a:t> </a:t>
            </a:r>
            <a:r>
              <a:rPr sz="200" spc="-25" dirty="0">
                <a:solidFill>
                  <a:srgbClr val="231F20"/>
                </a:solidFill>
                <a:latin typeface="MyriadPro-Light"/>
                <a:cs typeface="MyriadPro-Light"/>
              </a:rPr>
              <a:t>wit</a:t>
            </a:r>
            <a:endParaRPr sz="200">
              <a:latin typeface="MyriadPro-Light"/>
              <a:cs typeface="MyriadPro-Light"/>
            </a:endParaRPr>
          </a:p>
          <a:p>
            <a:pPr>
              <a:lnSpc>
                <a:spcPct val="100000"/>
              </a:lnSpc>
              <a:spcBef>
                <a:spcPts val="150"/>
              </a:spcBef>
            </a:pPr>
            <a:r>
              <a:rPr sz="200" dirty="0">
                <a:solidFill>
                  <a:srgbClr val="231F20"/>
                </a:solidFill>
                <a:latin typeface="Myriad Pro"/>
                <a:cs typeface="Myriad Pro"/>
              </a:rPr>
              <a:t>Questions?</a:t>
            </a:r>
            <a:r>
              <a:rPr sz="200" spc="85" dirty="0">
                <a:solidFill>
                  <a:srgbClr val="231F20"/>
                </a:solidFill>
                <a:latin typeface="Myriad Pro"/>
                <a:cs typeface="Myriad Pro"/>
              </a:rPr>
              <a:t> </a:t>
            </a:r>
            <a:r>
              <a:rPr sz="200" dirty="0">
                <a:solidFill>
                  <a:srgbClr val="231F20"/>
                </a:solidFill>
                <a:latin typeface="Myriad Pro"/>
                <a:cs typeface="Myriad Pro"/>
              </a:rPr>
              <a:t>Let’s</a:t>
            </a:r>
            <a:r>
              <a:rPr sz="200" spc="90" dirty="0">
                <a:solidFill>
                  <a:srgbClr val="231F20"/>
                </a:solidFill>
                <a:latin typeface="Myriad Pro"/>
                <a:cs typeface="Myriad Pro"/>
              </a:rPr>
              <a:t> </a:t>
            </a:r>
            <a:r>
              <a:rPr sz="200" dirty="0">
                <a:solidFill>
                  <a:srgbClr val="231F20"/>
                </a:solidFill>
                <a:latin typeface="Myriad Pro"/>
                <a:cs typeface="Myriad Pro"/>
              </a:rPr>
              <a:t>talk</a:t>
            </a:r>
            <a:r>
              <a:rPr sz="200" spc="90" dirty="0">
                <a:solidFill>
                  <a:srgbClr val="231F20"/>
                </a:solidFill>
                <a:latin typeface="Myriad Pro"/>
                <a:cs typeface="Myriad Pro"/>
              </a:rPr>
              <a:t> </a:t>
            </a:r>
            <a:r>
              <a:rPr sz="200" spc="-10" dirty="0">
                <a:solidFill>
                  <a:srgbClr val="231F20"/>
                </a:solidFill>
                <a:latin typeface="Myriad Pro"/>
                <a:cs typeface="Myriad Pro"/>
              </a:rPr>
              <a:t>today!</a:t>
            </a:r>
            <a:endParaRPr sz="200">
              <a:latin typeface="Myriad Pro"/>
              <a:cs typeface="Myriad Pro"/>
            </a:endParaRPr>
          </a:p>
          <a:p>
            <a:pPr>
              <a:lnSpc>
                <a:spcPct val="100000"/>
              </a:lnSpc>
            </a:pPr>
            <a:endParaRPr sz="300">
              <a:latin typeface="Myriad Pro"/>
              <a:cs typeface="Myriad Pro"/>
            </a:endParaRPr>
          </a:p>
          <a:p>
            <a:pPr marL="116205">
              <a:lnSpc>
                <a:spcPct val="100000"/>
              </a:lnSpc>
              <a:spcBef>
                <a:spcPts val="265"/>
              </a:spcBef>
            </a:pPr>
            <a:r>
              <a:rPr sz="200" b="1" spc="10" dirty="0">
                <a:latin typeface="MyriadPro-Semibold"/>
                <a:cs typeface="MyriadPro-Semibold"/>
              </a:rPr>
              <a:t>View</a:t>
            </a:r>
            <a:r>
              <a:rPr sz="200" b="1" spc="5" dirty="0">
                <a:latin typeface="MyriadPro-Semibold"/>
                <a:cs typeface="MyriadPro-Semibold"/>
              </a:rPr>
              <a:t> </a:t>
            </a:r>
            <a:r>
              <a:rPr sz="200" b="1" spc="10" dirty="0">
                <a:latin typeface="MyriadPro-Semibold"/>
                <a:cs typeface="MyriadPro-Semibold"/>
              </a:rPr>
              <a:t>Photos</a:t>
            </a:r>
            <a:r>
              <a:rPr sz="200" b="1" spc="229" dirty="0">
                <a:latin typeface="MyriadPro-Semibold"/>
                <a:cs typeface="MyriadPro-Semibold"/>
              </a:rPr>
              <a:t>  </a:t>
            </a:r>
            <a:r>
              <a:rPr sz="200" b="1" spc="-20" dirty="0">
                <a:solidFill>
                  <a:srgbClr val="231F20"/>
                </a:solidFill>
                <a:latin typeface="MyriadPro-Semibold"/>
                <a:cs typeface="MyriadPro-Semibold"/>
                <a:hlinkClick r:id="rId5"/>
              </a:rPr>
              <a:t>www.</a:t>
            </a:r>
            <a:endParaRPr sz="200">
              <a:latin typeface="MyriadPro-Semibold"/>
              <a:cs typeface="MyriadPro-Semibold"/>
            </a:endParaRPr>
          </a:p>
        </p:txBody>
      </p:sp>
      <p:sp>
        <p:nvSpPr>
          <p:cNvPr id="15" name="object 15"/>
          <p:cNvSpPr txBox="1"/>
          <p:nvPr/>
        </p:nvSpPr>
        <p:spPr>
          <a:xfrm>
            <a:off x="2817368" y="5804579"/>
            <a:ext cx="565150" cy="291465"/>
          </a:xfrm>
          <a:prstGeom prst="rect">
            <a:avLst/>
          </a:prstGeom>
        </p:spPr>
        <p:txBody>
          <a:bodyPr vert="horz" wrap="square" lIns="0" tIns="19050" rIns="0" bIns="0" rtlCol="0">
            <a:spAutoFit/>
          </a:bodyPr>
          <a:lstStyle/>
          <a:p>
            <a:pPr marL="416559">
              <a:lnSpc>
                <a:spcPct val="100000"/>
              </a:lnSpc>
              <a:spcBef>
                <a:spcPts val="150"/>
              </a:spcBef>
            </a:pPr>
            <a:r>
              <a:rPr sz="150" spc="10" dirty="0">
                <a:solidFill>
                  <a:srgbClr val="231F20"/>
                </a:solidFill>
                <a:latin typeface="MyriadPro-Light"/>
                <a:cs typeface="MyriadPro-Light"/>
              </a:rPr>
              <a:t>John</a:t>
            </a:r>
            <a:r>
              <a:rPr sz="150" spc="20" dirty="0">
                <a:solidFill>
                  <a:srgbClr val="231F20"/>
                </a:solidFill>
                <a:latin typeface="MyriadPro-Light"/>
                <a:cs typeface="MyriadPro-Light"/>
              </a:rPr>
              <a:t> </a:t>
            </a:r>
            <a:r>
              <a:rPr sz="150" spc="10" dirty="0">
                <a:solidFill>
                  <a:srgbClr val="231F20"/>
                </a:solidFill>
                <a:latin typeface="MyriadPro-Light"/>
                <a:cs typeface="MyriadPro-Light"/>
              </a:rPr>
              <a:t>L.</a:t>
            </a:r>
            <a:r>
              <a:rPr sz="150" spc="20" dirty="0">
                <a:solidFill>
                  <a:srgbClr val="231F20"/>
                </a:solidFill>
                <a:latin typeface="MyriadPro-Light"/>
                <a:cs typeface="MyriadPro-Light"/>
              </a:rPr>
              <a:t> </a:t>
            </a:r>
            <a:r>
              <a:rPr sz="150" spc="-20" dirty="0">
                <a:solidFill>
                  <a:srgbClr val="231F20"/>
                </a:solidFill>
                <a:latin typeface="MyriadPro-Light"/>
                <a:cs typeface="MyriadPro-Light"/>
              </a:rPr>
              <a:t>Scott</a:t>
            </a:r>
            <a:endParaRPr sz="150">
              <a:latin typeface="MyriadPro-Light"/>
              <a:cs typeface="MyriadPro-Light"/>
            </a:endParaRPr>
          </a:p>
          <a:p>
            <a:pPr marL="416559">
              <a:lnSpc>
                <a:spcPct val="100000"/>
              </a:lnSpc>
              <a:spcBef>
                <a:spcPts val="55"/>
              </a:spcBef>
            </a:pPr>
            <a:r>
              <a:rPr sz="150" spc="10" dirty="0">
                <a:solidFill>
                  <a:srgbClr val="595A5C"/>
                </a:solidFill>
                <a:latin typeface="Myriad Pro"/>
                <a:cs typeface="Myriad Pro"/>
              </a:rPr>
              <a:t>65432</a:t>
            </a:r>
            <a:r>
              <a:rPr sz="150" spc="5" dirty="0">
                <a:solidFill>
                  <a:srgbClr val="595A5C"/>
                </a:solidFill>
                <a:latin typeface="Myriad Pro"/>
                <a:cs typeface="Myriad Pro"/>
              </a:rPr>
              <a:t> </a:t>
            </a:r>
            <a:r>
              <a:rPr sz="150" spc="10" dirty="0">
                <a:solidFill>
                  <a:srgbClr val="595A5C"/>
                </a:solidFill>
                <a:latin typeface="Myriad Pro"/>
                <a:cs typeface="Myriad Pro"/>
              </a:rPr>
              <a:t>Main </a:t>
            </a:r>
            <a:r>
              <a:rPr sz="150" spc="-25" dirty="0">
                <a:solidFill>
                  <a:srgbClr val="595A5C"/>
                </a:solidFill>
                <a:latin typeface="Myriad Pro"/>
                <a:cs typeface="Myriad Pro"/>
              </a:rPr>
              <a:t>St.</a:t>
            </a:r>
            <a:endParaRPr sz="150">
              <a:latin typeface="Myriad Pro"/>
              <a:cs typeface="Myriad Pro"/>
            </a:endParaRPr>
          </a:p>
          <a:p>
            <a:pPr marL="416559">
              <a:lnSpc>
                <a:spcPct val="100000"/>
              </a:lnSpc>
              <a:spcBef>
                <a:spcPts val="55"/>
              </a:spcBef>
            </a:pPr>
            <a:r>
              <a:rPr sz="150" dirty="0">
                <a:solidFill>
                  <a:srgbClr val="595A5C"/>
                </a:solidFill>
                <a:latin typeface="Myriad Pro"/>
                <a:cs typeface="Myriad Pro"/>
              </a:rPr>
              <a:t>City,</a:t>
            </a:r>
            <a:r>
              <a:rPr sz="150" spc="30" dirty="0">
                <a:solidFill>
                  <a:srgbClr val="595A5C"/>
                </a:solidFill>
                <a:latin typeface="Myriad Pro"/>
                <a:cs typeface="Myriad Pro"/>
              </a:rPr>
              <a:t> </a:t>
            </a:r>
            <a:r>
              <a:rPr sz="150" dirty="0">
                <a:solidFill>
                  <a:srgbClr val="595A5C"/>
                </a:solidFill>
                <a:latin typeface="Myriad Pro"/>
                <a:cs typeface="Myriad Pro"/>
              </a:rPr>
              <a:t>ST</a:t>
            </a:r>
            <a:r>
              <a:rPr sz="150" spc="30" dirty="0">
                <a:solidFill>
                  <a:srgbClr val="595A5C"/>
                </a:solidFill>
                <a:latin typeface="Myriad Pro"/>
                <a:cs typeface="Myriad Pro"/>
              </a:rPr>
              <a:t> </a:t>
            </a:r>
            <a:r>
              <a:rPr sz="150" spc="-10" dirty="0">
                <a:solidFill>
                  <a:srgbClr val="595A5C"/>
                </a:solidFill>
                <a:latin typeface="Myriad Pro"/>
                <a:cs typeface="Myriad Pro"/>
              </a:rPr>
              <a:t>98000</a:t>
            </a:r>
            <a:endParaRPr sz="150">
              <a:latin typeface="Myriad Pro"/>
              <a:cs typeface="Myriad Pro"/>
            </a:endParaRPr>
          </a:p>
          <a:p>
            <a:pPr>
              <a:lnSpc>
                <a:spcPct val="100000"/>
              </a:lnSpc>
            </a:pPr>
            <a:endParaRPr sz="200">
              <a:latin typeface="Myriad Pro"/>
              <a:cs typeface="Myriad Pro"/>
            </a:endParaRPr>
          </a:p>
          <a:p>
            <a:pPr>
              <a:lnSpc>
                <a:spcPct val="100000"/>
              </a:lnSpc>
              <a:spcBef>
                <a:spcPts val="15"/>
              </a:spcBef>
            </a:pPr>
            <a:endParaRPr sz="150">
              <a:latin typeface="Myriad Pro"/>
              <a:cs typeface="Myriad Pro"/>
            </a:endParaRPr>
          </a:p>
          <a:p>
            <a:pPr marL="12700">
              <a:lnSpc>
                <a:spcPct val="100000"/>
              </a:lnSpc>
            </a:pPr>
            <a:r>
              <a:rPr sz="200" dirty="0">
                <a:solidFill>
                  <a:srgbClr val="58595B"/>
                </a:solidFill>
                <a:latin typeface="Myriad Pro"/>
                <a:cs typeface="Myriad Pro"/>
              </a:rPr>
              <a:t>e</a:t>
            </a:r>
            <a:r>
              <a:rPr sz="200" spc="55" dirty="0">
                <a:solidFill>
                  <a:srgbClr val="58595B"/>
                </a:solidFill>
                <a:latin typeface="Myriad Pro"/>
                <a:cs typeface="Myriad Pro"/>
              </a:rPr>
              <a:t> </a:t>
            </a:r>
            <a:r>
              <a:rPr sz="200" dirty="0">
                <a:solidFill>
                  <a:srgbClr val="58595B"/>
                </a:solidFill>
                <a:latin typeface="Myriad Pro"/>
                <a:cs typeface="Myriad Pro"/>
              </a:rPr>
              <a:t>into</a:t>
            </a:r>
            <a:r>
              <a:rPr sz="200" spc="55" dirty="0">
                <a:solidFill>
                  <a:srgbClr val="58595B"/>
                </a:solidFill>
                <a:latin typeface="Myriad Pro"/>
                <a:cs typeface="Myriad Pro"/>
              </a:rPr>
              <a:t> </a:t>
            </a:r>
            <a:r>
              <a:rPr sz="200" dirty="0">
                <a:solidFill>
                  <a:srgbClr val="58595B"/>
                </a:solidFill>
                <a:latin typeface="Myriad Pro"/>
                <a:cs typeface="Myriad Pro"/>
              </a:rPr>
              <a:t>the</a:t>
            </a:r>
            <a:r>
              <a:rPr sz="200" spc="55" dirty="0">
                <a:solidFill>
                  <a:srgbClr val="58595B"/>
                </a:solidFill>
                <a:latin typeface="Myriad Pro"/>
                <a:cs typeface="Myriad Pro"/>
              </a:rPr>
              <a:t> </a:t>
            </a:r>
            <a:r>
              <a:rPr sz="200" spc="-10" dirty="0">
                <a:solidFill>
                  <a:srgbClr val="58595B"/>
                </a:solidFill>
                <a:latin typeface="Myriad Pro"/>
                <a:cs typeface="Myriad Pro"/>
              </a:rPr>
              <a:t>neighborhood?</a:t>
            </a:r>
            <a:endParaRPr sz="200">
              <a:latin typeface="Myriad Pro"/>
              <a:cs typeface="Myriad Pro"/>
            </a:endParaRPr>
          </a:p>
          <a:p>
            <a:pPr marL="3175" marR="248920" indent="15875">
              <a:lnSpc>
                <a:spcPct val="117900"/>
              </a:lnSpc>
              <a:spcBef>
                <a:spcPts val="145"/>
              </a:spcBef>
            </a:pPr>
            <a:r>
              <a:rPr sz="200" spc="10" dirty="0">
                <a:solidFill>
                  <a:srgbClr val="231F20"/>
                </a:solidFill>
                <a:latin typeface="MyriadPro-Light"/>
                <a:cs typeface="MyriadPro-Light"/>
              </a:rPr>
              <a:t>interested</a:t>
            </a:r>
            <a:r>
              <a:rPr sz="200" spc="15" dirty="0">
                <a:solidFill>
                  <a:srgbClr val="231F20"/>
                </a:solidFill>
                <a:latin typeface="MyriadPro-Light"/>
                <a:cs typeface="MyriadPro-Light"/>
              </a:rPr>
              <a:t> </a:t>
            </a:r>
            <a:r>
              <a:rPr sz="200" spc="10" dirty="0">
                <a:solidFill>
                  <a:srgbClr val="231F20"/>
                </a:solidFill>
                <a:latin typeface="MyriadPro-Light"/>
                <a:cs typeface="MyriadPro-Light"/>
              </a:rPr>
              <a:t>in</a:t>
            </a:r>
            <a:r>
              <a:rPr sz="200" spc="20" dirty="0">
                <a:solidFill>
                  <a:srgbClr val="231F20"/>
                </a:solidFill>
                <a:latin typeface="MyriadPro-Light"/>
                <a:cs typeface="MyriadPro-Light"/>
              </a:rPr>
              <a:t> </a:t>
            </a:r>
            <a:r>
              <a:rPr sz="200" spc="10" dirty="0">
                <a:solidFill>
                  <a:srgbClr val="231F20"/>
                </a:solidFill>
                <a:latin typeface="MyriadPro-Light"/>
                <a:cs typeface="MyriadPro-Light"/>
              </a:rPr>
              <a:t>living</a:t>
            </a:r>
            <a:r>
              <a:rPr sz="200" spc="20" dirty="0">
                <a:solidFill>
                  <a:srgbClr val="231F20"/>
                </a:solidFill>
                <a:latin typeface="MyriadPro-Light"/>
                <a:cs typeface="MyriadPro-Light"/>
              </a:rPr>
              <a:t> </a:t>
            </a:r>
            <a:r>
              <a:rPr sz="200" spc="-10" dirty="0">
                <a:solidFill>
                  <a:srgbClr val="231F20"/>
                </a:solidFill>
                <a:latin typeface="MyriadPro-Light"/>
                <a:cs typeface="MyriadPro-Light"/>
              </a:rPr>
              <a:t>close</a:t>
            </a:r>
            <a:r>
              <a:rPr sz="200" spc="500" dirty="0">
                <a:solidFill>
                  <a:srgbClr val="231F20"/>
                </a:solidFill>
                <a:latin typeface="MyriadPro-Light"/>
                <a:cs typeface="MyriadPro-Light"/>
              </a:rPr>
              <a:t> </a:t>
            </a:r>
            <a:r>
              <a:rPr sz="200" dirty="0">
                <a:solidFill>
                  <a:srgbClr val="231F20"/>
                </a:solidFill>
                <a:latin typeface="MyriadPro-Light"/>
                <a:cs typeface="MyriadPro-Light"/>
              </a:rPr>
              <a:t>h</a:t>
            </a:r>
            <a:r>
              <a:rPr sz="200" spc="20" dirty="0">
                <a:solidFill>
                  <a:srgbClr val="231F20"/>
                </a:solidFill>
                <a:latin typeface="MyriadPro-Light"/>
                <a:cs typeface="MyriadPro-Light"/>
              </a:rPr>
              <a:t> </a:t>
            </a:r>
            <a:r>
              <a:rPr sz="200" spc="-10" dirty="0">
                <a:solidFill>
                  <a:srgbClr val="231F20"/>
                </a:solidFill>
                <a:latin typeface="MyriadPro-Light"/>
                <a:cs typeface="MyriadPro-Light"/>
              </a:rPr>
              <a:t>them!</a:t>
            </a:r>
            <a:endParaRPr sz="200">
              <a:latin typeface="MyriadPro-Light"/>
              <a:cs typeface="MyriadPro-Light"/>
            </a:endParaRPr>
          </a:p>
        </p:txBody>
      </p:sp>
      <p:sp>
        <p:nvSpPr>
          <p:cNvPr id="16" name="object 16"/>
          <p:cNvSpPr txBox="1"/>
          <p:nvPr/>
        </p:nvSpPr>
        <p:spPr>
          <a:xfrm>
            <a:off x="2662657" y="6322723"/>
            <a:ext cx="405765" cy="226695"/>
          </a:xfrm>
          <a:prstGeom prst="rect">
            <a:avLst/>
          </a:prstGeom>
        </p:spPr>
        <p:txBody>
          <a:bodyPr vert="horz" wrap="square" lIns="0" tIns="0" rIns="0" bIns="0" rtlCol="0">
            <a:spAutoFit/>
          </a:bodyPr>
          <a:lstStyle/>
          <a:p>
            <a:pPr marL="33655">
              <a:lnSpc>
                <a:spcPts val="405"/>
              </a:lnSpc>
            </a:pPr>
            <a:r>
              <a:rPr sz="350" b="1" spc="-10" dirty="0">
                <a:solidFill>
                  <a:srgbClr val="081314"/>
                </a:solidFill>
                <a:latin typeface="MyriadPro-Semibold"/>
                <a:cs typeface="MyriadPro-Semibold"/>
              </a:rPr>
              <a:t>Jordan</a:t>
            </a:r>
            <a:r>
              <a:rPr sz="350" b="1" spc="25" dirty="0">
                <a:solidFill>
                  <a:srgbClr val="081314"/>
                </a:solidFill>
                <a:latin typeface="MyriadPro-Semibold"/>
                <a:cs typeface="MyriadPro-Semibold"/>
              </a:rPr>
              <a:t> </a:t>
            </a:r>
            <a:r>
              <a:rPr sz="350" b="1" spc="-10" dirty="0">
                <a:solidFill>
                  <a:srgbClr val="081314"/>
                </a:solidFill>
                <a:latin typeface="MyriadPro-Semibold"/>
                <a:cs typeface="MyriadPro-Semibold"/>
              </a:rPr>
              <a:t>Kingston</a:t>
            </a:r>
            <a:endParaRPr sz="350">
              <a:latin typeface="MyriadPro-Semibold"/>
              <a:cs typeface="MyriadPro-Semibold"/>
            </a:endParaRPr>
          </a:p>
          <a:p>
            <a:pPr marL="33655">
              <a:lnSpc>
                <a:spcPct val="100000"/>
              </a:lnSpc>
              <a:spcBef>
                <a:spcPts val="40"/>
              </a:spcBef>
            </a:pPr>
            <a:r>
              <a:rPr sz="200" spc="-10" dirty="0">
                <a:solidFill>
                  <a:srgbClr val="081314"/>
                </a:solidFill>
                <a:latin typeface="Myriad Pro"/>
                <a:cs typeface="Myriad Pro"/>
              </a:rPr>
              <a:t>Broker</a:t>
            </a:r>
            <a:endParaRPr sz="200">
              <a:latin typeface="Myriad Pro"/>
              <a:cs typeface="Myriad Pro"/>
            </a:endParaRPr>
          </a:p>
          <a:p>
            <a:pPr>
              <a:lnSpc>
                <a:spcPct val="100000"/>
              </a:lnSpc>
              <a:spcBef>
                <a:spcPts val="35"/>
              </a:spcBef>
            </a:pPr>
            <a:endParaRPr sz="150">
              <a:latin typeface="Myriad Pro"/>
              <a:cs typeface="Myriad Pro"/>
            </a:endParaRPr>
          </a:p>
          <a:p>
            <a:pPr marL="5080">
              <a:lnSpc>
                <a:spcPct val="100000"/>
              </a:lnSpc>
            </a:pPr>
            <a:r>
              <a:rPr sz="200" dirty="0">
                <a:solidFill>
                  <a:srgbClr val="020302"/>
                </a:solidFill>
                <a:latin typeface="Myriad Pro"/>
                <a:cs typeface="Myriad Pro"/>
              </a:rPr>
              <a:t>p:</a:t>
            </a:r>
            <a:r>
              <a:rPr sz="200" spc="55" dirty="0">
                <a:solidFill>
                  <a:srgbClr val="020302"/>
                </a:solidFill>
                <a:latin typeface="Myriad Pro"/>
                <a:cs typeface="Myriad Pro"/>
              </a:rPr>
              <a:t> </a:t>
            </a:r>
            <a:r>
              <a:rPr sz="200" dirty="0">
                <a:solidFill>
                  <a:srgbClr val="081314"/>
                </a:solidFill>
                <a:latin typeface="Myriad Pro"/>
                <a:cs typeface="Myriad Pro"/>
              </a:rPr>
              <a:t>(555)</a:t>
            </a:r>
            <a:r>
              <a:rPr sz="200" spc="35" dirty="0">
                <a:solidFill>
                  <a:srgbClr val="081314"/>
                </a:solidFill>
                <a:latin typeface="Myriad Pro"/>
                <a:cs typeface="Myriad Pro"/>
              </a:rPr>
              <a:t> </a:t>
            </a:r>
            <a:r>
              <a:rPr sz="200" dirty="0">
                <a:solidFill>
                  <a:srgbClr val="081314"/>
                </a:solidFill>
                <a:latin typeface="Myriad Pro"/>
                <a:cs typeface="Myriad Pro"/>
              </a:rPr>
              <a:t>555-</a:t>
            </a:r>
            <a:r>
              <a:rPr sz="200" spc="-20" dirty="0">
                <a:solidFill>
                  <a:srgbClr val="081314"/>
                </a:solidFill>
                <a:latin typeface="Myriad Pro"/>
                <a:cs typeface="Myriad Pro"/>
              </a:rPr>
              <a:t>5555</a:t>
            </a:r>
            <a:endParaRPr sz="200">
              <a:latin typeface="Myriad Pro"/>
              <a:cs typeface="Myriad Pro"/>
            </a:endParaRPr>
          </a:p>
          <a:p>
            <a:pPr marL="6985">
              <a:lnSpc>
                <a:spcPct val="100000"/>
              </a:lnSpc>
              <a:spcBef>
                <a:spcPts val="80"/>
              </a:spcBef>
            </a:pPr>
            <a:r>
              <a:rPr sz="200" dirty="0">
                <a:solidFill>
                  <a:srgbClr val="020302"/>
                </a:solidFill>
                <a:latin typeface="Myriad Pro"/>
                <a:cs typeface="Myriad Pro"/>
                <a:hlinkClick r:id="rId6"/>
              </a:rPr>
              <a:t>e:</a:t>
            </a:r>
            <a:r>
              <a:rPr sz="200" spc="40" dirty="0">
                <a:solidFill>
                  <a:srgbClr val="020302"/>
                </a:solidFill>
                <a:latin typeface="Myriad Pro"/>
                <a:cs typeface="Myriad Pro"/>
                <a:hlinkClick r:id="rId6"/>
              </a:rPr>
              <a:t> </a:t>
            </a:r>
            <a:r>
              <a:rPr sz="200" spc="-10" dirty="0">
                <a:solidFill>
                  <a:srgbClr val="081314"/>
                </a:solidFill>
                <a:latin typeface="Myriad Pro"/>
                <a:cs typeface="Myriad Pro"/>
                <a:hlinkClick r:id="rId6"/>
              </a:rPr>
              <a:t>jordankingston@johnlscott.com</a:t>
            </a:r>
            <a:endParaRPr sz="200">
              <a:latin typeface="Myriad Pro"/>
              <a:cs typeface="Myriad Pro"/>
            </a:endParaRPr>
          </a:p>
          <a:p>
            <a:pPr>
              <a:lnSpc>
                <a:spcPct val="100000"/>
              </a:lnSpc>
              <a:spcBef>
                <a:spcPts val="70"/>
              </a:spcBef>
            </a:pPr>
            <a:r>
              <a:rPr sz="200" dirty="0">
                <a:solidFill>
                  <a:srgbClr val="020302"/>
                </a:solidFill>
                <a:latin typeface="Myriad Pro"/>
                <a:cs typeface="Myriad Pro"/>
              </a:rPr>
              <a:t>w:</a:t>
            </a:r>
            <a:r>
              <a:rPr sz="200" spc="40" dirty="0">
                <a:solidFill>
                  <a:srgbClr val="020302"/>
                </a:solidFill>
                <a:latin typeface="Myriad Pro"/>
                <a:cs typeface="Myriad Pro"/>
              </a:rPr>
              <a:t> </a:t>
            </a:r>
            <a:r>
              <a:rPr sz="200" spc="-10" dirty="0">
                <a:solidFill>
                  <a:srgbClr val="081314"/>
                </a:solidFill>
                <a:latin typeface="Myriad Pro"/>
                <a:cs typeface="Myriad Pro"/>
              </a:rPr>
              <a:t>jordankingston.johnlscott.com</a:t>
            </a:r>
            <a:endParaRPr sz="200">
              <a:latin typeface="Myriad Pro"/>
              <a:cs typeface="Myriad Pro"/>
            </a:endParaRPr>
          </a:p>
        </p:txBody>
      </p:sp>
      <p:grpSp>
        <p:nvGrpSpPr>
          <p:cNvPr id="17" name="object 17"/>
          <p:cNvGrpSpPr/>
          <p:nvPr/>
        </p:nvGrpSpPr>
        <p:grpSpPr>
          <a:xfrm>
            <a:off x="1162875" y="2634976"/>
            <a:ext cx="3053715" cy="4116704"/>
            <a:chOff x="1162875" y="2634976"/>
            <a:chExt cx="3053715" cy="4116704"/>
          </a:xfrm>
        </p:grpSpPr>
        <p:sp>
          <p:nvSpPr>
            <p:cNvPr id="18" name="object 18"/>
            <p:cNvSpPr/>
            <p:nvPr/>
          </p:nvSpPr>
          <p:spPr>
            <a:xfrm>
              <a:off x="2343594" y="5655182"/>
              <a:ext cx="1666875" cy="1095375"/>
            </a:xfrm>
            <a:custGeom>
              <a:avLst/>
              <a:gdLst/>
              <a:ahLst/>
              <a:cxnLst/>
              <a:rect l="l" t="t" r="r" b="b"/>
              <a:pathLst>
                <a:path w="1666875" h="1095375">
                  <a:moveTo>
                    <a:pt x="0" y="1095311"/>
                  </a:moveTo>
                  <a:lnTo>
                    <a:pt x="1666786" y="1095311"/>
                  </a:lnTo>
                  <a:lnTo>
                    <a:pt x="1666786" y="0"/>
                  </a:lnTo>
                  <a:lnTo>
                    <a:pt x="0" y="0"/>
                  </a:lnTo>
                  <a:lnTo>
                    <a:pt x="0" y="1095311"/>
                  </a:lnTo>
                  <a:close/>
                </a:path>
              </a:pathLst>
            </a:custGeom>
            <a:ln w="3175">
              <a:solidFill>
                <a:srgbClr val="231F20"/>
              </a:solidFill>
            </a:ln>
          </p:spPr>
          <p:txBody>
            <a:bodyPr wrap="square" lIns="0" tIns="0" rIns="0" bIns="0" rtlCol="0"/>
            <a:lstStyle/>
            <a:p>
              <a:endParaRPr/>
            </a:p>
          </p:txBody>
        </p:sp>
        <p:pic>
          <p:nvPicPr>
            <p:cNvPr id="19" name="object 19"/>
            <p:cNvPicPr/>
            <p:nvPr/>
          </p:nvPicPr>
          <p:blipFill>
            <a:blip r:embed="rId7" cstate="print"/>
            <a:stretch>
              <a:fillRect/>
            </a:stretch>
          </p:blipFill>
          <p:spPr>
            <a:xfrm>
              <a:off x="2374671" y="6317399"/>
              <a:ext cx="711682" cy="234099"/>
            </a:xfrm>
            <a:prstGeom prst="rect">
              <a:avLst/>
            </a:prstGeom>
          </p:spPr>
        </p:pic>
        <p:pic>
          <p:nvPicPr>
            <p:cNvPr id="20" name="object 20"/>
            <p:cNvPicPr/>
            <p:nvPr/>
          </p:nvPicPr>
          <p:blipFill>
            <a:blip r:embed="rId8" cstate="print"/>
            <a:stretch>
              <a:fillRect/>
            </a:stretch>
          </p:blipFill>
          <p:spPr>
            <a:xfrm>
              <a:off x="1164069" y="5187265"/>
              <a:ext cx="1666773" cy="1095309"/>
            </a:xfrm>
            <a:prstGeom prst="rect">
              <a:avLst/>
            </a:prstGeom>
          </p:spPr>
        </p:pic>
        <p:sp>
          <p:nvSpPr>
            <p:cNvPr id="21" name="object 21"/>
            <p:cNvSpPr/>
            <p:nvPr/>
          </p:nvSpPr>
          <p:spPr>
            <a:xfrm>
              <a:off x="1164069" y="5187264"/>
              <a:ext cx="1666875" cy="1095375"/>
            </a:xfrm>
            <a:custGeom>
              <a:avLst/>
              <a:gdLst/>
              <a:ahLst/>
              <a:cxnLst/>
              <a:rect l="l" t="t" r="r" b="b"/>
              <a:pathLst>
                <a:path w="1666875" h="1095375">
                  <a:moveTo>
                    <a:pt x="0" y="1095311"/>
                  </a:moveTo>
                  <a:lnTo>
                    <a:pt x="1666786" y="1095311"/>
                  </a:lnTo>
                  <a:lnTo>
                    <a:pt x="1666786" y="0"/>
                  </a:lnTo>
                  <a:lnTo>
                    <a:pt x="0" y="0"/>
                  </a:lnTo>
                  <a:lnTo>
                    <a:pt x="0" y="1095311"/>
                  </a:lnTo>
                  <a:close/>
                </a:path>
              </a:pathLst>
            </a:custGeom>
            <a:ln w="3175">
              <a:solidFill>
                <a:srgbClr val="231F20"/>
              </a:solidFill>
            </a:ln>
          </p:spPr>
          <p:txBody>
            <a:bodyPr wrap="square" lIns="0" tIns="0" rIns="0" bIns="0" rtlCol="0"/>
            <a:lstStyle/>
            <a:p>
              <a:endParaRPr/>
            </a:p>
          </p:txBody>
        </p:sp>
        <p:pic>
          <p:nvPicPr>
            <p:cNvPr id="22" name="object 22"/>
            <p:cNvPicPr/>
            <p:nvPr/>
          </p:nvPicPr>
          <p:blipFill>
            <a:blip r:embed="rId9" cstate="print"/>
            <a:stretch>
              <a:fillRect/>
            </a:stretch>
          </p:blipFill>
          <p:spPr>
            <a:xfrm>
              <a:off x="1162875" y="5038737"/>
              <a:ext cx="1669122" cy="967676"/>
            </a:xfrm>
            <a:prstGeom prst="rect">
              <a:avLst/>
            </a:prstGeom>
          </p:spPr>
        </p:pic>
        <p:pic>
          <p:nvPicPr>
            <p:cNvPr id="23" name="object 23"/>
            <p:cNvPicPr/>
            <p:nvPr/>
          </p:nvPicPr>
          <p:blipFill>
            <a:blip r:embed="rId10" cstate="print"/>
            <a:stretch>
              <a:fillRect/>
            </a:stretch>
          </p:blipFill>
          <p:spPr>
            <a:xfrm>
              <a:off x="1491119" y="3014268"/>
              <a:ext cx="1709521" cy="2278684"/>
            </a:xfrm>
            <a:prstGeom prst="rect">
              <a:avLst/>
            </a:prstGeom>
          </p:spPr>
        </p:pic>
        <p:sp>
          <p:nvSpPr>
            <p:cNvPr id="24" name="object 24"/>
            <p:cNvSpPr/>
            <p:nvPr/>
          </p:nvSpPr>
          <p:spPr>
            <a:xfrm>
              <a:off x="1491119" y="3014281"/>
              <a:ext cx="1710055" cy="2279650"/>
            </a:xfrm>
            <a:custGeom>
              <a:avLst/>
              <a:gdLst/>
              <a:ahLst/>
              <a:cxnLst/>
              <a:rect l="l" t="t" r="r" b="b"/>
              <a:pathLst>
                <a:path w="1710055" h="2279650">
                  <a:moveTo>
                    <a:pt x="0" y="2279141"/>
                  </a:moveTo>
                  <a:lnTo>
                    <a:pt x="1709534" y="2279141"/>
                  </a:lnTo>
                  <a:lnTo>
                    <a:pt x="1709534" y="0"/>
                  </a:lnTo>
                  <a:lnTo>
                    <a:pt x="0" y="0"/>
                  </a:lnTo>
                  <a:lnTo>
                    <a:pt x="0" y="2279141"/>
                  </a:lnTo>
                  <a:close/>
                </a:path>
              </a:pathLst>
            </a:custGeom>
            <a:ln w="3175">
              <a:solidFill>
                <a:srgbClr val="231F20"/>
              </a:solidFill>
            </a:ln>
          </p:spPr>
          <p:txBody>
            <a:bodyPr wrap="square" lIns="0" tIns="0" rIns="0" bIns="0" rtlCol="0"/>
            <a:lstStyle/>
            <a:p>
              <a:endParaRPr/>
            </a:p>
          </p:txBody>
        </p:sp>
        <p:pic>
          <p:nvPicPr>
            <p:cNvPr id="25" name="object 25"/>
            <p:cNvPicPr/>
            <p:nvPr/>
          </p:nvPicPr>
          <p:blipFill>
            <a:blip r:embed="rId11" cstate="print"/>
            <a:stretch>
              <a:fillRect/>
            </a:stretch>
          </p:blipFill>
          <p:spPr>
            <a:xfrm>
              <a:off x="1491830" y="3351390"/>
              <a:ext cx="1121930" cy="650443"/>
            </a:xfrm>
            <a:prstGeom prst="rect">
              <a:avLst/>
            </a:prstGeom>
          </p:spPr>
        </p:pic>
        <p:pic>
          <p:nvPicPr>
            <p:cNvPr id="26" name="object 26"/>
            <p:cNvPicPr/>
            <p:nvPr/>
          </p:nvPicPr>
          <p:blipFill>
            <a:blip r:embed="rId7" cstate="print"/>
            <a:stretch>
              <a:fillRect/>
            </a:stretch>
          </p:blipFill>
          <p:spPr>
            <a:xfrm>
              <a:off x="1553514" y="4926672"/>
              <a:ext cx="711682" cy="234099"/>
            </a:xfrm>
            <a:prstGeom prst="rect">
              <a:avLst/>
            </a:prstGeom>
          </p:spPr>
        </p:pic>
        <p:pic>
          <p:nvPicPr>
            <p:cNvPr id="27" name="object 27"/>
            <p:cNvPicPr/>
            <p:nvPr/>
          </p:nvPicPr>
          <p:blipFill>
            <a:blip r:embed="rId12" cstate="print"/>
            <a:stretch>
              <a:fillRect/>
            </a:stretch>
          </p:blipFill>
          <p:spPr>
            <a:xfrm>
              <a:off x="3336899" y="2635770"/>
              <a:ext cx="878674" cy="2240641"/>
            </a:xfrm>
            <a:prstGeom prst="rect">
              <a:avLst/>
            </a:prstGeom>
          </p:spPr>
        </p:pic>
        <p:sp>
          <p:nvSpPr>
            <p:cNvPr id="28" name="object 28"/>
            <p:cNvSpPr/>
            <p:nvPr/>
          </p:nvSpPr>
          <p:spPr>
            <a:xfrm>
              <a:off x="3336887" y="2635758"/>
              <a:ext cx="878840" cy="2240915"/>
            </a:xfrm>
            <a:custGeom>
              <a:avLst/>
              <a:gdLst/>
              <a:ahLst/>
              <a:cxnLst/>
              <a:rect l="l" t="t" r="r" b="b"/>
              <a:pathLst>
                <a:path w="878839" h="2240915">
                  <a:moveTo>
                    <a:pt x="0" y="2240648"/>
                  </a:moveTo>
                  <a:lnTo>
                    <a:pt x="878687" y="2240648"/>
                  </a:lnTo>
                  <a:lnTo>
                    <a:pt x="878687" y="0"/>
                  </a:lnTo>
                  <a:lnTo>
                    <a:pt x="0" y="0"/>
                  </a:lnTo>
                  <a:lnTo>
                    <a:pt x="0" y="2240648"/>
                  </a:lnTo>
                  <a:close/>
                </a:path>
              </a:pathLst>
            </a:custGeom>
            <a:ln w="3175">
              <a:solidFill>
                <a:srgbClr val="231F20"/>
              </a:solidFill>
            </a:ln>
          </p:spPr>
          <p:txBody>
            <a:bodyPr wrap="square" lIns="0" tIns="0" rIns="0" bIns="0" rtlCol="0"/>
            <a:lstStyle/>
            <a:p>
              <a:endParaRPr/>
            </a:p>
          </p:txBody>
        </p:sp>
        <p:sp>
          <p:nvSpPr>
            <p:cNvPr id="29" name="object 29"/>
            <p:cNvSpPr/>
            <p:nvPr/>
          </p:nvSpPr>
          <p:spPr>
            <a:xfrm>
              <a:off x="3636998" y="2775905"/>
              <a:ext cx="262890" cy="268605"/>
            </a:xfrm>
            <a:custGeom>
              <a:avLst/>
              <a:gdLst/>
              <a:ahLst/>
              <a:cxnLst/>
              <a:rect l="l" t="t" r="r" b="b"/>
              <a:pathLst>
                <a:path w="262889" h="268605">
                  <a:moveTo>
                    <a:pt x="131381" y="268020"/>
                  </a:moveTo>
                  <a:lnTo>
                    <a:pt x="172906" y="261189"/>
                  </a:lnTo>
                  <a:lnTo>
                    <a:pt x="208971" y="242165"/>
                  </a:lnTo>
                  <a:lnTo>
                    <a:pt x="237412" y="213156"/>
                  </a:lnTo>
                  <a:lnTo>
                    <a:pt x="256064" y="176369"/>
                  </a:lnTo>
                  <a:lnTo>
                    <a:pt x="262763" y="134010"/>
                  </a:lnTo>
                  <a:lnTo>
                    <a:pt x="256064" y="91656"/>
                  </a:lnTo>
                  <a:lnTo>
                    <a:pt x="237412" y="54869"/>
                  </a:lnTo>
                  <a:lnTo>
                    <a:pt x="208971" y="25858"/>
                  </a:lnTo>
                  <a:lnTo>
                    <a:pt x="172906" y="6832"/>
                  </a:lnTo>
                  <a:lnTo>
                    <a:pt x="131381" y="0"/>
                  </a:lnTo>
                  <a:lnTo>
                    <a:pt x="89851" y="6832"/>
                  </a:lnTo>
                  <a:lnTo>
                    <a:pt x="53785" y="25858"/>
                  </a:lnTo>
                  <a:lnTo>
                    <a:pt x="25346" y="54869"/>
                  </a:lnTo>
                  <a:lnTo>
                    <a:pt x="6697" y="91656"/>
                  </a:lnTo>
                  <a:lnTo>
                    <a:pt x="0" y="134010"/>
                  </a:lnTo>
                  <a:lnTo>
                    <a:pt x="6697" y="176369"/>
                  </a:lnTo>
                  <a:lnTo>
                    <a:pt x="25346" y="213156"/>
                  </a:lnTo>
                  <a:lnTo>
                    <a:pt x="53785" y="242165"/>
                  </a:lnTo>
                  <a:lnTo>
                    <a:pt x="89851" y="261189"/>
                  </a:lnTo>
                  <a:lnTo>
                    <a:pt x="131381" y="268020"/>
                  </a:lnTo>
                  <a:close/>
                </a:path>
              </a:pathLst>
            </a:custGeom>
            <a:ln w="3175">
              <a:solidFill>
                <a:srgbClr val="010202"/>
              </a:solidFill>
            </a:ln>
          </p:spPr>
          <p:txBody>
            <a:bodyPr wrap="square" lIns="0" tIns="0" rIns="0" bIns="0" rtlCol="0"/>
            <a:lstStyle/>
            <a:p>
              <a:endParaRPr/>
            </a:p>
          </p:txBody>
        </p:sp>
        <p:pic>
          <p:nvPicPr>
            <p:cNvPr id="30" name="object 30"/>
            <p:cNvPicPr/>
            <p:nvPr/>
          </p:nvPicPr>
          <p:blipFill>
            <a:blip r:embed="rId13" cstate="print"/>
            <a:stretch>
              <a:fillRect/>
            </a:stretch>
          </p:blipFill>
          <p:spPr>
            <a:xfrm>
              <a:off x="3344893" y="3437902"/>
              <a:ext cx="867975" cy="544296"/>
            </a:xfrm>
            <a:prstGeom prst="rect">
              <a:avLst/>
            </a:prstGeom>
          </p:spPr>
        </p:pic>
        <p:pic>
          <p:nvPicPr>
            <p:cNvPr id="31" name="object 31"/>
            <p:cNvPicPr/>
            <p:nvPr/>
          </p:nvPicPr>
          <p:blipFill>
            <a:blip r:embed="rId14" cstate="print"/>
            <a:stretch>
              <a:fillRect/>
            </a:stretch>
          </p:blipFill>
          <p:spPr>
            <a:xfrm>
              <a:off x="3407829" y="4480547"/>
              <a:ext cx="711682" cy="241274"/>
            </a:xfrm>
            <a:prstGeom prst="rect">
              <a:avLst/>
            </a:prstGeom>
          </p:spPr>
        </p:pic>
        <p:sp>
          <p:nvSpPr>
            <p:cNvPr id="32" name="object 32"/>
            <p:cNvSpPr/>
            <p:nvPr/>
          </p:nvSpPr>
          <p:spPr>
            <a:xfrm>
              <a:off x="3788676" y="2636676"/>
              <a:ext cx="97790" cy="141605"/>
            </a:xfrm>
            <a:custGeom>
              <a:avLst/>
              <a:gdLst/>
              <a:ahLst/>
              <a:cxnLst/>
              <a:rect l="l" t="t" r="r" b="b"/>
              <a:pathLst>
                <a:path w="97789" h="141605">
                  <a:moveTo>
                    <a:pt x="0" y="141554"/>
                  </a:moveTo>
                  <a:lnTo>
                    <a:pt x="97726" y="0"/>
                  </a:lnTo>
                </a:path>
              </a:pathLst>
            </a:custGeom>
            <a:ln w="3175">
              <a:solidFill>
                <a:srgbClr val="231F20"/>
              </a:solidFill>
            </a:ln>
          </p:spPr>
          <p:txBody>
            <a:bodyPr wrap="square" lIns="0" tIns="0" rIns="0" bIns="0" rtlCol="0"/>
            <a:lstStyle/>
            <a:p>
              <a:endParaRPr/>
            </a:p>
          </p:txBody>
        </p:sp>
        <p:pic>
          <p:nvPicPr>
            <p:cNvPr id="33" name="object 33"/>
            <p:cNvPicPr/>
            <p:nvPr/>
          </p:nvPicPr>
          <p:blipFill>
            <a:blip r:embed="rId15" cstate="print"/>
            <a:stretch>
              <a:fillRect/>
            </a:stretch>
          </p:blipFill>
          <p:spPr>
            <a:xfrm>
              <a:off x="3203280" y="5723017"/>
              <a:ext cx="255468" cy="71224"/>
            </a:xfrm>
            <a:prstGeom prst="rect">
              <a:avLst/>
            </a:prstGeom>
          </p:spPr>
        </p:pic>
      </p:grpSp>
      <p:sp>
        <p:nvSpPr>
          <p:cNvPr id="34" name="object 34"/>
          <p:cNvSpPr txBox="1">
            <a:spLocks noGrp="1"/>
          </p:cNvSpPr>
          <p:nvPr>
            <p:ph type="title"/>
          </p:nvPr>
        </p:nvSpPr>
        <p:spPr>
          <a:xfrm>
            <a:off x="898194" y="552103"/>
            <a:ext cx="3787140" cy="519430"/>
          </a:xfrm>
          <a:prstGeom prst="rect">
            <a:avLst/>
          </a:prstGeom>
        </p:spPr>
        <p:txBody>
          <a:bodyPr vert="horz" wrap="square" lIns="0" tIns="11430" rIns="0" bIns="0" rtlCol="0">
            <a:spAutoFit/>
          </a:bodyPr>
          <a:lstStyle/>
          <a:p>
            <a:pPr marL="25400">
              <a:lnSpc>
                <a:spcPct val="100000"/>
              </a:lnSpc>
              <a:spcBef>
                <a:spcPts val="90"/>
              </a:spcBef>
            </a:pPr>
            <a:r>
              <a:rPr dirty="0"/>
              <a:t>Seller</a:t>
            </a:r>
            <a:r>
              <a:rPr spc="-85" dirty="0"/>
              <a:t> </a:t>
            </a:r>
            <a:r>
              <a:rPr dirty="0"/>
              <a:t>Listing</a:t>
            </a:r>
            <a:r>
              <a:rPr spc="-85" dirty="0"/>
              <a:t> </a:t>
            </a:r>
            <a:r>
              <a:rPr spc="-10" dirty="0"/>
              <a:t>Launch</a:t>
            </a:r>
            <a:r>
              <a:rPr sz="2775" spc="-15" baseline="33033" dirty="0"/>
              <a:t>®</a:t>
            </a:r>
            <a:endParaRPr sz="2775" baseline="33033"/>
          </a:p>
        </p:txBody>
      </p:sp>
      <p:sp>
        <p:nvSpPr>
          <p:cNvPr id="35" name="object 35"/>
          <p:cNvSpPr txBox="1"/>
          <p:nvPr/>
        </p:nvSpPr>
        <p:spPr>
          <a:xfrm>
            <a:off x="1152118" y="1147795"/>
            <a:ext cx="7153682" cy="923330"/>
          </a:xfrm>
          <a:prstGeom prst="rect">
            <a:avLst/>
          </a:prstGeom>
        </p:spPr>
        <p:txBody>
          <a:bodyPr vert="horz" wrap="square" lIns="0" tIns="30480" rIns="0" bIns="0" rtlCol="0">
            <a:spAutoFit/>
          </a:bodyPr>
          <a:lstStyle/>
          <a:p>
            <a:pPr marL="12700" marR="5080">
              <a:spcBef>
                <a:spcPts val="240"/>
              </a:spcBef>
            </a:pPr>
            <a:r>
              <a:rPr sz="1450" dirty="0">
                <a:solidFill>
                  <a:srgbClr val="423F41"/>
                </a:solidFill>
                <a:latin typeface="Myriad Pro"/>
                <a:cs typeface="Myriad Pro"/>
              </a:rPr>
              <a:t>The</a:t>
            </a:r>
            <a:r>
              <a:rPr sz="1450" spc="-40" dirty="0">
                <a:solidFill>
                  <a:srgbClr val="423F41"/>
                </a:solidFill>
                <a:latin typeface="Myriad Pro"/>
                <a:cs typeface="Myriad Pro"/>
              </a:rPr>
              <a:t> </a:t>
            </a:r>
            <a:r>
              <a:rPr sz="1450" dirty="0">
                <a:solidFill>
                  <a:srgbClr val="423F41"/>
                </a:solidFill>
                <a:latin typeface="Myriad Pro"/>
                <a:cs typeface="Myriad Pro"/>
              </a:rPr>
              <a:t>highest</a:t>
            </a:r>
            <a:r>
              <a:rPr sz="1450" spc="-35" dirty="0">
                <a:solidFill>
                  <a:srgbClr val="423F41"/>
                </a:solidFill>
                <a:latin typeface="Myriad Pro"/>
                <a:cs typeface="Myriad Pro"/>
              </a:rPr>
              <a:t> </a:t>
            </a:r>
            <a:r>
              <a:rPr sz="1450" dirty="0">
                <a:solidFill>
                  <a:srgbClr val="423F41"/>
                </a:solidFill>
                <a:latin typeface="Myriad Pro"/>
                <a:cs typeface="Myriad Pro"/>
              </a:rPr>
              <a:t>chance</a:t>
            </a:r>
            <a:r>
              <a:rPr sz="1450" spc="-35" dirty="0">
                <a:solidFill>
                  <a:srgbClr val="423F41"/>
                </a:solidFill>
                <a:latin typeface="Myriad Pro"/>
                <a:cs typeface="Myriad Pro"/>
              </a:rPr>
              <a:t> </a:t>
            </a:r>
            <a:r>
              <a:rPr sz="1450" dirty="0">
                <a:solidFill>
                  <a:srgbClr val="423F41"/>
                </a:solidFill>
                <a:latin typeface="Myriad Pro"/>
                <a:cs typeface="Myriad Pro"/>
              </a:rPr>
              <a:t>of</a:t>
            </a:r>
            <a:r>
              <a:rPr sz="1450" spc="-35" dirty="0">
                <a:solidFill>
                  <a:srgbClr val="423F41"/>
                </a:solidFill>
                <a:latin typeface="Myriad Pro"/>
                <a:cs typeface="Myriad Pro"/>
              </a:rPr>
              <a:t> </a:t>
            </a:r>
            <a:r>
              <a:rPr sz="1450" dirty="0">
                <a:solidFill>
                  <a:srgbClr val="423F41"/>
                </a:solidFill>
                <a:latin typeface="Myriad Pro"/>
                <a:cs typeface="Myriad Pro"/>
              </a:rPr>
              <a:t>selling</a:t>
            </a:r>
            <a:r>
              <a:rPr sz="1450" spc="-35" dirty="0">
                <a:solidFill>
                  <a:srgbClr val="423F41"/>
                </a:solidFill>
                <a:latin typeface="Myriad Pro"/>
                <a:cs typeface="Myriad Pro"/>
              </a:rPr>
              <a:t> </a:t>
            </a:r>
            <a:r>
              <a:rPr sz="1450" dirty="0">
                <a:solidFill>
                  <a:srgbClr val="423F41"/>
                </a:solidFill>
                <a:latin typeface="Myriad Pro"/>
                <a:cs typeface="Myriad Pro"/>
              </a:rPr>
              <a:t>your</a:t>
            </a:r>
            <a:r>
              <a:rPr sz="1450" spc="-40" dirty="0">
                <a:solidFill>
                  <a:srgbClr val="423F41"/>
                </a:solidFill>
                <a:latin typeface="Myriad Pro"/>
                <a:cs typeface="Myriad Pro"/>
              </a:rPr>
              <a:t> </a:t>
            </a:r>
            <a:r>
              <a:rPr sz="1450" dirty="0">
                <a:solidFill>
                  <a:srgbClr val="423F41"/>
                </a:solidFill>
                <a:latin typeface="Myriad Pro"/>
                <a:cs typeface="Myriad Pro"/>
              </a:rPr>
              <a:t>home</a:t>
            </a:r>
            <a:r>
              <a:rPr sz="1450" spc="-35" dirty="0">
                <a:solidFill>
                  <a:srgbClr val="423F41"/>
                </a:solidFill>
                <a:latin typeface="Myriad Pro"/>
                <a:cs typeface="Myriad Pro"/>
              </a:rPr>
              <a:t> </a:t>
            </a:r>
            <a:r>
              <a:rPr sz="1450" dirty="0">
                <a:solidFill>
                  <a:srgbClr val="423F41"/>
                </a:solidFill>
                <a:latin typeface="Myriad Pro"/>
                <a:cs typeface="Myriad Pro"/>
              </a:rPr>
              <a:t>at</a:t>
            </a:r>
            <a:r>
              <a:rPr sz="1450" spc="-35" dirty="0">
                <a:solidFill>
                  <a:srgbClr val="423F41"/>
                </a:solidFill>
                <a:latin typeface="Myriad Pro"/>
                <a:cs typeface="Myriad Pro"/>
              </a:rPr>
              <a:t> </a:t>
            </a:r>
            <a:r>
              <a:rPr sz="1450" dirty="0">
                <a:solidFill>
                  <a:srgbClr val="423F41"/>
                </a:solidFill>
                <a:latin typeface="Myriad Pro"/>
                <a:cs typeface="Myriad Pro"/>
              </a:rPr>
              <a:t>the</a:t>
            </a:r>
            <a:r>
              <a:rPr sz="1450" spc="-35" dirty="0">
                <a:solidFill>
                  <a:srgbClr val="423F41"/>
                </a:solidFill>
                <a:latin typeface="Myriad Pro"/>
                <a:cs typeface="Myriad Pro"/>
              </a:rPr>
              <a:t> </a:t>
            </a:r>
            <a:r>
              <a:rPr sz="1450" dirty="0">
                <a:solidFill>
                  <a:srgbClr val="423F41"/>
                </a:solidFill>
                <a:latin typeface="Myriad Pro"/>
                <a:cs typeface="Myriad Pro"/>
              </a:rPr>
              <a:t>best</a:t>
            </a:r>
            <a:r>
              <a:rPr sz="1450" spc="-35" dirty="0">
                <a:solidFill>
                  <a:srgbClr val="423F41"/>
                </a:solidFill>
                <a:latin typeface="Myriad Pro"/>
                <a:cs typeface="Myriad Pro"/>
              </a:rPr>
              <a:t> </a:t>
            </a:r>
            <a:r>
              <a:rPr sz="1450" dirty="0">
                <a:solidFill>
                  <a:srgbClr val="423F41"/>
                </a:solidFill>
                <a:latin typeface="Myriad Pro"/>
                <a:cs typeface="Myriad Pro"/>
              </a:rPr>
              <a:t>price</a:t>
            </a:r>
            <a:r>
              <a:rPr sz="1450" spc="-40" dirty="0">
                <a:solidFill>
                  <a:srgbClr val="423F41"/>
                </a:solidFill>
                <a:latin typeface="Myriad Pro"/>
                <a:cs typeface="Myriad Pro"/>
              </a:rPr>
              <a:t> </a:t>
            </a:r>
            <a:r>
              <a:rPr sz="1450" dirty="0">
                <a:solidFill>
                  <a:srgbClr val="423F41"/>
                </a:solidFill>
                <a:latin typeface="Myriad Pro"/>
                <a:cs typeface="Myriad Pro"/>
              </a:rPr>
              <a:t>is</a:t>
            </a:r>
            <a:r>
              <a:rPr sz="1450" spc="-35" dirty="0">
                <a:solidFill>
                  <a:srgbClr val="423F41"/>
                </a:solidFill>
                <a:latin typeface="Myriad Pro"/>
                <a:cs typeface="Myriad Pro"/>
              </a:rPr>
              <a:t> </a:t>
            </a:r>
            <a:r>
              <a:rPr sz="1450" dirty="0">
                <a:solidFill>
                  <a:srgbClr val="423F41"/>
                </a:solidFill>
                <a:latin typeface="Myriad Pro"/>
                <a:cs typeface="Myriad Pro"/>
              </a:rPr>
              <a:t>within</a:t>
            </a:r>
            <a:r>
              <a:rPr sz="1450" spc="-35" dirty="0">
                <a:solidFill>
                  <a:srgbClr val="423F41"/>
                </a:solidFill>
                <a:latin typeface="Myriad Pro"/>
                <a:cs typeface="Myriad Pro"/>
              </a:rPr>
              <a:t> </a:t>
            </a:r>
            <a:r>
              <a:rPr sz="1450" dirty="0">
                <a:solidFill>
                  <a:srgbClr val="423F41"/>
                </a:solidFill>
                <a:latin typeface="Myriad Pro"/>
                <a:cs typeface="Myriad Pro"/>
              </a:rPr>
              <a:t>the</a:t>
            </a:r>
            <a:r>
              <a:rPr sz="1450" spc="-35" dirty="0">
                <a:solidFill>
                  <a:srgbClr val="423F41"/>
                </a:solidFill>
                <a:latin typeface="Myriad Pro"/>
                <a:cs typeface="Myriad Pro"/>
              </a:rPr>
              <a:t> </a:t>
            </a:r>
            <a:r>
              <a:rPr sz="1450" dirty="0">
                <a:solidFill>
                  <a:srgbClr val="423F41"/>
                </a:solidFill>
                <a:latin typeface="Myriad Pro"/>
                <a:cs typeface="Myriad Pro"/>
              </a:rPr>
              <a:t>first</a:t>
            </a:r>
            <a:r>
              <a:rPr sz="1450" spc="-35" dirty="0">
                <a:solidFill>
                  <a:srgbClr val="423F41"/>
                </a:solidFill>
                <a:latin typeface="Myriad Pro"/>
                <a:cs typeface="Myriad Pro"/>
              </a:rPr>
              <a:t> </a:t>
            </a:r>
            <a:r>
              <a:rPr sz="1450" dirty="0">
                <a:solidFill>
                  <a:srgbClr val="423F41"/>
                </a:solidFill>
                <a:latin typeface="Myriad Pro"/>
                <a:cs typeface="Myriad Pro"/>
              </a:rPr>
              <a:t>30</a:t>
            </a:r>
            <a:r>
              <a:rPr sz="1450" spc="-40" dirty="0">
                <a:solidFill>
                  <a:srgbClr val="423F41"/>
                </a:solidFill>
                <a:latin typeface="Myriad Pro"/>
                <a:cs typeface="Myriad Pro"/>
              </a:rPr>
              <a:t> </a:t>
            </a:r>
            <a:r>
              <a:rPr sz="1450" dirty="0">
                <a:solidFill>
                  <a:srgbClr val="423F41"/>
                </a:solidFill>
                <a:latin typeface="Myriad Pro"/>
                <a:cs typeface="Myriad Pro"/>
              </a:rPr>
              <a:t>days</a:t>
            </a:r>
            <a:r>
              <a:rPr sz="1450" spc="-35" dirty="0">
                <a:solidFill>
                  <a:srgbClr val="423F41"/>
                </a:solidFill>
                <a:latin typeface="Myriad Pro"/>
                <a:cs typeface="Myriad Pro"/>
              </a:rPr>
              <a:t> </a:t>
            </a:r>
            <a:r>
              <a:rPr sz="1450" spc="-25" dirty="0">
                <a:solidFill>
                  <a:srgbClr val="423F41"/>
                </a:solidFill>
                <a:latin typeface="Myriad Pro"/>
                <a:cs typeface="Myriad Pro"/>
              </a:rPr>
              <a:t>on</a:t>
            </a:r>
            <a:r>
              <a:rPr sz="1450" spc="500" dirty="0">
                <a:solidFill>
                  <a:srgbClr val="423F41"/>
                </a:solidFill>
                <a:latin typeface="Myriad Pro"/>
                <a:cs typeface="Myriad Pro"/>
              </a:rPr>
              <a:t> </a:t>
            </a:r>
            <a:r>
              <a:rPr sz="1450" dirty="0">
                <a:solidFill>
                  <a:srgbClr val="423F41"/>
                </a:solidFill>
                <a:latin typeface="Myriad Pro"/>
                <a:cs typeface="Myriad Pro"/>
              </a:rPr>
              <a:t>the</a:t>
            </a:r>
            <a:r>
              <a:rPr sz="1450" spc="-50" dirty="0">
                <a:solidFill>
                  <a:srgbClr val="423F41"/>
                </a:solidFill>
                <a:latin typeface="Myriad Pro"/>
                <a:cs typeface="Myriad Pro"/>
              </a:rPr>
              <a:t> </a:t>
            </a:r>
            <a:r>
              <a:rPr sz="1450" spc="-10" dirty="0">
                <a:solidFill>
                  <a:srgbClr val="423F41"/>
                </a:solidFill>
                <a:latin typeface="Myriad Pro"/>
                <a:cs typeface="Myriad Pro"/>
              </a:rPr>
              <a:t>market.</a:t>
            </a:r>
            <a:r>
              <a:rPr sz="1450" spc="-70" dirty="0">
                <a:solidFill>
                  <a:srgbClr val="423F41"/>
                </a:solidFill>
                <a:latin typeface="Myriad Pro"/>
                <a:cs typeface="Myriad Pro"/>
              </a:rPr>
              <a:t> </a:t>
            </a:r>
            <a:r>
              <a:rPr sz="1450" dirty="0">
                <a:solidFill>
                  <a:srgbClr val="423F41"/>
                </a:solidFill>
                <a:latin typeface="Myriad Pro"/>
                <a:cs typeface="Myriad Pro"/>
              </a:rPr>
              <a:t>That's</a:t>
            </a:r>
            <a:r>
              <a:rPr sz="1450" spc="-25" dirty="0">
                <a:solidFill>
                  <a:srgbClr val="423F41"/>
                </a:solidFill>
                <a:latin typeface="Myriad Pro"/>
                <a:cs typeface="Myriad Pro"/>
              </a:rPr>
              <a:t> </a:t>
            </a:r>
            <a:r>
              <a:rPr sz="1450" dirty="0">
                <a:solidFill>
                  <a:srgbClr val="423F41"/>
                </a:solidFill>
                <a:latin typeface="Myriad Pro"/>
                <a:cs typeface="Myriad Pro"/>
              </a:rPr>
              <a:t>why</a:t>
            </a:r>
            <a:r>
              <a:rPr sz="1450" spc="-25" dirty="0">
                <a:solidFill>
                  <a:srgbClr val="423F41"/>
                </a:solidFill>
                <a:latin typeface="Myriad Pro"/>
                <a:cs typeface="Myriad Pro"/>
              </a:rPr>
              <a:t> </a:t>
            </a:r>
            <a:r>
              <a:rPr sz="1450" dirty="0">
                <a:solidFill>
                  <a:srgbClr val="423F41"/>
                </a:solidFill>
                <a:latin typeface="Myriad Pro"/>
                <a:cs typeface="Myriad Pro"/>
              </a:rPr>
              <a:t>the</a:t>
            </a:r>
            <a:r>
              <a:rPr sz="1450" spc="-30" dirty="0">
                <a:solidFill>
                  <a:srgbClr val="423F41"/>
                </a:solidFill>
                <a:latin typeface="Myriad Pro"/>
                <a:cs typeface="Myriad Pro"/>
              </a:rPr>
              <a:t> </a:t>
            </a:r>
            <a:r>
              <a:rPr sz="1450" dirty="0">
                <a:solidFill>
                  <a:srgbClr val="423F41"/>
                </a:solidFill>
                <a:latin typeface="Myriad Pro"/>
                <a:cs typeface="Myriad Pro"/>
              </a:rPr>
              <a:t>launch</a:t>
            </a:r>
            <a:r>
              <a:rPr sz="1450" spc="-25" dirty="0">
                <a:solidFill>
                  <a:srgbClr val="423F41"/>
                </a:solidFill>
                <a:latin typeface="Myriad Pro"/>
                <a:cs typeface="Myriad Pro"/>
              </a:rPr>
              <a:t> </a:t>
            </a:r>
            <a:r>
              <a:rPr sz="1450" dirty="0">
                <a:solidFill>
                  <a:srgbClr val="423F41"/>
                </a:solidFill>
                <a:latin typeface="Myriad Pro"/>
                <a:cs typeface="Myriad Pro"/>
              </a:rPr>
              <a:t>is</a:t>
            </a:r>
            <a:r>
              <a:rPr sz="1450" spc="-25" dirty="0">
                <a:solidFill>
                  <a:srgbClr val="423F41"/>
                </a:solidFill>
                <a:latin typeface="Myriad Pro"/>
                <a:cs typeface="Myriad Pro"/>
              </a:rPr>
              <a:t> </a:t>
            </a:r>
            <a:r>
              <a:rPr sz="1450" dirty="0">
                <a:solidFill>
                  <a:srgbClr val="423F41"/>
                </a:solidFill>
                <a:latin typeface="Myriad Pro"/>
                <a:cs typeface="Myriad Pro"/>
              </a:rPr>
              <a:t>so</a:t>
            </a:r>
            <a:r>
              <a:rPr sz="1450" spc="-30" dirty="0">
                <a:solidFill>
                  <a:srgbClr val="423F41"/>
                </a:solidFill>
                <a:latin typeface="Myriad Pro"/>
                <a:cs typeface="Myriad Pro"/>
              </a:rPr>
              <a:t> </a:t>
            </a:r>
            <a:r>
              <a:rPr sz="1450" spc="-10" dirty="0">
                <a:solidFill>
                  <a:srgbClr val="423F41"/>
                </a:solidFill>
                <a:latin typeface="Myriad Pro"/>
                <a:cs typeface="Myriad Pro"/>
              </a:rPr>
              <a:t>important.</a:t>
            </a:r>
            <a:r>
              <a:rPr sz="1450" spc="-65" dirty="0">
                <a:solidFill>
                  <a:srgbClr val="423F41"/>
                </a:solidFill>
                <a:latin typeface="Myriad Pro"/>
                <a:cs typeface="Myriad Pro"/>
              </a:rPr>
              <a:t> </a:t>
            </a:r>
            <a:r>
              <a:rPr sz="1450" dirty="0">
                <a:solidFill>
                  <a:srgbClr val="423F41"/>
                </a:solidFill>
                <a:latin typeface="Myriad Pro"/>
                <a:cs typeface="Myriad Pro"/>
              </a:rPr>
              <a:t>We</a:t>
            </a:r>
            <a:r>
              <a:rPr sz="1450" spc="-25" dirty="0">
                <a:solidFill>
                  <a:srgbClr val="423F41"/>
                </a:solidFill>
                <a:latin typeface="Myriad Pro"/>
                <a:cs typeface="Myriad Pro"/>
              </a:rPr>
              <a:t> </a:t>
            </a:r>
            <a:r>
              <a:rPr sz="1450" dirty="0">
                <a:solidFill>
                  <a:srgbClr val="423F41"/>
                </a:solidFill>
                <a:latin typeface="Myriad Pro"/>
                <a:cs typeface="Myriad Pro"/>
              </a:rPr>
              <a:t>reach</a:t>
            </a:r>
            <a:r>
              <a:rPr sz="1450" spc="-30" dirty="0">
                <a:solidFill>
                  <a:srgbClr val="423F41"/>
                </a:solidFill>
                <a:latin typeface="Myriad Pro"/>
                <a:cs typeface="Myriad Pro"/>
              </a:rPr>
              <a:t> </a:t>
            </a:r>
            <a:r>
              <a:rPr sz="1450" dirty="0">
                <a:solidFill>
                  <a:srgbClr val="423F41"/>
                </a:solidFill>
                <a:latin typeface="Myriad Pro"/>
                <a:cs typeface="Myriad Pro"/>
              </a:rPr>
              <a:t>all</a:t>
            </a:r>
            <a:r>
              <a:rPr sz="1450" spc="-25" dirty="0">
                <a:solidFill>
                  <a:srgbClr val="423F41"/>
                </a:solidFill>
                <a:latin typeface="Myriad Pro"/>
                <a:cs typeface="Myriad Pro"/>
              </a:rPr>
              <a:t> </a:t>
            </a:r>
            <a:r>
              <a:rPr sz="1450" spc="-10" dirty="0">
                <a:solidFill>
                  <a:srgbClr val="423F41"/>
                </a:solidFill>
                <a:latin typeface="Myriad Pro"/>
                <a:cs typeface="Myriad Pro"/>
              </a:rPr>
              <a:t>potential</a:t>
            </a:r>
            <a:r>
              <a:rPr sz="1450" spc="-30" dirty="0">
                <a:solidFill>
                  <a:srgbClr val="423F41"/>
                </a:solidFill>
                <a:latin typeface="Myriad Pro"/>
                <a:cs typeface="Myriad Pro"/>
              </a:rPr>
              <a:t> </a:t>
            </a:r>
            <a:r>
              <a:rPr sz="1450" dirty="0">
                <a:solidFill>
                  <a:srgbClr val="423F41"/>
                </a:solidFill>
                <a:latin typeface="Myriad Pro"/>
                <a:cs typeface="Myriad Pro"/>
              </a:rPr>
              <a:t>buyers</a:t>
            </a:r>
            <a:r>
              <a:rPr sz="1450" spc="-25" dirty="0">
                <a:solidFill>
                  <a:srgbClr val="423F41"/>
                </a:solidFill>
                <a:latin typeface="Myriad Pro"/>
                <a:cs typeface="Myriad Pro"/>
              </a:rPr>
              <a:t> </a:t>
            </a:r>
            <a:r>
              <a:rPr sz="1450" dirty="0">
                <a:solidFill>
                  <a:srgbClr val="423F41"/>
                </a:solidFill>
                <a:latin typeface="Myriad Pro"/>
                <a:cs typeface="Myriad Pro"/>
              </a:rPr>
              <a:t>in</a:t>
            </a:r>
            <a:r>
              <a:rPr sz="1450" spc="-25" dirty="0">
                <a:solidFill>
                  <a:srgbClr val="423F41"/>
                </a:solidFill>
                <a:latin typeface="Myriad Pro"/>
                <a:cs typeface="Myriad Pro"/>
              </a:rPr>
              <a:t> the </a:t>
            </a:r>
            <a:r>
              <a:rPr sz="1450" spc="-10" dirty="0">
                <a:solidFill>
                  <a:srgbClr val="423F41"/>
                </a:solidFill>
                <a:latin typeface="Myriad Pro"/>
                <a:cs typeface="Myriad Pro"/>
              </a:rPr>
              <a:t>marketplace</a:t>
            </a:r>
            <a:r>
              <a:rPr sz="1450" spc="-25" dirty="0">
                <a:solidFill>
                  <a:srgbClr val="423F41"/>
                </a:solidFill>
                <a:latin typeface="Myriad Pro"/>
                <a:cs typeface="Myriad Pro"/>
              </a:rPr>
              <a:t> </a:t>
            </a:r>
            <a:r>
              <a:rPr sz="1450" dirty="0">
                <a:solidFill>
                  <a:srgbClr val="423F41"/>
                </a:solidFill>
                <a:latin typeface="Myriad Pro"/>
                <a:cs typeface="Myriad Pro"/>
              </a:rPr>
              <a:t>by</a:t>
            </a:r>
            <a:r>
              <a:rPr sz="1450" spc="-25" dirty="0">
                <a:solidFill>
                  <a:srgbClr val="423F41"/>
                </a:solidFill>
                <a:latin typeface="Myriad Pro"/>
                <a:cs typeface="Myriad Pro"/>
              </a:rPr>
              <a:t> </a:t>
            </a:r>
            <a:r>
              <a:rPr sz="1450" spc="-10" dirty="0">
                <a:solidFill>
                  <a:srgbClr val="423F41"/>
                </a:solidFill>
                <a:latin typeface="Myriad Pro"/>
                <a:cs typeface="Myriad Pro"/>
              </a:rPr>
              <a:t>generating</a:t>
            </a:r>
            <a:r>
              <a:rPr sz="1450" spc="-25" dirty="0">
                <a:solidFill>
                  <a:srgbClr val="423F41"/>
                </a:solidFill>
                <a:latin typeface="Myriad Pro"/>
                <a:cs typeface="Myriad Pro"/>
              </a:rPr>
              <a:t> </a:t>
            </a:r>
            <a:r>
              <a:rPr sz="1450" spc="-10" dirty="0">
                <a:solidFill>
                  <a:srgbClr val="423F41"/>
                </a:solidFill>
                <a:latin typeface="Myriad Pro"/>
                <a:cs typeface="Myriad Pro"/>
              </a:rPr>
              <a:t>momentum</a:t>
            </a:r>
            <a:r>
              <a:rPr sz="1450" spc="-25" dirty="0">
                <a:solidFill>
                  <a:srgbClr val="423F41"/>
                </a:solidFill>
                <a:latin typeface="Myriad Pro"/>
                <a:cs typeface="Myriad Pro"/>
              </a:rPr>
              <a:t> </a:t>
            </a:r>
            <a:r>
              <a:rPr sz="1450" dirty="0">
                <a:solidFill>
                  <a:srgbClr val="423F41"/>
                </a:solidFill>
                <a:latin typeface="Myriad Pro"/>
                <a:cs typeface="Myriad Pro"/>
              </a:rPr>
              <a:t>with</a:t>
            </a:r>
            <a:r>
              <a:rPr sz="1450" spc="-25" dirty="0">
                <a:solidFill>
                  <a:srgbClr val="423F41"/>
                </a:solidFill>
                <a:latin typeface="Myriad Pro"/>
                <a:cs typeface="Myriad Pro"/>
              </a:rPr>
              <a:t> </a:t>
            </a:r>
            <a:r>
              <a:rPr sz="1450" dirty="0">
                <a:solidFill>
                  <a:srgbClr val="423F41"/>
                </a:solidFill>
                <a:latin typeface="Myriad Pro"/>
                <a:cs typeface="Myriad Pro"/>
              </a:rPr>
              <a:t>the</a:t>
            </a:r>
            <a:r>
              <a:rPr sz="1450" spc="-25" dirty="0">
                <a:solidFill>
                  <a:srgbClr val="423F41"/>
                </a:solidFill>
                <a:latin typeface="Myriad Pro"/>
                <a:cs typeface="Myriad Pro"/>
              </a:rPr>
              <a:t> </a:t>
            </a:r>
            <a:r>
              <a:rPr sz="1450" dirty="0">
                <a:solidFill>
                  <a:srgbClr val="423F41"/>
                </a:solidFill>
                <a:latin typeface="Myriad Pro"/>
                <a:cs typeface="Myriad Pro"/>
              </a:rPr>
              <a:t>current</a:t>
            </a:r>
            <a:r>
              <a:rPr sz="1450" spc="-25" dirty="0">
                <a:solidFill>
                  <a:srgbClr val="423F41"/>
                </a:solidFill>
                <a:latin typeface="Myriad Pro"/>
                <a:cs typeface="Myriad Pro"/>
              </a:rPr>
              <a:t> </a:t>
            </a:r>
            <a:r>
              <a:rPr sz="1450" dirty="0">
                <a:solidFill>
                  <a:srgbClr val="423F41"/>
                </a:solidFill>
                <a:latin typeface="Myriad Pro"/>
                <a:cs typeface="Myriad Pro"/>
              </a:rPr>
              <a:t>backlog</a:t>
            </a:r>
            <a:r>
              <a:rPr sz="1450" spc="-25" dirty="0">
                <a:solidFill>
                  <a:srgbClr val="423F41"/>
                </a:solidFill>
                <a:latin typeface="Myriad Pro"/>
                <a:cs typeface="Myriad Pro"/>
              </a:rPr>
              <a:t> </a:t>
            </a:r>
            <a:r>
              <a:rPr sz="1450" dirty="0">
                <a:solidFill>
                  <a:srgbClr val="423F41"/>
                </a:solidFill>
                <a:latin typeface="Myriad Pro"/>
                <a:cs typeface="Myriad Pro"/>
              </a:rPr>
              <a:t>of</a:t>
            </a:r>
            <a:r>
              <a:rPr sz="1450" spc="-25" dirty="0">
                <a:solidFill>
                  <a:srgbClr val="423F41"/>
                </a:solidFill>
                <a:latin typeface="Myriad Pro"/>
                <a:cs typeface="Myriad Pro"/>
              </a:rPr>
              <a:t> </a:t>
            </a:r>
            <a:r>
              <a:rPr sz="1450" dirty="0">
                <a:solidFill>
                  <a:srgbClr val="423F41"/>
                </a:solidFill>
                <a:latin typeface="Myriad Pro"/>
                <a:cs typeface="Myriad Pro"/>
              </a:rPr>
              <a:t>buyers</a:t>
            </a:r>
            <a:r>
              <a:rPr sz="1450" spc="-25" dirty="0">
                <a:solidFill>
                  <a:srgbClr val="423F41"/>
                </a:solidFill>
                <a:latin typeface="Myriad Pro"/>
                <a:cs typeface="Myriad Pro"/>
              </a:rPr>
              <a:t> </a:t>
            </a:r>
            <a:r>
              <a:rPr sz="1450" dirty="0">
                <a:solidFill>
                  <a:srgbClr val="423F41"/>
                </a:solidFill>
                <a:latin typeface="Myriad Pro"/>
                <a:cs typeface="Myriad Pro"/>
              </a:rPr>
              <a:t>and</a:t>
            </a:r>
            <a:r>
              <a:rPr sz="1450" spc="-25" dirty="0">
                <a:solidFill>
                  <a:srgbClr val="423F41"/>
                </a:solidFill>
                <a:latin typeface="Myriad Pro"/>
                <a:cs typeface="Myriad Pro"/>
              </a:rPr>
              <a:t> </a:t>
            </a:r>
            <a:r>
              <a:rPr sz="1450" spc="-10" dirty="0">
                <a:solidFill>
                  <a:srgbClr val="423F41"/>
                </a:solidFill>
                <a:latin typeface="Myriad Pro"/>
                <a:cs typeface="Myriad Pro"/>
              </a:rPr>
              <a:t>attracting </a:t>
            </a:r>
            <a:r>
              <a:rPr sz="1450" dirty="0">
                <a:solidFill>
                  <a:srgbClr val="423F41"/>
                </a:solidFill>
                <a:latin typeface="Myriad Pro"/>
                <a:cs typeface="Myriad Pro"/>
              </a:rPr>
              <a:t>new</a:t>
            </a:r>
            <a:r>
              <a:rPr sz="1450" spc="-30" dirty="0">
                <a:solidFill>
                  <a:srgbClr val="423F41"/>
                </a:solidFill>
                <a:latin typeface="Myriad Pro"/>
                <a:cs typeface="Myriad Pro"/>
              </a:rPr>
              <a:t> </a:t>
            </a:r>
            <a:r>
              <a:rPr sz="1450" dirty="0">
                <a:solidFill>
                  <a:srgbClr val="423F41"/>
                </a:solidFill>
                <a:latin typeface="Myriad Pro"/>
                <a:cs typeface="Myriad Pro"/>
              </a:rPr>
              <a:t>buyers</a:t>
            </a:r>
            <a:r>
              <a:rPr sz="1450" spc="-30" dirty="0">
                <a:solidFill>
                  <a:srgbClr val="423F41"/>
                </a:solidFill>
                <a:latin typeface="Myriad Pro"/>
                <a:cs typeface="Myriad Pro"/>
              </a:rPr>
              <a:t> </a:t>
            </a:r>
            <a:r>
              <a:rPr sz="1450" dirty="0">
                <a:solidFill>
                  <a:srgbClr val="423F41"/>
                </a:solidFill>
                <a:latin typeface="Myriad Pro"/>
                <a:cs typeface="Myriad Pro"/>
              </a:rPr>
              <a:t>just</a:t>
            </a:r>
            <a:r>
              <a:rPr sz="1450" spc="-35" dirty="0">
                <a:solidFill>
                  <a:srgbClr val="423F41"/>
                </a:solidFill>
                <a:latin typeface="Myriad Pro"/>
                <a:cs typeface="Myriad Pro"/>
              </a:rPr>
              <a:t> </a:t>
            </a:r>
            <a:r>
              <a:rPr sz="1450" spc="-10" dirty="0">
                <a:solidFill>
                  <a:srgbClr val="423F41"/>
                </a:solidFill>
                <a:latin typeface="Myriad Pro"/>
                <a:cs typeface="Myriad Pro"/>
              </a:rPr>
              <a:t>beginning</a:t>
            </a:r>
            <a:r>
              <a:rPr sz="1450" spc="-30" dirty="0">
                <a:solidFill>
                  <a:srgbClr val="423F41"/>
                </a:solidFill>
                <a:latin typeface="Myriad Pro"/>
                <a:cs typeface="Myriad Pro"/>
              </a:rPr>
              <a:t> </a:t>
            </a:r>
            <a:r>
              <a:rPr sz="1450" dirty="0">
                <a:solidFill>
                  <a:srgbClr val="423F41"/>
                </a:solidFill>
                <a:latin typeface="Myriad Pro"/>
                <a:cs typeface="Myriad Pro"/>
              </a:rPr>
              <a:t>their</a:t>
            </a:r>
            <a:r>
              <a:rPr sz="1450" spc="-30" dirty="0">
                <a:solidFill>
                  <a:srgbClr val="423F41"/>
                </a:solidFill>
                <a:latin typeface="Myriad Pro"/>
                <a:cs typeface="Myriad Pro"/>
              </a:rPr>
              <a:t> </a:t>
            </a:r>
            <a:r>
              <a:rPr sz="1450" dirty="0">
                <a:solidFill>
                  <a:srgbClr val="423F41"/>
                </a:solidFill>
                <a:latin typeface="Myriad Pro"/>
                <a:cs typeface="Myriad Pro"/>
              </a:rPr>
              <a:t>home</a:t>
            </a:r>
            <a:r>
              <a:rPr sz="1450" spc="-30" dirty="0">
                <a:solidFill>
                  <a:srgbClr val="423F41"/>
                </a:solidFill>
                <a:latin typeface="Myriad Pro"/>
                <a:cs typeface="Myriad Pro"/>
              </a:rPr>
              <a:t> </a:t>
            </a:r>
            <a:r>
              <a:rPr sz="1450" spc="-10" dirty="0">
                <a:solidFill>
                  <a:srgbClr val="423F41"/>
                </a:solidFill>
                <a:latin typeface="Myriad Pro"/>
                <a:cs typeface="Myriad Pro"/>
              </a:rPr>
              <a:t>search.</a:t>
            </a:r>
            <a:endParaRPr sz="1450" dirty="0">
              <a:latin typeface="Myriad Pro"/>
              <a:cs typeface="Myriad Pro"/>
            </a:endParaRPr>
          </a:p>
        </p:txBody>
      </p:sp>
      <p:pic>
        <p:nvPicPr>
          <p:cNvPr id="37" name="object 37"/>
          <p:cNvPicPr/>
          <p:nvPr/>
        </p:nvPicPr>
        <p:blipFill>
          <a:blip r:embed="rId16" cstate="print"/>
          <a:stretch>
            <a:fillRect/>
          </a:stretch>
        </p:blipFill>
        <p:spPr>
          <a:xfrm>
            <a:off x="4513872" y="2634767"/>
            <a:ext cx="4313859" cy="3977640"/>
          </a:xfrm>
          <a:prstGeom prst="rect">
            <a:avLst/>
          </a:prstGeom>
        </p:spPr>
      </p:pic>
      <p:sp>
        <p:nvSpPr>
          <p:cNvPr id="38" name="object 3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39" name="object 39"/>
          <p:cNvSpPr/>
          <p:nvPr/>
        </p:nvSpPr>
        <p:spPr>
          <a:xfrm>
            <a:off x="729741" y="604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35437" y="471170"/>
            <a:ext cx="4287520" cy="519430"/>
          </a:xfrm>
          <a:prstGeom prst="rect">
            <a:avLst/>
          </a:prstGeom>
        </p:spPr>
        <p:txBody>
          <a:bodyPr vert="horz" wrap="square" lIns="0" tIns="11430" rIns="0" bIns="0" rtlCol="0">
            <a:spAutoFit/>
          </a:bodyPr>
          <a:lstStyle/>
          <a:p>
            <a:pPr marL="12700">
              <a:lnSpc>
                <a:spcPct val="100000"/>
              </a:lnSpc>
              <a:spcBef>
                <a:spcPts val="90"/>
              </a:spcBef>
            </a:pPr>
            <a:r>
              <a:rPr dirty="0"/>
              <a:t>Home</a:t>
            </a:r>
            <a:r>
              <a:rPr spc="-120" dirty="0"/>
              <a:t> </a:t>
            </a:r>
            <a:r>
              <a:rPr dirty="0"/>
              <a:t>Pricing</a:t>
            </a:r>
            <a:r>
              <a:rPr spc="-114" dirty="0"/>
              <a:t> </a:t>
            </a:r>
            <a:r>
              <a:rPr spc="-10" dirty="0"/>
              <a:t>Strategies</a:t>
            </a:r>
          </a:p>
        </p:txBody>
      </p:sp>
      <p:sp>
        <p:nvSpPr>
          <p:cNvPr id="5" name="object 5"/>
          <p:cNvSpPr txBox="1"/>
          <p:nvPr/>
        </p:nvSpPr>
        <p:spPr>
          <a:xfrm>
            <a:off x="1648280" y="1073170"/>
            <a:ext cx="7221450" cy="700192"/>
          </a:xfrm>
          <a:prstGeom prst="rect">
            <a:avLst/>
          </a:prstGeom>
        </p:spPr>
        <p:txBody>
          <a:bodyPr vert="horz" wrap="square" lIns="0" tIns="30480" rIns="0" bIns="0" rtlCol="0">
            <a:spAutoFit/>
          </a:bodyPr>
          <a:lstStyle/>
          <a:p>
            <a:pPr marL="12700" marR="5080">
              <a:spcBef>
                <a:spcPts val="240"/>
              </a:spcBef>
            </a:pPr>
            <a:r>
              <a:rPr sz="1450" spc="-20" dirty="0">
                <a:solidFill>
                  <a:srgbClr val="423F41"/>
                </a:solidFill>
                <a:latin typeface="Myriad Pro"/>
                <a:cs typeface="Myriad Pro"/>
              </a:rPr>
              <a:t>The</a:t>
            </a:r>
            <a:r>
              <a:rPr sz="1450" spc="-35" dirty="0">
                <a:solidFill>
                  <a:srgbClr val="423F41"/>
                </a:solidFill>
                <a:latin typeface="Myriad Pro"/>
                <a:cs typeface="Myriad Pro"/>
              </a:rPr>
              <a:t> </a:t>
            </a:r>
            <a:r>
              <a:rPr sz="1450" spc="-20" dirty="0">
                <a:solidFill>
                  <a:srgbClr val="423F41"/>
                </a:solidFill>
                <a:latin typeface="Myriad Pro"/>
                <a:cs typeface="Myriad Pro"/>
              </a:rPr>
              <a:t>first</a:t>
            </a:r>
            <a:r>
              <a:rPr sz="1450" spc="-30" dirty="0">
                <a:solidFill>
                  <a:srgbClr val="423F41"/>
                </a:solidFill>
                <a:latin typeface="Myriad Pro"/>
                <a:cs typeface="Myriad Pro"/>
              </a:rPr>
              <a:t> </a:t>
            </a:r>
            <a:r>
              <a:rPr sz="1450" dirty="0">
                <a:solidFill>
                  <a:srgbClr val="423F41"/>
                </a:solidFill>
                <a:latin typeface="Myriad Pro"/>
                <a:cs typeface="Myriad Pro"/>
              </a:rPr>
              <a:t>30</a:t>
            </a:r>
            <a:r>
              <a:rPr sz="1450" spc="-30" dirty="0">
                <a:solidFill>
                  <a:srgbClr val="423F41"/>
                </a:solidFill>
                <a:latin typeface="Myriad Pro"/>
                <a:cs typeface="Myriad Pro"/>
              </a:rPr>
              <a:t> </a:t>
            </a:r>
            <a:r>
              <a:rPr sz="1450" spc="-20" dirty="0">
                <a:solidFill>
                  <a:srgbClr val="423F41"/>
                </a:solidFill>
                <a:latin typeface="Myriad Pro"/>
                <a:cs typeface="Myriad Pro"/>
              </a:rPr>
              <a:t>days</a:t>
            </a:r>
            <a:r>
              <a:rPr sz="1450" spc="-30" dirty="0">
                <a:solidFill>
                  <a:srgbClr val="423F41"/>
                </a:solidFill>
                <a:latin typeface="Myriad Pro"/>
                <a:cs typeface="Myriad Pro"/>
              </a:rPr>
              <a:t> </a:t>
            </a:r>
            <a:r>
              <a:rPr sz="1450" spc="-20" dirty="0">
                <a:solidFill>
                  <a:srgbClr val="423F41"/>
                </a:solidFill>
                <a:latin typeface="Myriad Pro"/>
                <a:cs typeface="Myriad Pro"/>
              </a:rPr>
              <a:t>after</a:t>
            </a:r>
            <a:r>
              <a:rPr sz="1450" spc="-30" dirty="0">
                <a:solidFill>
                  <a:srgbClr val="423F41"/>
                </a:solidFill>
                <a:latin typeface="Myriad Pro"/>
                <a:cs typeface="Myriad Pro"/>
              </a:rPr>
              <a:t> </a:t>
            </a:r>
            <a:r>
              <a:rPr sz="1450" spc="-20" dirty="0">
                <a:solidFill>
                  <a:srgbClr val="423F41"/>
                </a:solidFill>
                <a:latin typeface="Myriad Pro"/>
                <a:cs typeface="Myriad Pro"/>
              </a:rPr>
              <a:t>you</a:t>
            </a:r>
            <a:r>
              <a:rPr sz="1450" spc="-35" dirty="0">
                <a:solidFill>
                  <a:srgbClr val="423F41"/>
                </a:solidFill>
                <a:latin typeface="Myriad Pro"/>
                <a:cs typeface="Myriad Pro"/>
              </a:rPr>
              <a:t> </a:t>
            </a:r>
            <a:r>
              <a:rPr sz="1450" spc="-10" dirty="0">
                <a:solidFill>
                  <a:srgbClr val="423F41"/>
                </a:solidFill>
                <a:latin typeface="Myriad Pro"/>
                <a:cs typeface="Myriad Pro"/>
              </a:rPr>
              <a:t>list</a:t>
            </a:r>
            <a:r>
              <a:rPr sz="1450" spc="-30" dirty="0">
                <a:solidFill>
                  <a:srgbClr val="423F41"/>
                </a:solidFill>
                <a:latin typeface="Myriad Pro"/>
                <a:cs typeface="Myriad Pro"/>
              </a:rPr>
              <a:t> </a:t>
            </a:r>
            <a:r>
              <a:rPr sz="1450" spc="-20" dirty="0">
                <a:solidFill>
                  <a:srgbClr val="423F41"/>
                </a:solidFill>
                <a:latin typeface="Myriad Pro"/>
                <a:cs typeface="Myriad Pro"/>
              </a:rPr>
              <a:t>your</a:t>
            </a:r>
            <a:r>
              <a:rPr sz="1450" spc="-30" dirty="0">
                <a:solidFill>
                  <a:srgbClr val="423F41"/>
                </a:solidFill>
                <a:latin typeface="Myriad Pro"/>
                <a:cs typeface="Myriad Pro"/>
              </a:rPr>
              <a:t> </a:t>
            </a:r>
            <a:r>
              <a:rPr sz="1450" spc="-20" dirty="0">
                <a:solidFill>
                  <a:srgbClr val="423F41"/>
                </a:solidFill>
                <a:latin typeface="Myriad Pro"/>
                <a:cs typeface="Myriad Pro"/>
              </a:rPr>
              <a:t>home</a:t>
            </a:r>
            <a:r>
              <a:rPr sz="1450" spc="-30" dirty="0">
                <a:solidFill>
                  <a:srgbClr val="423F41"/>
                </a:solidFill>
                <a:latin typeface="Myriad Pro"/>
                <a:cs typeface="Myriad Pro"/>
              </a:rPr>
              <a:t> </a:t>
            </a:r>
            <a:r>
              <a:rPr sz="1450" spc="-20" dirty="0">
                <a:solidFill>
                  <a:srgbClr val="423F41"/>
                </a:solidFill>
                <a:latin typeface="Myriad Pro"/>
                <a:cs typeface="Myriad Pro"/>
              </a:rPr>
              <a:t>gives</a:t>
            </a:r>
            <a:r>
              <a:rPr sz="1450" spc="-30" dirty="0">
                <a:solidFill>
                  <a:srgbClr val="423F41"/>
                </a:solidFill>
                <a:latin typeface="Myriad Pro"/>
                <a:cs typeface="Myriad Pro"/>
              </a:rPr>
              <a:t> </a:t>
            </a:r>
            <a:r>
              <a:rPr sz="1450" spc="-20" dirty="0">
                <a:solidFill>
                  <a:srgbClr val="423F41"/>
                </a:solidFill>
                <a:latin typeface="Myriad Pro"/>
                <a:cs typeface="Myriad Pro"/>
              </a:rPr>
              <a:t>you</a:t>
            </a:r>
            <a:r>
              <a:rPr sz="1450" spc="-35" dirty="0">
                <a:solidFill>
                  <a:srgbClr val="423F41"/>
                </a:solidFill>
                <a:latin typeface="Myriad Pro"/>
                <a:cs typeface="Myriad Pro"/>
              </a:rPr>
              <a:t> </a:t>
            </a:r>
            <a:r>
              <a:rPr sz="1450" spc="-10" dirty="0">
                <a:solidFill>
                  <a:srgbClr val="423F41"/>
                </a:solidFill>
                <a:latin typeface="Myriad Pro"/>
                <a:cs typeface="Myriad Pro"/>
              </a:rPr>
              <a:t>a</a:t>
            </a:r>
            <a:r>
              <a:rPr sz="1450" spc="-150" dirty="0">
                <a:solidFill>
                  <a:srgbClr val="423F41"/>
                </a:solidFill>
                <a:latin typeface="Myriad Pro"/>
                <a:cs typeface="Myriad Pro"/>
              </a:rPr>
              <a:t> </a:t>
            </a:r>
            <a:r>
              <a:rPr sz="1450" spc="-25" dirty="0">
                <a:solidFill>
                  <a:srgbClr val="423F41"/>
                </a:solidFill>
                <a:latin typeface="Myriad Pro"/>
                <a:cs typeface="Myriad Pro"/>
              </a:rPr>
              <a:t>“seller</a:t>
            </a:r>
            <a:r>
              <a:rPr sz="1450" spc="-30" dirty="0">
                <a:solidFill>
                  <a:srgbClr val="423F41"/>
                </a:solidFill>
                <a:latin typeface="Myriad Pro"/>
                <a:cs typeface="Myriad Pro"/>
              </a:rPr>
              <a:t> </a:t>
            </a:r>
            <a:r>
              <a:rPr sz="1450" spc="-25" dirty="0">
                <a:solidFill>
                  <a:srgbClr val="423F41"/>
                </a:solidFill>
                <a:latin typeface="Myriad Pro"/>
                <a:cs typeface="Myriad Pro"/>
              </a:rPr>
              <a:t>negotiation</a:t>
            </a:r>
            <a:r>
              <a:rPr sz="1450" spc="-35" dirty="0">
                <a:solidFill>
                  <a:srgbClr val="423F41"/>
                </a:solidFill>
                <a:latin typeface="Myriad Pro"/>
                <a:cs typeface="Myriad Pro"/>
              </a:rPr>
              <a:t> advantage”</a:t>
            </a:r>
            <a:r>
              <a:rPr sz="1450" spc="-150" dirty="0">
                <a:solidFill>
                  <a:srgbClr val="423F41"/>
                </a:solidFill>
                <a:latin typeface="Myriad Pro"/>
                <a:cs typeface="Myriad Pro"/>
              </a:rPr>
              <a:t> </a:t>
            </a:r>
            <a:r>
              <a:rPr sz="1450" spc="-20" dirty="0">
                <a:solidFill>
                  <a:srgbClr val="423F41"/>
                </a:solidFill>
                <a:latin typeface="Myriad Pro"/>
                <a:cs typeface="Myriad Pro"/>
              </a:rPr>
              <a:t>with</a:t>
            </a:r>
            <a:r>
              <a:rPr sz="1450" spc="-30" dirty="0">
                <a:solidFill>
                  <a:srgbClr val="423F41"/>
                </a:solidFill>
                <a:latin typeface="Myriad Pro"/>
                <a:cs typeface="Myriad Pro"/>
              </a:rPr>
              <a:t> </a:t>
            </a:r>
            <a:r>
              <a:rPr sz="1450" spc="-25" dirty="0">
                <a:solidFill>
                  <a:srgbClr val="423F41"/>
                </a:solidFill>
                <a:latin typeface="Myriad Pro"/>
                <a:cs typeface="Myriad Pro"/>
              </a:rPr>
              <a:t>the </a:t>
            </a:r>
            <a:r>
              <a:rPr sz="1450" spc="-20" dirty="0">
                <a:solidFill>
                  <a:srgbClr val="423F41"/>
                </a:solidFill>
                <a:latin typeface="Myriad Pro"/>
                <a:cs typeface="Myriad Pro"/>
              </a:rPr>
              <a:t>backlog</a:t>
            </a:r>
            <a:r>
              <a:rPr sz="1450" spc="-40" dirty="0">
                <a:solidFill>
                  <a:srgbClr val="423F41"/>
                </a:solidFill>
                <a:latin typeface="Myriad Pro"/>
                <a:cs typeface="Myriad Pro"/>
              </a:rPr>
              <a:t> </a:t>
            </a:r>
            <a:r>
              <a:rPr sz="1450" dirty="0">
                <a:solidFill>
                  <a:srgbClr val="423F41"/>
                </a:solidFill>
                <a:latin typeface="Myriad Pro"/>
                <a:cs typeface="Myriad Pro"/>
              </a:rPr>
              <a:t>of</a:t>
            </a:r>
            <a:r>
              <a:rPr sz="1450" spc="-35" dirty="0">
                <a:solidFill>
                  <a:srgbClr val="423F41"/>
                </a:solidFill>
                <a:latin typeface="Myriad Pro"/>
                <a:cs typeface="Myriad Pro"/>
              </a:rPr>
              <a:t> </a:t>
            </a:r>
            <a:r>
              <a:rPr sz="1450" spc="-25" dirty="0">
                <a:solidFill>
                  <a:srgbClr val="423F41"/>
                </a:solidFill>
                <a:latin typeface="Myriad Pro"/>
                <a:cs typeface="Myriad Pro"/>
              </a:rPr>
              <a:t>buyers.</a:t>
            </a:r>
            <a:r>
              <a:rPr sz="1450" spc="-35" dirty="0">
                <a:solidFill>
                  <a:srgbClr val="423F41"/>
                </a:solidFill>
                <a:latin typeface="Myriad Pro"/>
                <a:cs typeface="Myriad Pro"/>
              </a:rPr>
              <a:t> </a:t>
            </a:r>
            <a:r>
              <a:rPr sz="1450" spc="-25" dirty="0">
                <a:solidFill>
                  <a:srgbClr val="423F41"/>
                </a:solidFill>
                <a:latin typeface="Myriad Pro"/>
                <a:cs typeface="Myriad Pro"/>
              </a:rPr>
              <a:t>Strategic</a:t>
            </a:r>
            <a:r>
              <a:rPr sz="1450" spc="-35" dirty="0">
                <a:solidFill>
                  <a:srgbClr val="423F41"/>
                </a:solidFill>
                <a:latin typeface="Myriad Pro"/>
                <a:cs typeface="Myriad Pro"/>
              </a:rPr>
              <a:t> </a:t>
            </a:r>
            <a:r>
              <a:rPr sz="1450" spc="-20" dirty="0">
                <a:solidFill>
                  <a:srgbClr val="423F41"/>
                </a:solidFill>
                <a:latin typeface="Myriad Pro"/>
                <a:cs typeface="Myriad Pro"/>
              </a:rPr>
              <a:t>pricing</a:t>
            </a:r>
            <a:r>
              <a:rPr sz="1450" spc="-35" dirty="0">
                <a:solidFill>
                  <a:srgbClr val="423F41"/>
                </a:solidFill>
                <a:latin typeface="Myriad Pro"/>
                <a:cs typeface="Myriad Pro"/>
              </a:rPr>
              <a:t> </a:t>
            </a:r>
            <a:r>
              <a:rPr sz="1450" spc="-10" dirty="0">
                <a:solidFill>
                  <a:srgbClr val="423F41"/>
                </a:solidFill>
                <a:latin typeface="Myriad Pro"/>
                <a:cs typeface="Myriad Pro"/>
              </a:rPr>
              <a:t>will</a:t>
            </a:r>
            <a:r>
              <a:rPr sz="1450" spc="-35" dirty="0">
                <a:solidFill>
                  <a:srgbClr val="423F41"/>
                </a:solidFill>
                <a:latin typeface="Myriad Pro"/>
                <a:cs typeface="Myriad Pro"/>
              </a:rPr>
              <a:t> </a:t>
            </a:r>
            <a:r>
              <a:rPr sz="1450" spc="-20" dirty="0">
                <a:solidFill>
                  <a:srgbClr val="423F41"/>
                </a:solidFill>
                <a:latin typeface="Myriad Pro"/>
                <a:cs typeface="Myriad Pro"/>
              </a:rPr>
              <a:t>help</a:t>
            </a:r>
            <a:r>
              <a:rPr sz="1450" spc="-35" dirty="0">
                <a:solidFill>
                  <a:srgbClr val="423F41"/>
                </a:solidFill>
                <a:latin typeface="Myriad Pro"/>
                <a:cs typeface="Myriad Pro"/>
              </a:rPr>
              <a:t> </a:t>
            </a:r>
            <a:r>
              <a:rPr sz="1450" spc="-20" dirty="0">
                <a:solidFill>
                  <a:srgbClr val="423F41"/>
                </a:solidFill>
                <a:latin typeface="Myriad Pro"/>
                <a:cs typeface="Myriad Pro"/>
              </a:rPr>
              <a:t>you</a:t>
            </a:r>
            <a:r>
              <a:rPr sz="1450" spc="-35" dirty="0">
                <a:solidFill>
                  <a:srgbClr val="423F41"/>
                </a:solidFill>
                <a:latin typeface="Myriad Pro"/>
                <a:cs typeface="Myriad Pro"/>
              </a:rPr>
              <a:t> </a:t>
            </a:r>
            <a:r>
              <a:rPr sz="1450" spc="-20" dirty="0">
                <a:solidFill>
                  <a:srgbClr val="423F41"/>
                </a:solidFill>
                <a:latin typeface="Myriad Pro"/>
                <a:cs typeface="Myriad Pro"/>
              </a:rPr>
              <a:t>attract</a:t>
            </a:r>
            <a:r>
              <a:rPr sz="1450" spc="-35" dirty="0">
                <a:solidFill>
                  <a:srgbClr val="423F41"/>
                </a:solidFill>
                <a:latin typeface="Myriad Pro"/>
                <a:cs typeface="Myriad Pro"/>
              </a:rPr>
              <a:t> </a:t>
            </a:r>
            <a:r>
              <a:rPr sz="1450" spc="-10" dirty="0">
                <a:solidFill>
                  <a:srgbClr val="423F41"/>
                </a:solidFill>
                <a:latin typeface="Myriad Pro"/>
                <a:cs typeface="Myriad Pro"/>
              </a:rPr>
              <a:t>the</a:t>
            </a:r>
            <a:r>
              <a:rPr sz="1450" spc="-35" dirty="0">
                <a:solidFill>
                  <a:srgbClr val="423F41"/>
                </a:solidFill>
                <a:latin typeface="Myriad Pro"/>
                <a:cs typeface="Myriad Pro"/>
              </a:rPr>
              <a:t> </a:t>
            </a:r>
            <a:r>
              <a:rPr sz="1450" spc="-20" dirty="0">
                <a:solidFill>
                  <a:srgbClr val="423F41"/>
                </a:solidFill>
                <a:latin typeface="Myriad Pro"/>
                <a:cs typeface="Myriad Pro"/>
              </a:rPr>
              <a:t>largest</a:t>
            </a:r>
            <a:r>
              <a:rPr sz="1450" spc="-35" dirty="0">
                <a:solidFill>
                  <a:srgbClr val="423F41"/>
                </a:solidFill>
                <a:latin typeface="Myriad Pro"/>
                <a:cs typeface="Myriad Pro"/>
              </a:rPr>
              <a:t> </a:t>
            </a:r>
            <a:r>
              <a:rPr sz="1450" spc="-20" dirty="0">
                <a:solidFill>
                  <a:srgbClr val="423F41"/>
                </a:solidFill>
                <a:latin typeface="Myriad Pro"/>
                <a:cs typeface="Myriad Pro"/>
              </a:rPr>
              <a:t>pool</a:t>
            </a:r>
            <a:r>
              <a:rPr sz="1450" spc="-35" dirty="0">
                <a:solidFill>
                  <a:srgbClr val="423F41"/>
                </a:solidFill>
                <a:latin typeface="Myriad Pro"/>
                <a:cs typeface="Myriad Pro"/>
              </a:rPr>
              <a:t> </a:t>
            </a:r>
            <a:r>
              <a:rPr sz="1450" dirty="0">
                <a:solidFill>
                  <a:srgbClr val="423F41"/>
                </a:solidFill>
                <a:latin typeface="Myriad Pro"/>
                <a:cs typeface="Myriad Pro"/>
              </a:rPr>
              <a:t>of</a:t>
            </a:r>
            <a:r>
              <a:rPr sz="1450" spc="-35" dirty="0">
                <a:solidFill>
                  <a:srgbClr val="423F41"/>
                </a:solidFill>
                <a:latin typeface="Myriad Pro"/>
                <a:cs typeface="Myriad Pro"/>
              </a:rPr>
              <a:t> </a:t>
            </a:r>
            <a:r>
              <a:rPr sz="1450" spc="-25" dirty="0">
                <a:solidFill>
                  <a:srgbClr val="423F41"/>
                </a:solidFill>
                <a:latin typeface="Myriad Pro"/>
                <a:cs typeface="Myriad Pro"/>
              </a:rPr>
              <a:t>prospective</a:t>
            </a:r>
            <a:r>
              <a:rPr sz="1450" spc="-35" dirty="0">
                <a:solidFill>
                  <a:srgbClr val="423F41"/>
                </a:solidFill>
                <a:latin typeface="Myriad Pro"/>
                <a:cs typeface="Myriad Pro"/>
              </a:rPr>
              <a:t> </a:t>
            </a:r>
            <a:r>
              <a:rPr sz="1450" spc="-10" dirty="0">
                <a:solidFill>
                  <a:srgbClr val="423F41"/>
                </a:solidFill>
                <a:latin typeface="Myriad Pro"/>
                <a:cs typeface="Myriad Pro"/>
              </a:rPr>
              <a:t>buyers. </a:t>
            </a:r>
            <a:r>
              <a:rPr sz="1450" spc="-20" dirty="0">
                <a:solidFill>
                  <a:srgbClr val="423F41"/>
                </a:solidFill>
                <a:latin typeface="Myriad Pro"/>
                <a:cs typeface="Myriad Pro"/>
              </a:rPr>
              <a:t>Many</a:t>
            </a:r>
            <a:r>
              <a:rPr sz="1450" spc="-40" dirty="0">
                <a:solidFill>
                  <a:srgbClr val="423F41"/>
                </a:solidFill>
                <a:latin typeface="Myriad Pro"/>
                <a:cs typeface="Myriad Pro"/>
              </a:rPr>
              <a:t> </a:t>
            </a:r>
            <a:r>
              <a:rPr sz="1450" spc="-20" dirty="0">
                <a:solidFill>
                  <a:srgbClr val="423F41"/>
                </a:solidFill>
                <a:latin typeface="Myriad Pro"/>
                <a:cs typeface="Myriad Pro"/>
              </a:rPr>
              <a:t>factors</a:t>
            </a:r>
            <a:r>
              <a:rPr sz="1450" spc="-35" dirty="0">
                <a:solidFill>
                  <a:srgbClr val="423F41"/>
                </a:solidFill>
                <a:latin typeface="Myriad Pro"/>
                <a:cs typeface="Myriad Pro"/>
              </a:rPr>
              <a:t> </a:t>
            </a:r>
            <a:r>
              <a:rPr sz="1450" spc="-25" dirty="0">
                <a:solidFill>
                  <a:srgbClr val="423F41"/>
                </a:solidFill>
                <a:latin typeface="Myriad Pro"/>
                <a:cs typeface="Myriad Pro"/>
              </a:rPr>
              <a:t>contribute</a:t>
            </a:r>
            <a:r>
              <a:rPr sz="1450" spc="-35" dirty="0">
                <a:solidFill>
                  <a:srgbClr val="423F41"/>
                </a:solidFill>
                <a:latin typeface="Myriad Pro"/>
                <a:cs typeface="Myriad Pro"/>
              </a:rPr>
              <a:t> </a:t>
            </a:r>
            <a:r>
              <a:rPr sz="1450" dirty="0">
                <a:solidFill>
                  <a:srgbClr val="423F41"/>
                </a:solidFill>
                <a:latin typeface="Myriad Pro"/>
                <a:cs typeface="Myriad Pro"/>
              </a:rPr>
              <a:t>to</a:t>
            </a:r>
            <a:r>
              <a:rPr sz="1450" spc="-35" dirty="0">
                <a:solidFill>
                  <a:srgbClr val="423F41"/>
                </a:solidFill>
                <a:latin typeface="Myriad Pro"/>
                <a:cs typeface="Myriad Pro"/>
              </a:rPr>
              <a:t> </a:t>
            </a:r>
            <a:r>
              <a:rPr sz="1450" spc="-20" dirty="0">
                <a:solidFill>
                  <a:srgbClr val="423F41"/>
                </a:solidFill>
                <a:latin typeface="Myriad Pro"/>
                <a:cs typeface="Myriad Pro"/>
              </a:rPr>
              <a:t>pricing</a:t>
            </a:r>
            <a:r>
              <a:rPr sz="1450" spc="-35" dirty="0">
                <a:solidFill>
                  <a:srgbClr val="423F41"/>
                </a:solidFill>
                <a:latin typeface="Myriad Pro"/>
                <a:cs typeface="Myriad Pro"/>
              </a:rPr>
              <a:t> </a:t>
            </a:r>
            <a:r>
              <a:rPr sz="1450" spc="-20" dirty="0">
                <a:solidFill>
                  <a:srgbClr val="423F41"/>
                </a:solidFill>
                <a:latin typeface="Myriad Pro"/>
                <a:cs typeface="Myriad Pro"/>
              </a:rPr>
              <a:t>your</a:t>
            </a:r>
            <a:r>
              <a:rPr sz="1450" spc="-40" dirty="0">
                <a:solidFill>
                  <a:srgbClr val="423F41"/>
                </a:solidFill>
                <a:latin typeface="Myriad Pro"/>
                <a:cs typeface="Myriad Pro"/>
              </a:rPr>
              <a:t> </a:t>
            </a:r>
            <a:r>
              <a:rPr sz="1450" spc="-10" dirty="0">
                <a:solidFill>
                  <a:srgbClr val="423F41"/>
                </a:solidFill>
                <a:latin typeface="Myriad Pro"/>
                <a:cs typeface="Myriad Pro"/>
              </a:rPr>
              <a:t>home:</a:t>
            </a:r>
            <a:endParaRPr sz="1450" dirty="0">
              <a:latin typeface="Myriad Pro"/>
              <a:cs typeface="Myriad Pro"/>
            </a:endParaRPr>
          </a:p>
        </p:txBody>
      </p:sp>
      <p:sp>
        <p:nvSpPr>
          <p:cNvPr id="6" name="object 6"/>
          <p:cNvSpPr txBox="1"/>
          <p:nvPr/>
        </p:nvSpPr>
        <p:spPr>
          <a:xfrm>
            <a:off x="3505200" y="3323082"/>
            <a:ext cx="3321407" cy="205826"/>
          </a:xfrm>
          <a:prstGeom prst="rect">
            <a:avLst/>
          </a:prstGeom>
        </p:spPr>
        <p:txBody>
          <a:bodyPr vert="horz" wrap="square" lIns="0" tIns="13335" rIns="0" bIns="0" rtlCol="0">
            <a:spAutoFit/>
          </a:bodyPr>
          <a:lstStyle/>
          <a:p>
            <a:pPr marL="12700">
              <a:lnSpc>
                <a:spcPct val="100000"/>
              </a:lnSpc>
              <a:spcBef>
                <a:spcPts val="105"/>
              </a:spcBef>
            </a:pPr>
            <a:r>
              <a:rPr sz="1250" b="1" dirty="0">
                <a:solidFill>
                  <a:srgbClr val="00653E"/>
                </a:solidFill>
                <a:latin typeface="Myriad Pro"/>
                <a:cs typeface="Myriad Pro"/>
              </a:rPr>
              <a:t>HOW</a:t>
            </a:r>
            <a:r>
              <a:rPr sz="1250" b="1" spc="185" dirty="0">
                <a:solidFill>
                  <a:srgbClr val="00653E"/>
                </a:solidFill>
                <a:latin typeface="Myriad Pro"/>
                <a:cs typeface="Myriad Pro"/>
              </a:rPr>
              <a:t> </a:t>
            </a:r>
            <a:r>
              <a:rPr sz="1250" b="1" spc="45" dirty="0">
                <a:solidFill>
                  <a:srgbClr val="00653E"/>
                </a:solidFill>
                <a:latin typeface="Myriad Pro"/>
                <a:cs typeface="Myriad Pro"/>
              </a:rPr>
              <a:t>DOES</a:t>
            </a:r>
            <a:r>
              <a:rPr sz="1250" b="1" spc="135" dirty="0">
                <a:solidFill>
                  <a:srgbClr val="00653E"/>
                </a:solidFill>
                <a:latin typeface="Myriad Pro"/>
                <a:cs typeface="Myriad Pro"/>
              </a:rPr>
              <a:t> </a:t>
            </a:r>
            <a:r>
              <a:rPr sz="1250" b="1" dirty="0">
                <a:solidFill>
                  <a:srgbClr val="00653E"/>
                </a:solidFill>
                <a:latin typeface="Myriad Pro"/>
                <a:cs typeface="Myriad Pro"/>
              </a:rPr>
              <a:t>THE</a:t>
            </a:r>
            <a:r>
              <a:rPr sz="1250" b="1" spc="190" dirty="0">
                <a:solidFill>
                  <a:srgbClr val="00653E"/>
                </a:solidFill>
                <a:latin typeface="Myriad Pro"/>
                <a:cs typeface="Myriad Pro"/>
              </a:rPr>
              <a:t> </a:t>
            </a:r>
            <a:r>
              <a:rPr sz="1250" b="1" spc="50" dirty="0">
                <a:solidFill>
                  <a:srgbClr val="00653E"/>
                </a:solidFill>
                <a:latin typeface="Myriad Pro"/>
                <a:cs typeface="Myriad Pro"/>
              </a:rPr>
              <a:t>MARKET</a:t>
            </a:r>
            <a:r>
              <a:rPr sz="1250" b="1" spc="190" dirty="0">
                <a:solidFill>
                  <a:srgbClr val="00653E"/>
                </a:solidFill>
                <a:latin typeface="Myriad Pro"/>
                <a:cs typeface="Myriad Pro"/>
              </a:rPr>
              <a:t> </a:t>
            </a:r>
            <a:r>
              <a:rPr sz="1250" b="1" spc="55" dirty="0">
                <a:solidFill>
                  <a:srgbClr val="00653E"/>
                </a:solidFill>
                <a:latin typeface="Myriad Pro"/>
                <a:cs typeface="Myriad Pro"/>
              </a:rPr>
              <a:t>AFFECT</a:t>
            </a:r>
            <a:r>
              <a:rPr sz="1250" b="1" spc="130" dirty="0">
                <a:solidFill>
                  <a:srgbClr val="00653E"/>
                </a:solidFill>
                <a:latin typeface="Myriad Pro"/>
                <a:cs typeface="Myriad Pro"/>
              </a:rPr>
              <a:t> </a:t>
            </a:r>
            <a:r>
              <a:rPr sz="1250" b="1" spc="25" dirty="0">
                <a:solidFill>
                  <a:srgbClr val="00653E"/>
                </a:solidFill>
                <a:latin typeface="Myriad Pro"/>
                <a:cs typeface="Myriad Pro"/>
              </a:rPr>
              <a:t>YOU?</a:t>
            </a:r>
            <a:endParaRPr sz="1250" dirty="0">
              <a:latin typeface="Myriad Pro"/>
              <a:cs typeface="Myriad Pro"/>
            </a:endParaRPr>
          </a:p>
        </p:txBody>
      </p:sp>
      <p:grpSp>
        <p:nvGrpSpPr>
          <p:cNvPr id="7" name="object 7"/>
          <p:cNvGrpSpPr/>
          <p:nvPr/>
        </p:nvGrpSpPr>
        <p:grpSpPr>
          <a:xfrm>
            <a:off x="3773771" y="3903054"/>
            <a:ext cx="2613025" cy="2755265"/>
            <a:chOff x="3773771" y="3903054"/>
            <a:chExt cx="2613025" cy="2755265"/>
          </a:xfrm>
        </p:grpSpPr>
        <p:sp>
          <p:nvSpPr>
            <p:cNvPr id="8" name="object 8"/>
            <p:cNvSpPr/>
            <p:nvPr/>
          </p:nvSpPr>
          <p:spPr>
            <a:xfrm>
              <a:off x="3775359" y="3904641"/>
              <a:ext cx="2609850" cy="2752090"/>
            </a:xfrm>
            <a:custGeom>
              <a:avLst/>
              <a:gdLst/>
              <a:ahLst/>
              <a:cxnLst/>
              <a:rect l="l" t="t" r="r" b="b"/>
              <a:pathLst>
                <a:path w="2609850" h="2752090">
                  <a:moveTo>
                    <a:pt x="2472220" y="0"/>
                  </a:moveTo>
                  <a:lnTo>
                    <a:pt x="137160" y="0"/>
                  </a:lnTo>
                  <a:lnTo>
                    <a:pt x="93805" y="6992"/>
                  </a:lnTo>
                  <a:lnTo>
                    <a:pt x="56153" y="26462"/>
                  </a:lnTo>
                  <a:lnTo>
                    <a:pt x="26462" y="56153"/>
                  </a:lnTo>
                  <a:lnTo>
                    <a:pt x="6992" y="93805"/>
                  </a:lnTo>
                  <a:lnTo>
                    <a:pt x="0" y="137160"/>
                  </a:lnTo>
                  <a:lnTo>
                    <a:pt x="0" y="2614333"/>
                  </a:lnTo>
                  <a:lnTo>
                    <a:pt x="6992" y="2657687"/>
                  </a:lnTo>
                  <a:lnTo>
                    <a:pt x="26462" y="2695339"/>
                  </a:lnTo>
                  <a:lnTo>
                    <a:pt x="56153" y="2725030"/>
                  </a:lnTo>
                  <a:lnTo>
                    <a:pt x="93805" y="2744500"/>
                  </a:lnTo>
                  <a:lnTo>
                    <a:pt x="137160" y="2751493"/>
                  </a:lnTo>
                  <a:lnTo>
                    <a:pt x="2472220" y="2751493"/>
                  </a:lnTo>
                  <a:lnTo>
                    <a:pt x="2515574" y="2744500"/>
                  </a:lnTo>
                  <a:lnTo>
                    <a:pt x="2553226" y="2725030"/>
                  </a:lnTo>
                  <a:lnTo>
                    <a:pt x="2582917" y="2695339"/>
                  </a:lnTo>
                  <a:lnTo>
                    <a:pt x="2602387" y="2657687"/>
                  </a:lnTo>
                  <a:lnTo>
                    <a:pt x="2609380" y="2614333"/>
                  </a:lnTo>
                  <a:lnTo>
                    <a:pt x="2609380" y="137160"/>
                  </a:lnTo>
                  <a:lnTo>
                    <a:pt x="2602387" y="93805"/>
                  </a:lnTo>
                  <a:lnTo>
                    <a:pt x="2582917" y="56153"/>
                  </a:lnTo>
                  <a:lnTo>
                    <a:pt x="2553226" y="26462"/>
                  </a:lnTo>
                  <a:lnTo>
                    <a:pt x="2515574" y="6992"/>
                  </a:lnTo>
                  <a:lnTo>
                    <a:pt x="2472220" y="0"/>
                  </a:lnTo>
                  <a:close/>
                </a:path>
              </a:pathLst>
            </a:custGeom>
            <a:solidFill>
              <a:srgbClr val="EBEBEC"/>
            </a:solidFill>
          </p:spPr>
          <p:txBody>
            <a:bodyPr wrap="square" lIns="0" tIns="0" rIns="0" bIns="0" rtlCol="0"/>
            <a:lstStyle/>
            <a:p>
              <a:endParaRPr/>
            </a:p>
          </p:txBody>
        </p:sp>
        <p:sp>
          <p:nvSpPr>
            <p:cNvPr id="9" name="object 9"/>
            <p:cNvSpPr/>
            <p:nvPr/>
          </p:nvSpPr>
          <p:spPr>
            <a:xfrm>
              <a:off x="3775359" y="3904641"/>
              <a:ext cx="2609850" cy="2752090"/>
            </a:xfrm>
            <a:custGeom>
              <a:avLst/>
              <a:gdLst/>
              <a:ahLst/>
              <a:cxnLst/>
              <a:rect l="l" t="t" r="r" b="b"/>
              <a:pathLst>
                <a:path w="2609850" h="2752090">
                  <a:moveTo>
                    <a:pt x="137160" y="0"/>
                  </a:moveTo>
                  <a:lnTo>
                    <a:pt x="93805" y="6992"/>
                  </a:lnTo>
                  <a:lnTo>
                    <a:pt x="56153" y="26462"/>
                  </a:lnTo>
                  <a:lnTo>
                    <a:pt x="26462" y="56153"/>
                  </a:lnTo>
                  <a:lnTo>
                    <a:pt x="6992" y="93805"/>
                  </a:lnTo>
                  <a:lnTo>
                    <a:pt x="0" y="137160"/>
                  </a:lnTo>
                  <a:lnTo>
                    <a:pt x="0" y="2614333"/>
                  </a:lnTo>
                  <a:lnTo>
                    <a:pt x="6992" y="2657687"/>
                  </a:lnTo>
                  <a:lnTo>
                    <a:pt x="26462" y="2695339"/>
                  </a:lnTo>
                  <a:lnTo>
                    <a:pt x="56153" y="2725030"/>
                  </a:lnTo>
                  <a:lnTo>
                    <a:pt x="93805" y="2744500"/>
                  </a:lnTo>
                  <a:lnTo>
                    <a:pt x="137160" y="2751493"/>
                  </a:lnTo>
                  <a:lnTo>
                    <a:pt x="2472220" y="2751493"/>
                  </a:lnTo>
                  <a:lnTo>
                    <a:pt x="2515574" y="2744500"/>
                  </a:lnTo>
                  <a:lnTo>
                    <a:pt x="2553226" y="2725030"/>
                  </a:lnTo>
                  <a:lnTo>
                    <a:pt x="2582917" y="2695339"/>
                  </a:lnTo>
                  <a:lnTo>
                    <a:pt x="2602387" y="2657687"/>
                  </a:lnTo>
                  <a:lnTo>
                    <a:pt x="2609380" y="2614333"/>
                  </a:lnTo>
                  <a:lnTo>
                    <a:pt x="2609380" y="137160"/>
                  </a:lnTo>
                  <a:lnTo>
                    <a:pt x="2602387" y="93805"/>
                  </a:lnTo>
                  <a:lnTo>
                    <a:pt x="2582917" y="56153"/>
                  </a:lnTo>
                  <a:lnTo>
                    <a:pt x="2553226" y="26462"/>
                  </a:lnTo>
                  <a:lnTo>
                    <a:pt x="2515574" y="6992"/>
                  </a:lnTo>
                  <a:lnTo>
                    <a:pt x="2472220" y="0"/>
                  </a:lnTo>
                  <a:lnTo>
                    <a:pt x="137160" y="0"/>
                  </a:lnTo>
                  <a:close/>
                </a:path>
              </a:pathLst>
            </a:custGeom>
            <a:ln w="3175">
              <a:solidFill>
                <a:srgbClr val="006D3B"/>
              </a:solidFill>
            </a:ln>
          </p:spPr>
          <p:txBody>
            <a:bodyPr wrap="square" lIns="0" tIns="0" rIns="0" bIns="0" rtlCol="0"/>
            <a:lstStyle/>
            <a:p>
              <a:endParaRPr/>
            </a:p>
          </p:txBody>
        </p:sp>
      </p:grpSp>
      <p:grpSp>
        <p:nvGrpSpPr>
          <p:cNvPr id="10" name="object 10"/>
          <p:cNvGrpSpPr/>
          <p:nvPr/>
        </p:nvGrpSpPr>
        <p:grpSpPr>
          <a:xfrm>
            <a:off x="6584053" y="3903054"/>
            <a:ext cx="2613025" cy="2755265"/>
            <a:chOff x="6584053" y="3903054"/>
            <a:chExt cx="2613025" cy="2755265"/>
          </a:xfrm>
        </p:grpSpPr>
        <p:sp>
          <p:nvSpPr>
            <p:cNvPr id="11" name="object 11"/>
            <p:cNvSpPr/>
            <p:nvPr/>
          </p:nvSpPr>
          <p:spPr>
            <a:xfrm>
              <a:off x="6585640" y="3904641"/>
              <a:ext cx="2609850" cy="2752090"/>
            </a:xfrm>
            <a:custGeom>
              <a:avLst/>
              <a:gdLst/>
              <a:ahLst/>
              <a:cxnLst/>
              <a:rect l="l" t="t" r="r" b="b"/>
              <a:pathLst>
                <a:path w="2609850" h="2752090">
                  <a:moveTo>
                    <a:pt x="2472220" y="0"/>
                  </a:moveTo>
                  <a:lnTo>
                    <a:pt x="137159" y="0"/>
                  </a:lnTo>
                  <a:lnTo>
                    <a:pt x="93805" y="6992"/>
                  </a:lnTo>
                  <a:lnTo>
                    <a:pt x="56153" y="26462"/>
                  </a:lnTo>
                  <a:lnTo>
                    <a:pt x="26462" y="56153"/>
                  </a:lnTo>
                  <a:lnTo>
                    <a:pt x="6992" y="93805"/>
                  </a:lnTo>
                  <a:lnTo>
                    <a:pt x="0" y="137160"/>
                  </a:lnTo>
                  <a:lnTo>
                    <a:pt x="0" y="2614333"/>
                  </a:lnTo>
                  <a:lnTo>
                    <a:pt x="6992" y="2657687"/>
                  </a:lnTo>
                  <a:lnTo>
                    <a:pt x="26462" y="2695339"/>
                  </a:lnTo>
                  <a:lnTo>
                    <a:pt x="56153" y="2725030"/>
                  </a:lnTo>
                  <a:lnTo>
                    <a:pt x="93805" y="2744500"/>
                  </a:lnTo>
                  <a:lnTo>
                    <a:pt x="137159" y="2751493"/>
                  </a:lnTo>
                  <a:lnTo>
                    <a:pt x="2472220" y="2751493"/>
                  </a:lnTo>
                  <a:lnTo>
                    <a:pt x="2515574" y="2744500"/>
                  </a:lnTo>
                  <a:lnTo>
                    <a:pt x="2553226" y="2725030"/>
                  </a:lnTo>
                  <a:lnTo>
                    <a:pt x="2582917" y="2695339"/>
                  </a:lnTo>
                  <a:lnTo>
                    <a:pt x="2602387" y="2657687"/>
                  </a:lnTo>
                  <a:lnTo>
                    <a:pt x="2609380" y="2614333"/>
                  </a:lnTo>
                  <a:lnTo>
                    <a:pt x="2609380" y="137160"/>
                  </a:lnTo>
                  <a:lnTo>
                    <a:pt x="2602387" y="93805"/>
                  </a:lnTo>
                  <a:lnTo>
                    <a:pt x="2582917" y="56153"/>
                  </a:lnTo>
                  <a:lnTo>
                    <a:pt x="2553226" y="26462"/>
                  </a:lnTo>
                  <a:lnTo>
                    <a:pt x="2515574" y="6992"/>
                  </a:lnTo>
                  <a:lnTo>
                    <a:pt x="2472220" y="0"/>
                  </a:lnTo>
                  <a:close/>
                </a:path>
              </a:pathLst>
            </a:custGeom>
            <a:solidFill>
              <a:srgbClr val="EBEBEC"/>
            </a:solidFill>
          </p:spPr>
          <p:txBody>
            <a:bodyPr wrap="square" lIns="0" tIns="0" rIns="0" bIns="0" rtlCol="0"/>
            <a:lstStyle/>
            <a:p>
              <a:endParaRPr/>
            </a:p>
          </p:txBody>
        </p:sp>
        <p:sp>
          <p:nvSpPr>
            <p:cNvPr id="12" name="object 12"/>
            <p:cNvSpPr/>
            <p:nvPr/>
          </p:nvSpPr>
          <p:spPr>
            <a:xfrm>
              <a:off x="6585640" y="3904641"/>
              <a:ext cx="2609850" cy="2752090"/>
            </a:xfrm>
            <a:custGeom>
              <a:avLst/>
              <a:gdLst/>
              <a:ahLst/>
              <a:cxnLst/>
              <a:rect l="l" t="t" r="r" b="b"/>
              <a:pathLst>
                <a:path w="2609850" h="2752090">
                  <a:moveTo>
                    <a:pt x="137159" y="0"/>
                  </a:moveTo>
                  <a:lnTo>
                    <a:pt x="93805" y="6992"/>
                  </a:lnTo>
                  <a:lnTo>
                    <a:pt x="56153" y="26462"/>
                  </a:lnTo>
                  <a:lnTo>
                    <a:pt x="26462" y="56153"/>
                  </a:lnTo>
                  <a:lnTo>
                    <a:pt x="6992" y="93805"/>
                  </a:lnTo>
                  <a:lnTo>
                    <a:pt x="0" y="137160"/>
                  </a:lnTo>
                  <a:lnTo>
                    <a:pt x="0" y="2614333"/>
                  </a:lnTo>
                  <a:lnTo>
                    <a:pt x="6992" y="2657687"/>
                  </a:lnTo>
                  <a:lnTo>
                    <a:pt x="26462" y="2695339"/>
                  </a:lnTo>
                  <a:lnTo>
                    <a:pt x="56153" y="2725030"/>
                  </a:lnTo>
                  <a:lnTo>
                    <a:pt x="93805" y="2744500"/>
                  </a:lnTo>
                  <a:lnTo>
                    <a:pt x="137159" y="2751493"/>
                  </a:lnTo>
                  <a:lnTo>
                    <a:pt x="2472220" y="2751493"/>
                  </a:lnTo>
                  <a:lnTo>
                    <a:pt x="2515574" y="2744500"/>
                  </a:lnTo>
                  <a:lnTo>
                    <a:pt x="2553226" y="2725030"/>
                  </a:lnTo>
                  <a:lnTo>
                    <a:pt x="2582917" y="2695339"/>
                  </a:lnTo>
                  <a:lnTo>
                    <a:pt x="2602387" y="2657687"/>
                  </a:lnTo>
                  <a:lnTo>
                    <a:pt x="2609380" y="2614333"/>
                  </a:lnTo>
                  <a:lnTo>
                    <a:pt x="2609380" y="137160"/>
                  </a:lnTo>
                  <a:lnTo>
                    <a:pt x="2602387" y="93805"/>
                  </a:lnTo>
                  <a:lnTo>
                    <a:pt x="2582917" y="56153"/>
                  </a:lnTo>
                  <a:lnTo>
                    <a:pt x="2553226" y="26462"/>
                  </a:lnTo>
                  <a:lnTo>
                    <a:pt x="2515574" y="6992"/>
                  </a:lnTo>
                  <a:lnTo>
                    <a:pt x="2472220" y="0"/>
                  </a:lnTo>
                  <a:lnTo>
                    <a:pt x="137159" y="0"/>
                  </a:lnTo>
                  <a:close/>
                </a:path>
              </a:pathLst>
            </a:custGeom>
            <a:ln w="3175">
              <a:solidFill>
                <a:srgbClr val="006D3B"/>
              </a:solidFill>
            </a:ln>
          </p:spPr>
          <p:txBody>
            <a:bodyPr wrap="square" lIns="0" tIns="0" rIns="0" bIns="0" rtlCol="0"/>
            <a:lstStyle/>
            <a:p>
              <a:endParaRPr/>
            </a:p>
          </p:txBody>
        </p:sp>
      </p:grpSp>
      <p:grpSp>
        <p:nvGrpSpPr>
          <p:cNvPr id="13" name="object 13"/>
          <p:cNvGrpSpPr/>
          <p:nvPr/>
        </p:nvGrpSpPr>
        <p:grpSpPr>
          <a:xfrm>
            <a:off x="948522" y="3903054"/>
            <a:ext cx="2613025" cy="2747010"/>
            <a:chOff x="948522" y="3903054"/>
            <a:chExt cx="2613025" cy="2747010"/>
          </a:xfrm>
        </p:grpSpPr>
        <p:sp>
          <p:nvSpPr>
            <p:cNvPr id="14" name="object 14"/>
            <p:cNvSpPr/>
            <p:nvPr/>
          </p:nvSpPr>
          <p:spPr>
            <a:xfrm>
              <a:off x="950109" y="3904641"/>
              <a:ext cx="2609850" cy="2743835"/>
            </a:xfrm>
            <a:custGeom>
              <a:avLst/>
              <a:gdLst/>
              <a:ahLst/>
              <a:cxnLst/>
              <a:rect l="l" t="t" r="r" b="b"/>
              <a:pathLst>
                <a:path w="2609850" h="2743834">
                  <a:moveTo>
                    <a:pt x="2472220" y="0"/>
                  </a:moveTo>
                  <a:lnTo>
                    <a:pt x="137159" y="0"/>
                  </a:lnTo>
                  <a:lnTo>
                    <a:pt x="93805" y="6992"/>
                  </a:lnTo>
                  <a:lnTo>
                    <a:pt x="56153" y="26462"/>
                  </a:lnTo>
                  <a:lnTo>
                    <a:pt x="26462" y="56153"/>
                  </a:lnTo>
                  <a:lnTo>
                    <a:pt x="6992" y="93805"/>
                  </a:lnTo>
                  <a:lnTo>
                    <a:pt x="0" y="137160"/>
                  </a:lnTo>
                  <a:lnTo>
                    <a:pt x="0" y="2606103"/>
                  </a:lnTo>
                  <a:lnTo>
                    <a:pt x="6992" y="2649458"/>
                  </a:lnTo>
                  <a:lnTo>
                    <a:pt x="26462" y="2687110"/>
                  </a:lnTo>
                  <a:lnTo>
                    <a:pt x="56153" y="2716800"/>
                  </a:lnTo>
                  <a:lnTo>
                    <a:pt x="93805" y="2736271"/>
                  </a:lnTo>
                  <a:lnTo>
                    <a:pt x="137159" y="2743263"/>
                  </a:lnTo>
                  <a:lnTo>
                    <a:pt x="2472220" y="2743263"/>
                  </a:lnTo>
                  <a:lnTo>
                    <a:pt x="2515574" y="2736271"/>
                  </a:lnTo>
                  <a:lnTo>
                    <a:pt x="2553226" y="2716800"/>
                  </a:lnTo>
                  <a:lnTo>
                    <a:pt x="2582917" y="2687110"/>
                  </a:lnTo>
                  <a:lnTo>
                    <a:pt x="2602387" y="2649458"/>
                  </a:lnTo>
                  <a:lnTo>
                    <a:pt x="2609380" y="2606103"/>
                  </a:lnTo>
                  <a:lnTo>
                    <a:pt x="2609380" y="137160"/>
                  </a:lnTo>
                  <a:lnTo>
                    <a:pt x="2602387" y="93805"/>
                  </a:lnTo>
                  <a:lnTo>
                    <a:pt x="2582917" y="56153"/>
                  </a:lnTo>
                  <a:lnTo>
                    <a:pt x="2553226" y="26462"/>
                  </a:lnTo>
                  <a:lnTo>
                    <a:pt x="2515574" y="6992"/>
                  </a:lnTo>
                  <a:lnTo>
                    <a:pt x="2472220" y="0"/>
                  </a:lnTo>
                  <a:close/>
                </a:path>
              </a:pathLst>
            </a:custGeom>
            <a:solidFill>
              <a:srgbClr val="EBEBEC"/>
            </a:solidFill>
          </p:spPr>
          <p:txBody>
            <a:bodyPr wrap="square" lIns="0" tIns="0" rIns="0" bIns="0" rtlCol="0"/>
            <a:lstStyle/>
            <a:p>
              <a:endParaRPr/>
            </a:p>
          </p:txBody>
        </p:sp>
        <p:sp>
          <p:nvSpPr>
            <p:cNvPr id="15" name="object 15"/>
            <p:cNvSpPr/>
            <p:nvPr/>
          </p:nvSpPr>
          <p:spPr>
            <a:xfrm>
              <a:off x="950109" y="3904641"/>
              <a:ext cx="2609850" cy="2743835"/>
            </a:xfrm>
            <a:custGeom>
              <a:avLst/>
              <a:gdLst/>
              <a:ahLst/>
              <a:cxnLst/>
              <a:rect l="l" t="t" r="r" b="b"/>
              <a:pathLst>
                <a:path w="2609850" h="2743834">
                  <a:moveTo>
                    <a:pt x="137159" y="0"/>
                  </a:moveTo>
                  <a:lnTo>
                    <a:pt x="93805" y="6992"/>
                  </a:lnTo>
                  <a:lnTo>
                    <a:pt x="56153" y="26462"/>
                  </a:lnTo>
                  <a:lnTo>
                    <a:pt x="26462" y="56153"/>
                  </a:lnTo>
                  <a:lnTo>
                    <a:pt x="6992" y="93805"/>
                  </a:lnTo>
                  <a:lnTo>
                    <a:pt x="0" y="137160"/>
                  </a:lnTo>
                  <a:lnTo>
                    <a:pt x="0" y="2606103"/>
                  </a:lnTo>
                  <a:lnTo>
                    <a:pt x="6992" y="2649458"/>
                  </a:lnTo>
                  <a:lnTo>
                    <a:pt x="26462" y="2687110"/>
                  </a:lnTo>
                  <a:lnTo>
                    <a:pt x="56153" y="2716800"/>
                  </a:lnTo>
                  <a:lnTo>
                    <a:pt x="93805" y="2736271"/>
                  </a:lnTo>
                  <a:lnTo>
                    <a:pt x="137159" y="2743263"/>
                  </a:lnTo>
                  <a:lnTo>
                    <a:pt x="2472220" y="2743263"/>
                  </a:lnTo>
                  <a:lnTo>
                    <a:pt x="2515574" y="2736271"/>
                  </a:lnTo>
                  <a:lnTo>
                    <a:pt x="2553226" y="2716800"/>
                  </a:lnTo>
                  <a:lnTo>
                    <a:pt x="2582917" y="2687110"/>
                  </a:lnTo>
                  <a:lnTo>
                    <a:pt x="2602387" y="2649458"/>
                  </a:lnTo>
                  <a:lnTo>
                    <a:pt x="2609380" y="2606103"/>
                  </a:lnTo>
                  <a:lnTo>
                    <a:pt x="2609380" y="137160"/>
                  </a:lnTo>
                  <a:lnTo>
                    <a:pt x="2602387" y="93805"/>
                  </a:lnTo>
                  <a:lnTo>
                    <a:pt x="2582917" y="56153"/>
                  </a:lnTo>
                  <a:lnTo>
                    <a:pt x="2553226" y="26462"/>
                  </a:lnTo>
                  <a:lnTo>
                    <a:pt x="2515574" y="6992"/>
                  </a:lnTo>
                  <a:lnTo>
                    <a:pt x="2472220" y="0"/>
                  </a:lnTo>
                  <a:lnTo>
                    <a:pt x="137159" y="0"/>
                  </a:lnTo>
                  <a:close/>
                </a:path>
              </a:pathLst>
            </a:custGeom>
            <a:ln w="3175">
              <a:solidFill>
                <a:srgbClr val="006D3B"/>
              </a:solidFill>
            </a:ln>
          </p:spPr>
          <p:txBody>
            <a:bodyPr wrap="square" lIns="0" tIns="0" rIns="0" bIns="0" rtlCol="0"/>
            <a:lstStyle/>
            <a:p>
              <a:endParaRPr/>
            </a:p>
          </p:txBody>
        </p:sp>
        <p:sp>
          <p:nvSpPr>
            <p:cNvPr id="16" name="object 16"/>
            <p:cNvSpPr/>
            <p:nvPr/>
          </p:nvSpPr>
          <p:spPr>
            <a:xfrm>
              <a:off x="948683" y="4134874"/>
              <a:ext cx="184150" cy="323850"/>
            </a:xfrm>
            <a:custGeom>
              <a:avLst/>
              <a:gdLst/>
              <a:ahLst/>
              <a:cxnLst/>
              <a:rect l="l" t="t" r="r" b="b"/>
              <a:pathLst>
                <a:path w="184150" h="323850">
                  <a:moveTo>
                    <a:pt x="136575" y="0"/>
                  </a:moveTo>
                  <a:lnTo>
                    <a:pt x="46990" y="0"/>
                  </a:lnTo>
                  <a:lnTo>
                    <a:pt x="19823" y="357"/>
                  </a:lnTo>
                  <a:lnTo>
                    <a:pt x="5873" y="2857"/>
                  </a:lnTo>
                  <a:lnTo>
                    <a:pt x="734" y="9644"/>
                  </a:lnTo>
                  <a:lnTo>
                    <a:pt x="0" y="22859"/>
                  </a:lnTo>
                  <a:lnTo>
                    <a:pt x="0" y="300977"/>
                  </a:lnTo>
                  <a:lnTo>
                    <a:pt x="734" y="314193"/>
                  </a:lnTo>
                  <a:lnTo>
                    <a:pt x="5873" y="320979"/>
                  </a:lnTo>
                  <a:lnTo>
                    <a:pt x="19823" y="323480"/>
                  </a:lnTo>
                  <a:lnTo>
                    <a:pt x="46990" y="323837"/>
                  </a:lnTo>
                  <a:lnTo>
                    <a:pt x="136575" y="323837"/>
                  </a:lnTo>
                  <a:lnTo>
                    <a:pt x="163741" y="323480"/>
                  </a:lnTo>
                  <a:lnTo>
                    <a:pt x="177692" y="320979"/>
                  </a:lnTo>
                  <a:lnTo>
                    <a:pt x="182831" y="314193"/>
                  </a:lnTo>
                  <a:lnTo>
                    <a:pt x="183565" y="300977"/>
                  </a:lnTo>
                  <a:lnTo>
                    <a:pt x="183565" y="21755"/>
                  </a:lnTo>
                  <a:lnTo>
                    <a:pt x="136575" y="0"/>
                  </a:lnTo>
                  <a:close/>
                </a:path>
              </a:pathLst>
            </a:custGeom>
            <a:solidFill>
              <a:srgbClr val="A4C44F"/>
            </a:solidFill>
          </p:spPr>
          <p:txBody>
            <a:bodyPr wrap="square" lIns="0" tIns="0" rIns="0" bIns="0" rtlCol="0"/>
            <a:lstStyle/>
            <a:p>
              <a:endParaRPr/>
            </a:p>
          </p:txBody>
        </p:sp>
      </p:grpSp>
      <p:sp>
        <p:nvSpPr>
          <p:cNvPr id="17" name="object 17"/>
          <p:cNvSpPr txBox="1"/>
          <p:nvPr/>
        </p:nvSpPr>
        <p:spPr>
          <a:xfrm>
            <a:off x="1137033" y="4055833"/>
            <a:ext cx="2368550" cy="454659"/>
          </a:xfrm>
          <a:prstGeom prst="rect">
            <a:avLst/>
          </a:prstGeom>
        </p:spPr>
        <p:txBody>
          <a:bodyPr vert="horz" wrap="square" lIns="0" tIns="32384" rIns="0" bIns="0" rtlCol="0">
            <a:spAutoFit/>
          </a:bodyPr>
          <a:lstStyle/>
          <a:p>
            <a:pPr marL="38100">
              <a:lnSpc>
                <a:spcPct val="100000"/>
              </a:lnSpc>
              <a:spcBef>
                <a:spcPts val="254"/>
              </a:spcBef>
            </a:pPr>
            <a:r>
              <a:rPr sz="1250" b="1" spc="110" dirty="0">
                <a:solidFill>
                  <a:srgbClr val="423F41"/>
                </a:solidFill>
                <a:latin typeface="Myriad Pro"/>
                <a:cs typeface="Myriad Pro"/>
              </a:rPr>
              <a:t>BUYERS</a:t>
            </a:r>
            <a:r>
              <a:rPr sz="1250" b="1" spc="170" dirty="0">
                <a:solidFill>
                  <a:srgbClr val="423F41"/>
                </a:solidFill>
                <a:latin typeface="Myriad Pro"/>
                <a:cs typeface="Myriad Pro"/>
              </a:rPr>
              <a:t> </a:t>
            </a:r>
            <a:r>
              <a:rPr sz="1250" spc="40" dirty="0">
                <a:solidFill>
                  <a:srgbClr val="423F41"/>
                </a:solidFill>
                <a:latin typeface="MyriadPro-SemiExt"/>
                <a:cs typeface="MyriadPro-SemiExt"/>
              </a:rPr>
              <a:t>MARKET</a:t>
            </a:r>
            <a:endParaRPr sz="1250">
              <a:latin typeface="MyriadPro-SemiExt"/>
              <a:cs typeface="MyriadPro-SemiExt"/>
            </a:endParaRPr>
          </a:p>
          <a:p>
            <a:pPr marL="38100">
              <a:lnSpc>
                <a:spcPct val="100000"/>
              </a:lnSpc>
              <a:spcBef>
                <a:spcPts val="160"/>
              </a:spcBef>
            </a:pPr>
            <a:r>
              <a:rPr sz="1300" b="1" spc="-30" dirty="0">
                <a:solidFill>
                  <a:srgbClr val="423F41"/>
                </a:solidFill>
                <a:latin typeface="MyriadPro-Semibold"/>
                <a:cs typeface="MyriadPro-Semibold"/>
              </a:rPr>
              <a:t>Selective</a:t>
            </a:r>
            <a:r>
              <a:rPr sz="1300" b="1" spc="-20" dirty="0">
                <a:solidFill>
                  <a:srgbClr val="423F41"/>
                </a:solidFill>
                <a:latin typeface="MyriadPro-Semibold"/>
                <a:cs typeface="MyriadPro-Semibold"/>
              </a:rPr>
              <a:t> </a:t>
            </a:r>
            <a:r>
              <a:rPr sz="1300" b="1" spc="-30" dirty="0">
                <a:solidFill>
                  <a:srgbClr val="423F41"/>
                </a:solidFill>
                <a:latin typeface="MyriadPro-Semibold"/>
                <a:cs typeface="MyriadPro-Semibold"/>
              </a:rPr>
              <a:t>Buyer</a:t>
            </a:r>
            <a:r>
              <a:rPr sz="1300" b="1" spc="-20" dirty="0">
                <a:solidFill>
                  <a:srgbClr val="423F41"/>
                </a:solidFill>
                <a:latin typeface="MyriadPro-Semibold"/>
                <a:cs typeface="MyriadPro-Semibold"/>
              </a:rPr>
              <a:t> </a:t>
            </a:r>
            <a:r>
              <a:rPr sz="1300" b="1" spc="-30" dirty="0">
                <a:solidFill>
                  <a:srgbClr val="423F41"/>
                </a:solidFill>
                <a:latin typeface="MyriadPro-Semibold"/>
                <a:cs typeface="MyriadPro-Semibold"/>
              </a:rPr>
              <a:t>Activity</a:t>
            </a:r>
            <a:r>
              <a:rPr sz="1300" b="1" spc="-20" dirty="0">
                <a:solidFill>
                  <a:srgbClr val="423F41"/>
                </a:solidFill>
                <a:latin typeface="MyriadPro-Semibold"/>
                <a:cs typeface="MyriadPro-Semibold"/>
              </a:rPr>
              <a:t> </a:t>
            </a:r>
            <a:r>
              <a:rPr sz="1300" b="1" spc="-10" dirty="0">
                <a:solidFill>
                  <a:srgbClr val="423F41"/>
                </a:solidFill>
                <a:latin typeface="MyriadPro-Semibold"/>
                <a:cs typeface="MyriadPro-Semibold"/>
              </a:rPr>
              <a:t>Intensity</a:t>
            </a:r>
            <a:r>
              <a:rPr sz="1125" b="1" spc="-15" baseline="33333" dirty="0">
                <a:solidFill>
                  <a:srgbClr val="423F41"/>
                </a:solidFill>
                <a:latin typeface="MyriadPro-Semibold"/>
                <a:cs typeface="MyriadPro-Semibold"/>
              </a:rPr>
              <a:t>™</a:t>
            </a:r>
            <a:endParaRPr sz="1125" baseline="33333">
              <a:latin typeface="MyriadPro-Semibold"/>
              <a:cs typeface="MyriadPro-Semibold"/>
            </a:endParaRPr>
          </a:p>
        </p:txBody>
      </p:sp>
      <p:sp>
        <p:nvSpPr>
          <p:cNvPr id="18" name="object 18"/>
          <p:cNvSpPr txBox="1"/>
          <p:nvPr/>
        </p:nvSpPr>
        <p:spPr>
          <a:xfrm>
            <a:off x="3990092" y="4055833"/>
            <a:ext cx="2239645" cy="454659"/>
          </a:xfrm>
          <a:prstGeom prst="rect">
            <a:avLst/>
          </a:prstGeom>
        </p:spPr>
        <p:txBody>
          <a:bodyPr vert="horz" wrap="square" lIns="0" tIns="32384" rIns="0" bIns="0" rtlCol="0">
            <a:spAutoFit/>
          </a:bodyPr>
          <a:lstStyle/>
          <a:p>
            <a:pPr marL="38100">
              <a:lnSpc>
                <a:spcPct val="100000"/>
              </a:lnSpc>
              <a:spcBef>
                <a:spcPts val="254"/>
              </a:spcBef>
            </a:pPr>
            <a:r>
              <a:rPr sz="1250" b="1" spc="95" dirty="0">
                <a:solidFill>
                  <a:srgbClr val="423F41"/>
                </a:solidFill>
                <a:latin typeface="Myriad Pro"/>
                <a:cs typeface="Myriad Pro"/>
              </a:rPr>
              <a:t>HEALTHY</a:t>
            </a:r>
            <a:r>
              <a:rPr sz="1250" b="1" spc="170" dirty="0">
                <a:solidFill>
                  <a:srgbClr val="423F41"/>
                </a:solidFill>
                <a:latin typeface="Myriad Pro"/>
                <a:cs typeface="Myriad Pro"/>
              </a:rPr>
              <a:t> </a:t>
            </a:r>
            <a:r>
              <a:rPr sz="1250" spc="40" dirty="0">
                <a:solidFill>
                  <a:srgbClr val="423F41"/>
                </a:solidFill>
                <a:latin typeface="MyriadPro-SemiExt"/>
                <a:cs typeface="MyriadPro-SemiExt"/>
              </a:rPr>
              <a:t>MARKET</a:t>
            </a:r>
            <a:endParaRPr sz="1250">
              <a:latin typeface="MyriadPro-SemiExt"/>
              <a:cs typeface="MyriadPro-SemiExt"/>
            </a:endParaRPr>
          </a:p>
          <a:p>
            <a:pPr marL="38100">
              <a:lnSpc>
                <a:spcPct val="100000"/>
              </a:lnSpc>
              <a:spcBef>
                <a:spcPts val="160"/>
              </a:spcBef>
            </a:pPr>
            <a:r>
              <a:rPr sz="1300" b="1" spc="-35" dirty="0">
                <a:solidFill>
                  <a:srgbClr val="423F41"/>
                </a:solidFill>
                <a:latin typeface="MyriadPro-Semibold"/>
                <a:cs typeface="MyriadPro-Semibold"/>
              </a:rPr>
              <a:t>Healthy</a:t>
            </a:r>
            <a:r>
              <a:rPr sz="1300" b="1" spc="-30" dirty="0">
                <a:solidFill>
                  <a:srgbClr val="423F41"/>
                </a:solidFill>
                <a:latin typeface="MyriadPro-Semibold"/>
                <a:cs typeface="MyriadPro-Semibold"/>
              </a:rPr>
              <a:t> </a:t>
            </a:r>
            <a:r>
              <a:rPr sz="1300" b="1" spc="-25" dirty="0">
                <a:solidFill>
                  <a:srgbClr val="423F41"/>
                </a:solidFill>
                <a:latin typeface="MyriadPro-Semibold"/>
                <a:cs typeface="MyriadPro-Semibold"/>
              </a:rPr>
              <a:t>Sales</a:t>
            </a:r>
            <a:r>
              <a:rPr sz="1300" b="1" spc="-20" dirty="0">
                <a:solidFill>
                  <a:srgbClr val="423F41"/>
                </a:solidFill>
                <a:latin typeface="MyriadPro-Semibold"/>
                <a:cs typeface="MyriadPro-Semibold"/>
              </a:rPr>
              <a:t> </a:t>
            </a:r>
            <a:r>
              <a:rPr sz="1300" b="1" spc="-30" dirty="0">
                <a:solidFill>
                  <a:srgbClr val="423F41"/>
                </a:solidFill>
                <a:latin typeface="MyriadPro-Semibold"/>
                <a:cs typeface="MyriadPro-Semibold"/>
              </a:rPr>
              <a:t>Activity</a:t>
            </a:r>
            <a:r>
              <a:rPr sz="1300" b="1" spc="-20" dirty="0">
                <a:solidFill>
                  <a:srgbClr val="423F41"/>
                </a:solidFill>
                <a:latin typeface="MyriadPro-Semibold"/>
                <a:cs typeface="MyriadPro-Semibold"/>
              </a:rPr>
              <a:t> </a:t>
            </a:r>
            <a:r>
              <a:rPr sz="1300" b="1" spc="-10" dirty="0">
                <a:solidFill>
                  <a:srgbClr val="423F41"/>
                </a:solidFill>
                <a:latin typeface="MyriadPro-Semibold"/>
                <a:cs typeface="MyriadPro-Semibold"/>
              </a:rPr>
              <a:t>Intensity</a:t>
            </a:r>
            <a:r>
              <a:rPr sz="1125" b="1" spc="-15" baseline="33333" dirty="0">
                <a:solidFill>
                  <a:srgbClr val="423F41"/>
                </a:solidFill>
                <a:latin typeface="MyriadPro-Semibold"/>
                <a:cs typeface="MyriadPro-Semibold"/>
              </a:rPr>
              <a:t>™</a:t>
            </a:r>
            <a:endParaRPr sz="1125" baseline="33333">
              <a:latin typeface="MyriadPro-Semibold"/>
              <a:cs typeface="MyriadPro-Semibold"/>
            </a:endParaRPr>
          </a:p>
        </p:txBody>
      </p:sp>
      <p:sp>
        <p:nvSpPr>
          <p:cNvPr id="19" name="object 19"/>
          <p:cNvSpPr txBox="1"/>
          <p:nvPr/>
        </p:nvSpPr>
        <p:spPr>
          <a:xfrm>
            <a:off x="3890513" y="5216542"/>
            <a:ext cx="2568177" cy="711200"/>
          </a:xfrm>
          <a:prstGeom prst="rect">
            <a:avLst/>
          </a:prstGeom>
        </p:spPr>
        <p:txBody>
          <a:bodyPr vert="horz" wrap="square" lIns="0" tIns="31115" rIns="0" bIns="0" rtlCol="0">
            <a:spAutoFit/>
          </a:bodyPr>
          <a:lstStyle/>
          <a:p>
            <a:pPr marL="12700">
              <a:lnSpc>
                <a:spcPct val="100000"/>
              </a:lnSpc>
              <a:spcBef>
                <a:spcPts val="245"/>
              </a:spcBef>
            </a:pPr>
            <a:r>
              <a:rPr sz="1300" b="1" dirty="0">
                <a:solidFill>
                  <a:srgbClr val="423F41"/>
                </a:solidFill>
                <a:latin typeface="MyriadPro-Semibold"/>
                <a:cs typeface="MyriadPro-Semibold"/>
              </a:rPr>
              <a:t>As</a:t>
            </a:r>
            <a:r>
              <a:rPr sz="1300" b="1" spc="-10" dirty="0">
                <a:solidFill>
                  <a:srgbClr val="423F41"/>
                </a:solidFill>
                <a:latin typeface="MyriadPro-Semibold"/>
                <a:cs typeface="MyriadPro-Semibold"/>
              </a:rPr>
              <a:t> </a:t>
            </a:r>
            <a:r>
              <a:rPr sz="1300" b="1" dirty="0">
                <a:solidFill>
                  <a:srgbClr val="423F41"/>
                </a:solidFill>
                <a:latin typeface="MyriadPro-Semibold"/>
                <a:cs typeface="MyriadPro-Semibold"/>
              </a:rPr>
              <a:t>a</a:t>
            </a:r>
            <a:r>
              <a:rPr sz="1300" b="1" spc="-5" dirty="0">
                <a:solidFill>
                  <a:srgbClr val="423F41"/>
                </a:solidFill>
                <a:latin typeface="MyriadPro-Semibold"/>
                <a:cs typeface="MyriadPro-Semibold"/>
              </a:rPr>
              <a:t> </a:t>
            </a:r>
            <a:r>
              <a:rPr sz="1300" b="1" spc="-10" dirty="0">
                <a:solidFill>
                  <a:srgbClr val="423F41"/>
                </a:solidFill>
                <a:latin typeface="MyriadPro-Semibold"/>
                <a:cs typeface="MyriadPro-Semibold"/>
              </a:rPr>
              <a:t>seller, </a:t>
            </a:r>
            <a:r>
              <a:rPr sz="1300" b="1" dirty="0">
                <a:solidFill>
                  <a:srgbClr val="423F41"/>
                </a:solidFill>
                <a:latin typeface="MyriadPro-Semibold"/>
                <a:cs typeface="MyriadPro-Semibold"/>
              </a:rPr>
              <a:t>that</a:t>
            </a:r>
            <a:r>
              <a:rPr sz="1300" b="1" spc="-5" dirty="0">
                <a:solidFill>
                  <a:srgbClr val="423F41"/>
                </a:solidFill>
                <a:latin typeface="MyriadPro-Semibold"/>
                <a:cs typeface="MyriadPro-Semibold"/>
              </a:rPr>
              <a:t> </a:t>
            </a:r>
            <a:r>
              <a:rPr sz="1300" b="1" spc="-10" dirty="0">
                <a:solidFill>
                  <a:srgbClr val="423F41"/>
                </a:solidFill>
                <a:latin typeface="MyriadPro-Semibold"/>
                <a:cs typeface="MyriadPro-Semibold"/>
              </a:rPr>
              <a:t>means….</a:t>
            </a:r>
            <a:endParaRPr sz="1300" dirty="0">
              <a:latin typeface="MyriadPro-Semibold"/>
              <a:cs typeface="MyriadPro-Semibold"/>
            </a:endParaRPr>
          </a:p>
          <a:p>
            <a:pPr marL="44450">
              <a:lnSpc>
                <a:spcPct val="100000"/>
              </a:lnSpc>
              <a:spcBef>
                <a:spcPts val="150"/>
              </a:spcBef>
            </a:pPr>
            <a:r>
              <a:rPr sz="1300" dirty="0">
                <a:solidFill>
                  <a:srgbClr val="423F41"/>
                </a:solidFill>
                <a:latin typeface="Wingdings 3"/>
                <a:cs typeface="Wingdings 3"/>
              </a:rPr>
              <a:t></a:t>
            </a:r>
            <a:r>
              <a:rPr sz="1300" spc="-85" dirty="0">
                <a:solidFill>
                  <a:srgbClr val="423F41"/>
                </a:solidFill>
                <a:latin typeface="Times New Roman"/>
                <a:cs typeface="Times New Roman"/>
              </a:rPr>
              <a:t> </a:t>
            </a:r>
            <a:r>
              <a:rPr sz="1300" spc="-35" dirty="0">
                <a:solidFill>
                  <a:srgbClr val="423F41"/>
                </a:solidFill>
                <a:latin typeface="Myriad Pro"/>
                <a:cs typeface="Myriad Pro"/>
              </a:rPr>
              <a:t>Healthy</a:t>
            </a:r>
            <a:r>
              <a:rPr sz="1300" spc="-30" dirty="0">
                <a:solidFill>
                  <a:srgbClr val="423F41"/>
                </a:solidFill>
                <a:latin typeface="Myriad Pro"/>
                <a:cs typeface="Myriad Pro"/>
              </a:rPr>
              <a:t> supply</a:t>
            </a:r>
            <a:r>
              <a:rPr sz="1300" spc="-35" dirty="0">
                <a:solidFill>
                  <a:srgbClr val="423F41"/>
                </a:solidFill>
                <a:latin typeface="Myriad Pro"/>
                <a:cs typeface="Myriad Pro"/>
              </a:rPr>
              <a:t> </a:t>
            </a:r>
            <a:r>
              <a:rPr sz="1300" spc="-20" dirty="0">
                <a:solidFill>
                  <a:srgbClr val="423F41"/>
                </a:solidFill>
                <a:latin typeface="Myriad Pro"/>
                <a:cs typeface="Myriad Pro"/>
              </a:rPr>
              <a:t>of</a:t>
            </a:r>
            <a:r>
              <a:rPr sz="1300" spc="-30" dirty="0">
                <a:solidFill>
                  <a:srgbClr val="423F41"/>
                </a:solidFill>
                <a:latin typeface="Myriad Pro"/>
                <a:cs typeface="Myriad Pro"/>
              </a:rPr>
              <a:t> homes</a:t>
            </a:r>
            <a:r>
              <a:rPr sz="1300" spc="-35" dirty="0">
                <a:solidFill>
                  <a:srgbClr val="423F41"/>
                </a:solidFill>
                <a:latin typeface="Myriad Pro"/>
                <a:cs typeface="Myriad Pro"/>
              </a:rPr>
              <a:t> </a:t>
            </a:r>
            <a:r>
              <a:rPr sz="1300" spc="-30" dirty="0">
                <a:solidFill>
                  <a:srgbClr val="423F41"/>
                </a:solidFill>
                <a:latin typeface="Myriad Pro"/>
                <a:cs typeface="Myriad Pro"/>
              </a:rPr>
              <a:t>for </a:t>
            </a:r>
            <a:r>
              <a:rPr sz="1300" spc="-20" dirty="0">
                <a:solidFill>
                  <a:srgbClr val="423F41"/>
                </a:solidFill>
                <a:latin typeface="Myriad Pro"/>
                <a:cs typeface="Myriad Pro"/>
              </a:rPr>
              <a:t>sale</a:t>
            </a:r>
            <a:endParaRPr sz="1300" dirty="0">
              <a:latin typeface="Myriad Pro"/>
              <a:cs typeface="Myriad Pro"/>
            </a:endParaRPr>
          </a:p>
          <a:p>
            <a:pPr marL="44450">
              <a:lnSpc>
                <a:spcPct val="100000"/>
              </a:lnSpc>
              <a:spcBef>
                <a:spcPts val="420"/>
              </a:spcBef>
            </a:pPr>
            <a:r>
              <a:rPr sz="1300" dirty="0">
                <a:solidFill>
                  <a:srgbClr val="423F41"/>
                </a:solidFill>
                <a:latin typeface="Wingdings 3"/>
                <a:cs typeface="Wingdings 3"/>
              </a:rPr>
              <a:t></a:t>
            </a:r>
            <a:r>
              <a:rPr sz="1300" spc="-85" dirty="0">
                <a:solidFill>
                  <a:srgbClr val="423F41"/>
                </a:solidFill>
                <a:latin typeface="Times New Roman"/>
                <a:cs typeface="Times New Roman"/>
              </a:rPr>
              <a:t> </a:t>
            </a:r>
            <a:r>
              <a:rPr sz="1300" spc="-35" dirty="0">
                <a:solidFill>
                  <a:srgbClr val="423F41"/>
                </a:solidFill>
                <a:latin typeface="Myriad Pro"/>
                <a:cs typeface="Myriad Pro"/>
              </a:rPr>
              <a:t>Healthy</a:t>
            </a:r>
            <a:r>
              <a:rPr sz="1300" spc="-30" dirty="0">
                <a:solidFill>
                  <a:srgbClr val="423F41"/>
                </a:solidFill>
                <a:latin typeface="Myriad Pro"/>
                <a:cs typeface="Myriad Pro"/>
              </a:rPr>
              <a:t> buyer </a:t>
            </a:r>
            <a:r>
              <a:rPr sz="1300" spc="-10" dirty="0">
                <a:solidFill>
                  <a:srgbClr val="423F41"/>
                </a:solidFill>
                <a:latin typeface="Myriad Pro"/>
                <a:cs typeface="Myriad Pro"/>
              </a:rPr>
              <a:t>demand</a:t>
            </a:r>
            <a:endParaRPr sz="1300" dirty="0">
              <a:latin typeface="Myriad Pro"/>
              <a:cs typeface="Myriad Pro"/>
            </a:endParaRPr>
          </a:p>
        </p:txBody>
      </p:sp>
      <p:sp>
        <p:nvSpPr>
          <p:cNvPr id="20" name="object 20"/>
          <p:cNvSpPr txBox="1"/>
          <p:nvPr/>
        </p:nvSpPr>
        <p:spPr>
          <a:xfrm>
            <a:off x="3886200" y="4666694"/>
            <a:ext cx="2218560" cy="444994"/>
          </a:xfrm>
          <a:prstGeom prst="rect">
            <a:avLst/>
          </a:prstGeom>
        </p:spPr>
        <p:txBody>
          <a:bodyPr vert="horz" wrap="square" lIns="0" tIns="44450" rIns="0" bIns="0" rtlCol="0">
            <a:spAutoFit/>
          </a:bodyPr>
          <a:lstStyle/>
          <a:p>
            <a:pPr marL="12065" marR="5080">
              <a:spcBef>
                <a:spcPts val="350"/>
              </a:spcBef>
              <a:buClr>
                <a:srgbClr val="006D3B"/>
              </a:buClr>
              <a:buSzPct val="88461"/>
              <a:tabLst>
                <a:tab pos="144145" algn="l"/>
                <a:tab pos="270510" algn="l"/>
              </a:tabLst>
            </a:pPr>
            <a:r>
              <a:rPr lang="en-US" sz="1300" dirty="0">
                <a:solidFill>
                  <a:srgbClr val="423F41"/>
                </a:solidFill>
                <a:latin typeface="Wingdings 3"/>
                <a:cs typeface="Wingdings 3"/>
              </a:rPr>
              <a:t></a:t>
            </a:r>
            <a:r>
              <a:rPr lang="en-US" sz="1300" spc="-80" dirty="0">
                <a:solidFill>
                  <a:srgbClr val="423F41"/>
                </a:solidFill>
                <a:latin typeface="Times New Roman"/>
                <a:cs typeface="Times New Roman"/>
              </a:rPr>
              <a:t> </a:t>
            </a:r>
            <a:r>
              <a:rPr sz="1950" baseline="2136" dirty="0">
                <a:solidFill>
                  <a:srgbClr val="423F41"/>
                </a:solidFill>
                <a:latin typeface="Myriad Pro"/>
                <a:cs typeface="Myriad Pro"/>
              </a:rPr>
              <a:t>3-4</a:t>
            </a:r>
            <a:r>
              <a:rPr sz="1950" spc="-52" baseline="2136" dirty="0">
                <a:solidFill>
                  <a:srgbClr val="423F41"/>
                </a:solidFill>
                <a:latin typeface="Myriad Pro"/>
                <a:cs typeface="Myriad Pro"/>
              </a:rPr>
              <a:t> </a:t>
            </a:r>
            <a:r>
              <a:rPr sz="1950" spc="-44" baseline="2136" dirty="0">
                <a:solidFill>
                  <a:srgbClr val="423F41"/>
                </a:solidFill>
                <a:latin typeface="Myriad Pro"/>
                <a:cs typeface="Myriad Pro"/>
              </a:rPr>
              <a:t>months</a:t>
            </a:r>
            <a:r>
              <a:rPr sz="1950" spc="-60" baseline="2136" dirty="0">
                <a:solidFill>
                  <a:srgbClr val="423F41"/>
                </a:solidFill>
                <a:latin typeface="Myriad Pro"/>
                <a:cs typeface="Myriad Pro"/>
              </a:rPr>
              <a:t> </a:t>
            </a:r>
            <a:r>
              <a:rPr sz="1950" spc="-30" baseline="2136" dirty="0">
                <a:solidFill>
                  <a:srgbClr val="423F41"/>
                </a:solidFill>
                <a:latin typeface="Myriad Pro"/>
                <a:cs typeface="Myriad Pro"/>
              </a:rPr>
              <a:t>of</a:t>
            </a:r>
            <a:r>
              <a:rPr sz="1950" spc="-52" baseline="2136" dirty="0">
                <a:solidFill>
                  <a:srgbClr val="423F41"/>
                </a:solidFill>
                <a:latin typeface="Myriad Pro"/>
                <a:cs typeface="Myriad Pro"/>
              </a:rPr>
              <a:t> inventory</a:t>
            </a:r>
            <a:r>
              <a:rPr lang="en-US" sz="1950" spc="-52" baseline="2136" dirty="0">
                <a:solidFill>
                  <a:srgbClr val="423F41"/>
                </a:solidFill>
                <a:latin typeface="Myriad Pro"/>
                <a:cs typeface="Myriad Pro"/>
              </a:rPr>
              <a:t> is</a:t>
            </a:r>
            <a:br>
              <a:rPr lang="en-US" sz="1950" spc="-52" baseline="2136" dirty="0">
                <a:solidFill>
                  <a:srgbClr val="423F41"/>
                </a:solidFill>
                <a:latin typeface="Myriad Pro"/>
                <a:cs typeface="Myriad Pro"/>
              </a:rPr>
            </a:br>
            <a:r>
              <a:rPr lang="en-US" sz="1950" spc="-52" baseline="2136" dirty="0">
                <a:solidFill>
                  <a:srgbClr val="423F41"/>
                </a:solidFill>
                <a:latin typeface="Myriad Pro"/>
                <a:cs typeface="Myriad Pro"/>
              </a:rPr>
              <a:t>  </a:t>
            </a:r>
            <a:r>
              <a:rPr lang="en-US" sz="1300" spc="-35" dirty="0">
                <a:solidFill>
                  <a:srgbClr val="423F41"/>
                </a:solidFill>
                <a:latin typeface="Myriad Pro"/>
                <a:cs typeface="Myriad Pro"/>
              </a:rPr>
              <a:t>considered</a:t>
            </a:r>
            <a:r>
              <a:rPr lang="en-US" sz="1300" spc="-20" dirty="0">
                <a:solidFill>
                  <a:srgbClr val="423F41"/>
                </a:solidFill>
                <a:latin typeface="Myriad Pro"/>
                <a:cs typeface="Myriad Pro"/>
              </a:rPr>
              <a:t> </a:t>
            </a:r>
            <a:r>
              <a:rPr lang="en-US" sz="1300" dirty="0">
                <a:solidFill>
                  <a:srgbClr val="423F41"/>
                </a:solidFill>
                <a:latin typeface="Myriad Pro"/>
                <a:cs typeface="Myriad Pro"/>
              </a:rPr>
              <a:t>a</a:t>
            </a:r>
            <a:r>
              <a:rPr lang="en-US" sz="1300" spc="-15" dirty="0">
                <a:solidFill>
                  <a:srgbClr val="423F41"/>
                </a:solidFill>
                <a:latin typeface="Myriad Pro"/>
                <a:cs typeface="Myriad Pro"/>
              </a:rPr>
              <a:t> </a:t>
            </a:r>
            <a:r>
              <a:rPr lang="en-US" sz="1300" spc="-35" dirty="0">
                <a:solidFill>
                  <a:srgbClr val="423F41"/>
                </a:solidFill>
                <a:latin typeface="Myriad Pro"/>
                <a:cs typeface="Myriad Pro"/>
              </a:rPr>
              <a:t>healthy</a:t>
            </a:r>
            <a:r>
              <a:rPr lang="en-US" sz="1300" spc="-15" dirty="0">
                <a:solidFill>
                  <a:srgbClr val="423F41"/>
                </a:solidFill>
                <a:latin typeface="Myriad Pro"/>
                <a:cs typeface="Myriad Pro"/>
              </a:rPr>
              <a:t> </a:t>
            </a:r>
            <a:r>
              <a:rPr lang="en-US" sz="1300" spc="-20" dirty="0">
                <a:solidFill>
                  <a:srgbClr val="423F41"/>
                </a:solidFill>
                <a:latin typeface="Myriad Pro"/>
                <a:cs typeface="Myriad Pro"/>
              </a:rPr>
              <a:t>market</a:t>
            </a:r>
            <a:endParaRPr lang="en-US" sz="1300" dirty="0">
              <a:latin typeface="Myriad Pro"/>
              <a:cs typeface="Myriad Pro"/>
            </a:endParaRPr>
          </a:p>
        </p:txBody>
      </p:sp>
      <p:sp>
        <p:nvSpPr>
          <p:cNvPr id="21" name="object 21"/>
          <p:cNvSpPr txBox="1"/>
          <p:nvPr/>
        </p:nvSpPr>
        <p:spPr>
          <a:xfrm>
            <a:off x="6790034" y="4055833"/>
            <a:ext cx="2037080" cy="454659"/>
          </a:xfrm>
          <a:prstGeom prst="rect">
            <a:avLst/>
          </a:prstGeom>
        </p:spPr>
        <p:txBody>
          <a:bodyPr vert="horz" wrap="square" lIns="0" tIns="32384" rIns="0" bIns="0" rtlCol="0">
            <a:spAutoFit/>
          </a:bodyPr>
          <a:lstStyle/>
          <a:p>
            <a:pPr marL="38100">
              <a:lnSpc>
                <a:spcPct val="100000"/>
              </a:lnSpc>
              <a:spcBef>
                <a:spcPts val="254"/>
              </a:spcBef>
            </a:pPr>
            <a:r>
              <a:rPr sz="1250" b="1" spc="110" dirty="0">
                <a:solidFill>
                  <a:srgbClr val="423F41"/>
                </a:solidFill>
                <a:latin typeface="Myriad Pro"/>
                <a:cs typeface="Myriad Pro"/>
              </a:rPr>
              <a:t>SELLERS</a:t>
            </a:r>
            <a:r>
              <a:rPr sz="1250" b="1" spc="170" dirty="0">
                <a:solidFill>
                  <a:srgbClr val="423F41"/>
                </a:solidFill>
                <a:latin typeface="Myriad Pro"/>
                <a:cs typeface="Myriad Pro"/>
              </a:rPr>
              <a:t> </a:t>
            </a:r>
            <a:r>
              <a:rPr sz="1250" spc="40" dirty="0">
                <a:solidFill>
                  <a:srgbClr val="423F41"/>
                </a:solidFill>
                <a:latin typeface="MyriadPro-SemiExt"/>
                <a:cs typeface="MyriadPro-SemiExt"/>
              </a:rPr>
              <a:t>MARKET</a:t>
            </a:r>
            <a:endParaRPr sz="1250" dirty="0">
              <a:latin typeface="MyriadPro-SemiExt"/>
              <a:cs typeface="MyriadPro-SemiExt"/>
            </a:endParaRPr>
          </a:p>
          <a:p>
            <a:pPr marL="38100">
              <a:lnSpc>
                <a:spcPct val="100000"/>
              </a:lnSpc>
              <a:spcBef>
                <a:spcPts val="160"/>
              </a:spcBef>
            </a:pPr>
            <a:r>
              <a:rPr sz="1300" b="1" spc="-25" dirty="0">
                <a:solidFill>
                  <a:srgbClr val="423F41"/>
                </a:solidFill>
                <a:latin typeface="MyriadPro-Semibold"/>
                <a:cs typeface="MyriadPro-Semibold"/>
              </a:rPr>
              <a:t>High</a:t>
            </a:r>
            <a:r>
              <a:rPr sz="1300" b="1" spc="-40" dirty="0">
                <a:solidFill>
                  <a:srgbClr val="423F41"/>
                </a:solidFill>
                <a:latin typeface="MyriadPro-Semibold"/>
                <a:cs typeface="MyriadPro-Semibold"/>
              </a:rPr>
              <a:t> </a:t>
            </a:r>
            <a:r>
              <a:rPr sz="1300" b="1" spc="-25" dirty="0">
                <a:solidFill>
                  <a:srgbClr val="423F41"/>
                </a:solidFill>
                <a:latin typeface="MyriadPro-Semibold"/>
                <a:cs typeface="MyriadPro-Semibold"/>
              </a:rPr>
              <a:t>Sales</a:t>
            </a:r>
            <a:r>
              <a:rPr sz="1300" b="1" spc="-30" dirty="0">
                <a:solidFill>
                  <a:srgbClr val="423F41"/>
                </a:solidFill>
                <a:latin typeface="MyriadPro-Semibold"/>
                <a:cs typeface="MyriadPro-Semibold"/>
              </a:rPr>
              <a:t> Activity</a:t>
            </a:r>
            <a:r>
              <a:rPr sz="1300" b="1" spc="-25" dirty="0">
                <a:solidFill>
                  <a:srgbClr val="423F41"/>
                </a:solidFill>
                <a:latin typeface="MyriadPro-Semibold"/>
                <a:cs typeface="MyriadPro-Semibold"/>
              </a:rPr>
              <a:t> </a:t>
            </a:r>
            <a:r>
              <a:rPr sz="1300" b="1" spc="-10" dirty="0">
                <a:solidFill>
                  <a:srgbClr val="423F41"/>
                </a:solidFill>
                <a:latin typeface="MyriadPro-Semibold"/>
                <a:cs typeface="MyriadPro-Semibold"/>
              </a:rPr>
              <a:t>Intensity</a:t>
            </a:r>
            <a:r>
              <a:rPr sz="1125" b="1" spc="-15" baseline="33333" dirty="0">
                <a:solidFill>
                  <a:srgbClr val="423F41"/>
                </a:solidFill>
                <a:latin typeface="MyriadPro-Semibold"/>
                <a:cs typeface="MyriadPro-Semibold"/>
              </a:rPr>
              <a:t>™</a:t>
            </a:r>
            <a:endParaRPr sz="1125" baseline="33333" dirty="0">
              <a:latin typeface="MyriadPro-Semibold"/>
              <a:cs typeface="MyriadPro-Semibold"/>
            </a:endParaRPr>
          </a:p>
        </p:txBody>
      </p:sp>
      <p:sp>
        <p:nvSpPr>
          <p:cNvPr id="22" name="object 22"/>
          <p:cNvSpPr txBox="1"/>
          <p:nvPr/>
        </p:nvSpPr>
        <p:spPr>
          <a:xfrm>
            <a:off x="6712515" y="5433701"/>
            <a:ext cx="2380056" cy="962660"/>
          </a:xfrm>
          <a:prstGeom prst="rect">
            <a:avLst/>
          </a:prstGeom>
        </p:spPr>
        <p:txBody>
          <a:bodyPr vert="horz" wrap="square" lIns="0" tIns="31115" rIns="0" bIns="0" rtlCol="0">
            <a:spAutoFit/>
          </a:bodyPr>
          <a:lstStyle/>
          <a:p>
            <a:pPr marL="12700">
              <a:lnSpc>
                <a:spcPct val="100000"/>
              </a:lnSpc>
              <a:spcBef>
                <a:spcPts val="245"/>
              </a:spcBef>
            </a:pPr>
            <a:r>
              <a:rPr sz="1300" b="1" dirty="0">
                <a:solidFill>
                  <a:srgbClr val="423F41"/>
                </a:solidFill>
                <a:latin typeface="MyriadPro-Semibold"/>
                <a:cs typeface="MyriadPro-Semibold"/>
              </a:rPr>
              <a:t>As</a:t>
            </a:r>
            <a:r>
              <a:rPr sz="1300" b="1" spc="-10" dirty="0">
                <a:solidFill>
                  <a:srgbClr val="423F41"/>
                </a:solidFill>
                <a:latin typeface="MyriadPro-Semibold"/>
                <a:cs typeface="MyriadPro-Semibold"/>
              </a:rPr>
              <a:t> </a:t>
            </a:r>
            <a:r>
              <a:rPr sz="1300" b="1" dirty="0">
                <a:solidFill>
                  <a:srgbClr val="423F41"/>
                </a:solidFill>
                <a:latin typeface="MyriadPro-Semibold"/>
                <a:cs typeface="MyriadPro-Semibold"/>
              </a:rPr>
              <a:t>a</a:t>
            </a:r>
            <a:r>
              <a:rPr sz="1300" b="1" spc="-5" dirty="0">
                <a:solidFill>
                  <a:srgbClr val="423F41"/>
                </a:solidFill>
                <a:latin typeface="MyriadPro-Semibold"/>
                <a:cs typeface="MyriadPro-Semibold"/>
              </a:rPr>
              <a:t> </a:t>
            </a:r>
            <a:r>
              <a:rPr sz="1300" b="1" spc="-10" dirty="0">
                <a:solidFill>
                  <a:srgbClr val="423F41"/>
                </a:solidFill>
                <a:latin typeface="MyriadPro-Semibold"/>
                <a:cs typeface="MyriadPro-Semibold"/>
              </a:rPr>
              <a:t>seller, </a:t>
            </a:r>
            <a:r>
              <a:rPr sz="1300" b="1" dirty="0">
                <a:solidFill>
                  <a:srgbClr val="423F41"/>
                </a:solidFill>
                <a:latin typeface="MyriadPro-Semibold"/>
                <a:cs typeface="MyriadPro-Semibold"/>
              </a:rPr>
              <a:t>that</a:t>
            </a:r>
            <a:r>
              <a:rPr sz="1300" b="1" spc="-5" dirty="0">
                <a:solidFill>
                  <a:srgbClr val="423F41"/>
                </a:solidFill>
                <a:latin typeface="MyriadPro-Semibold"/>
                <a:cs typeface="MyriadPro-Semibold"/>
              </a:rPr>
              <a:t> </a:t>
            </a:r>
            <a:r>
              <a:rPr sz="1300" b="1" spc="-10" dirty="0">
                <a:solidFill>
                  <a:srgbClr val="423F41"/>
                </a:solidFill>
                <a:latin typeface="MyriadPro-Semibold"/>
                <a:cs typeface="MyriadPro-Semibold"/>
              </a:rPr>
              <a:t>means….</a:t>
            </a:r>
            <a:endParaRPr sz="1300" dirty="0">
              <a:latin typeface="MyriadPro-Semibold"/>
              <a:cs typeface="MyriadPro-Semibold"/>
            </a:endParaRPr>
          </a:p>
          <a:p>
            <a:pPr marL="44450">
              <a:lnSpc>
                <a:spcPct val="100000"/>
              </a:lnSpc>
              <a:spcBef>
                <a:spcPts val="150"/>
              </a:spcBef>
            </a:pPr>
            <a:r>
              <a:rPr sz="1300" dirty="0">
                <a:solidFill>
                  <a:srgbClr val="423F41"/>
                </a:solidFill>
                <a:latin typeface="Wingdings 3"/>
                <a:cs typeface="Wingdings 3"/>
              </a:rPr>
              <a:t></a:t>
            </a:r>
            <a:r>
              <a:rPr sz="1300" spc="-80" dirty="0">
                <a:solidFill>
                  <a:srgbClr val="423F41"/>
                </a:solidFill>
                <a:latin typeface="Times New Roman"/>
                <a:cs typeface="Times New Roman"/>
              </a:rPr>
              <a:t> </a:t>
            </a:r>
            <a:r>
              <a:rPr sz="1300" spc="-35" dirty="0">
                <a:solidFill>
                  <a:srgbClr val="423F41"/>
                </a:solidFill>
                <a:latin typeface="Myriad Pro"/>
                <a:cs typeface="Myriad Pro"/>
              </a:rPr>
              <a:t>Decrease</a:t>
            </a:r>
            <a:r>
              <a:rPr sz="1300" spc="-30" dirty="0">
                <a:solidFill>
                  <a:srgbClr val="423F41"/>
                </a:solidFill>
                <a:latin typeface="Myriad Pro"/>
                <a:cs typeface="Myriad Pro"/>
              </a:rPr>
              <a:t> </a:t>
            </a:r>
            <a:r>
              <a:rPr sz="1300" spc="-20" dirty="0">
                <a:solidFill>
                  <a:srgbClr val="423F41"/>
                </a:solidFill>
                <a:latin typeface="Myriad Pro"/>
                <a:cs typeface="Myriad Pro"/>
              </a:rPr>
              <a:t>in</a:t>
            </a:r>
            <a:r>
              <a:rPr sz="1300" spc="-30" dirty="0">
                <a:solidFill>
                  <a:srgbClr val="423F41"/>
                </a:solidFill>
                <a:latin typeface="Myriad Pro"/>
                <a:cs typeface="Myriad Pro"/>
              </a:rPr>
              <a:t> listing</a:t>
            </a:r>
            <a:r>
              <a:rPr sz="1300" spc="-25" dirty="0">
                <a:solidFill>
                  <a:srgbClr val="423F41"/>
                </a:solidFill>
                <a:latin typeface="Myriad Pro"/>
                <a:cs typeface="Myriad Pro"/>
              </a:rPr>
              <a:t> </a:t>
            </a:r>
            <a:r>
              <a:rPr sz="1300" spc="-20" dirty="0">
                <a:solidFill>
                  <a:srgbClr val="423F41"/>
                </a:solidFill>
                <a:latin typeface="Myriad Pro"/>
                <a:cs typeface="Myriad Pro"/>
              </a:rPr>
              <a:t>competition</a:t>
            </a:r>
            <a:endParaRPr sz="1300" dirty="0">
              <a:latin typeface="Myriad Pro"/>
              <a:cs typeface="Myriad Pro"/>
            </a:endParaRPr>
          </a:p>
          <a:p>
            <a:pPr marL="44450">
              <a:lnSpc>
                <a:spcPct val="100000"/>
              </a:lnSpc>
              <a:spcBef>
                <a:spcPts val="420"/>
              </a:spcBef>
            </a:pPr>
            <a:r>
              <a:rPr sz="1300" dirty="0">
                <a:solidFill>
                  <a:srgbClr val="423F41"/>
                </a:solidFill>
                <a:latin typeface="Wingdings 3"/>
                <a:cs typeface="Wingdings 3"/>
              </a:rPr>
              <a:t></a:t>
            </a:r>
            <a:r>
              <a:rPr sz="1300" spc="-90" dirty="0">
                <a:solidFill>
                  <a:srgbClr val="423F41"/>
                </a:solidFill>
                <a:latin typeface="Times New Roman"/>
                <a:cs typeface="Times New Roman"/>
              </a:rPr>
              <a:t> </a:t>
            </a:r>
            <a:r>
              <a:rPr sz="1300" spc="-30" dirty="0">
                <a:solidFill>
                  <a:srgbClr val="423F41"/>
                </a:solidFill>
                <a:latin typeface="Myriad Pro"/>
                <a:cs typeface="Myriad Pro"/>
              </a:rPr>
              <a:t>Increase</a:t>
            </a:r>
            <a:r>
              <a:rPr sz="1300" spc="-35" dirty="0">
                <a:solidFill>
                  <a:srgbClr val="423F41"/>
                </a:solidFill>
                <a:latin typeface="Myriad Pro"/>
                <a:cs typeface="Myriad Pro"/>
              </a:rPr>
              <a:t> </a:t>
            </a:r>
            <a:r>
              <a:rPr sz="1300" spc="-20" dirty="0">
                <a:solidFill>
                  <a:srgbClr val="423F41"/>
                </a:solidFill>
                <a:latin typeface="Myriad Pro"/>
                <a:cs typeface="Myriad Pro"/>
              </a:rPr>
              <a:t>of</a:t>
            </a:r>
            <a:r>
              <a:rPr sz="1300" spc="-35" dirty="0">
                <a:solidFill>
                  <a:srgbClr val="423F41"/>
                </a:solidFill>
                <a:latin typeface="Myriad Pro"/>
                <a:cs typeface="Myriad Pro"/>
              </a:rPr>
              <a:t> </a:t>
            </a:r>
            <a:r>
              <a:rPr sz="1300" spc="-30" dirty="0">
                <a:solidFill>
                  <a:srgbClr val="423F41"/>
                </a:solidFill>
                <a:latin typeface="Myriad Pro"/>
                <a:cs typeface="Myriad Pro"/>
              </a:rPr>
              <a:t>multiple</a:t>
            </a:r>
            <a:r>
              <a:rPr sz="1300" spc="-35" dirty="0">
                <a:solidFill>
                  <a:srgbClr val="423F41"/>
                </a:solidFill>
                <a:latin typeface="Myriad Pro"/>
                <a:cs typeface="Myriad Pro"/>
              </a:rPr>
              <a:t> </a:t>
            </a:r>
            <a:r>
              <a:rPr sz="1300" spc="-10" dirty="0">
                <a:solidFill>
                  <a:srgbClr val="423F41"/>
                </a:solidFill>
                <a:latin typeface="Myriad Pro"/>
                <a:cs typeface="Myriad Pro"/>
              </a:rPr>
              <a:t>offers</a:t>
            </a:r>
            <a:endParaRPr sz="1300" dirty="0">
              <a:latin typeface="Myriad Pro"/>
              <a:cs typeface="Myriad Pro"/>
            </a:endParaRPr>
          </a:p>
          <a:p>
            <a:pPr marL="44450">
              <a:lnSpc>
                <a:spcPct val="100000"/>
              </a:lnSpc>
              <a:spcBef>
                <a:spcPts val="420"/>
              </a:spcBef>
            </a:pPr>
            <a:r>
              <a:rPr sz="1300" dirty="0">
                <a:solidFill>
                  <a:srgbClr val="423F41"/>
                </a:solidFill>
                <a:latin typeface="Wingdings 3"/>
                <a:cs typeface="Wingdings 3"/>
              </a:rPr>
              <a:t></a:t>
            </a:r>
            <a:r>
              <a:rPr sz="1300" spc="-95" dirty="0">
                <a:solidFill>
                  <a:srgbClr val="423F41"/>
                </a:solidFill>
                <a:latin typeface="Times New Roman"/>
                <a:cs typeface="Times New Roman"/>
              </a:rPr>
              <a:t> </a:t>
            </a:r>
            <a:r>
              <a:rPr sz="1300" spc="-30" dirty="0">
                <a:solidFill>
                  <a:srgbClr val="423F41"/>
                </a:solidFill>
                <a:latin typeface="Myriad Pro"/>
                <a:cs typeface="Myriad Pro"/>
              </a:rPr>
              <a:t>Upper</a:t>
            </a:r>
            <a:r>
              <a:rPr sz="1300" spc="-35" dirty="0">
                <a:solidFill>
                  <a:srgbClr val="423F41"/>
                </a:solidFill>
                <a:latin typeface="Myriad Pro"/>
                <a:cs typeface="Myriad Pro"/>
              </a:rPr>
              <a:t> pressure </a:t>
            </a:r>
            <a:r>
              <a:rPr sz="1300" spc="-20" dirty="0">
                <a:solidFill>
                  <a:srgbClr val="423F41"/>
                </a:solidFill>
                <a:latin typeface="Myriad Pro"/>
                <a:cs typeface="Myriad Pro"/>
              </a:rPr>
              <a:t>of</a:t>
            </a:r>
            <a:r>
              <a:rPr sz="1300" spc="-35" dirty="0">
                <a:solidFill>
                  <a:srgbClr val="423F41"/>
                </a:solidFill>
                <a:latin typeface="Myriad Pro"/>
                <a:cs typeface="Myriad Pro"/>
              </a:rPr>
              <a:t> </a:t>
            </a:r>
            <a:r>
              <a:rPr sz="1300" spc="-25" dirty="0">
                <a:solidFill>
                  <a:srgbClr val="423F41"/>
                </a:solidFill>
                <a:latin typeface="Myriad Pro"/>
                <a:cs typeface="Myriad Pro"/>
              </a:rPr>
              <a:t>home</a:t>
            </a:r>
            <a:r>
              <a:rPr sz="1300" spc="-35" dirty="0">
                <a:solidFill>
                  <a:srgbClr val="423F41"/>
                </a:solidFill>
                <a:latin typeface="Myriad Pro"/>
                <a:cs typeface="Myriad Pro"/>
              </a:rPr>
              <a:t> </a:t>
            </a:r>
            <a:r>
              <a:rPr sz="1300" spc="-10" dirty="0">
                <a:solidFill>
                  <a:srgbClr val="423F41"/>
                </a:solidFill>
                <a:latin typeface="Myriad Pro"/>
                <a:cs typeface="Myriad Pro"/>
              </a:rPr>
              <a:t>prices</a:t>
            </a:r>
            <a:endParaRPr sz="1300" dirty="0">
              <a:latin typeface="Myriad Pro"/>
              <a:cs typeface="Myriad Pro"/>
            </a:endParaRPr>
          </a:p>
        </p:txBody>
      </p:sp>
      <p:sp>
        <p:nvSpPr>
          <p:cNvPr id="23" name="object 23"/>
          <p:cNvSpPr txBox="1"/>
          <p:nvPr/>
        </p:nvSpPr>
        <p:spPr>
          <a:xfrm>
            <a:off x="1056397" y="4623351"/>
            <a:ext cx="2525003" cy="1685718"/>
          </a:xfrm>
          <a:prstGeom prst="rect">
            <a:avLst/>
          </a:prstGeom>
        </p:spPr>
        <p:txBody>
          <a:bodyPr vert="horz" wrap="square" lIns="0" tIns="56515" rIns="0" bIns="0" rtlCol="0">
            <a:spAutoFit/>
          </a:bodyPr>
          <a:lstStyle/>
          <a:p>
            <a:pPr marL="15240">
              <a:lnSpc>
                <a:spcPct val="100000"/>
              </a:lnSpc>
              <a:spcBef>
                <a:spcPts val="445"/>
              </a:spcBef>
              <a:buClr>
                <a:srgbClr val="006D3B"/>
              </a:buClr>
              <a:buSzPct val="96153"/>
              <a:tabLst>
                <a:tab pos="290195" algn="l"/>
              </a:tabLst>
            </a:pPr>
            <a:r>
              <a:rPr lang="en-US" sz="1300" dirty="0">
                <a:solidFill>
                  <a:srgbClr val="423F41"/>
                </a:solidFill>
                <a:latin typeface="Wingdings 3"/>
                <a:cs typeface="Wingdings 3"/>
              </a:rPr>
              <a:t></a:t>
            </a:r>
            <a:r>
              <a:rPr lang="en-US" sz="2000" spc="-80" dirty="0">
                <a:solidFill>
                  <a:srgbClr val="423F41"/>
                </a:solidFill>
                <a:latin typeface="Times New Roman"/>
                <a:cs typeface="Times New Roman"/>
              </a:rPr>
              <a:t> </a:t>
            </a:r>
            <a:r>
              <a:rPr sz="1950" spc="-37" baseline="2136" dirty="0">
                <a:solidFill>
                  <a:srgbClr val="423F41"/>
                </a:solidFill>
                <a:latin typeface="Myriad Pro"/>
                <a:cs typeface="Myriad Pro"/>
              </a:rPr>
              <a:t>More</a:t>
            </a:r>
            <a:r>
              <a:rPr sz="1950" spc="-82" baseline="2136" dirty="0">
                <a:solidFill>
                  <a:srgbClr val="423F41"/>
                </a:solidFill>
                <a:latin typeface="Myriad Pro"/>
                <a:cs typeface="Myriad Pro"/>
              </a:rPr>
              <a:t> </a:t>
            </a:r>
            <a:r>
              <a:rPr sz="1950" spc="-37" baseline="2136" dirty="0">
                <a:solidFill>
                  <a:srgbClr val="423F41"/>
                </a:solidFill>
                <a:latin typeface="Myriad Pro"/>
                <a:cs typeface="Myriad Pro"/>
              </a:rPr>
              <a:t>than</a:t>
            </a:r>
            <a:r>
              <a:rPr sz="1950" spc="-67" baseline="2136" dirty="0">
                <a:solidFill>
                  <a:srgbClr val="423F41"/>
                </a:solidFill>
                <a:latin typeface="Myriad Pro"/>
                <a:cs typeface="Myriad Pro"/>
              </a:rPr>
              <a:t> </a:t>
            </a:r>
            <a:r>
              <a:rPr sz="1950" baseline="2136" dirty="0">
                <a:solidFill>
                  <a:srgbClr val="423F41"/>
                </a:solidFill>
                <a:latin typeface="Myriad Pro"/>
                <a:cs typeface="Myriad Pro"/>
              </a:rPr>
              <a:t>5</a:t>
            </a:r>
            <a:r>
              <a:rPr sz="1950" spc="-67" baseline="2136" dirty="0">
                <a:solidFill>
                  <a:srgbClr val="423F41"/>
                </a:solidFill>
                <a:latin typeface="Myriad Pro"/>
                <a:cs typeface="Myriad Pro"/>
              </a:rPr>
              <a:t> </a:t>
            </a:r>
            <a:r>
              <a:rPr sz="1950" spc="-44" baseline="2136" dirty="0">
                <a:solidFill>
                  <a:srgbClr val="423F41"/>
                </a:solidFill>
                <a:latin typeface="Myriad Pro"/>
                <a:cs typeface="Myriad Pro"/>
              </a:rPr>
              <a:t>months</a:t>
            </a:r>
            <a:r>
              <a:rPr sz="1950" spc="-67" baseline="2136" dirty="0">
                <a:solidFill>
                  <a:srgbClr val="423F41"/>
                </a:solidFill>
                <a:latin typeface="Myriad Pro"/>
                <a:cs typeface="Myriad Pro"/>
              </a:rPr>
              <a:t> </a:t>
            </a:r>
            <a:r>
              <a:rPr sz="1950" spc="-30" baseline="2136" dirty="0">
                <a:solidFill>
                  <a:srgbClr val="423F41"/>
                </a:solidFill>
                <a:latin typeface="Myriad Pro"/>
                <a:cs typeface="Myriad Pro"/>
              </a:rPr>
              <a:t>of</a:t>
            </a:r>
            <a:r>
              <a:rPr lang="en-US" sz="1950" spc="-60" baseline="2136" dirty="0">
                <a:solidFill>
                  <a:srgbClr val="423F41"/>
                </a:solidFill>
                <a:latin typeface="Myriad Pro"/>
                <a:cs typeface="Myriad Pro"/>
              </a:rPr>
              <a:t> inventory</a:t>
            </a:r>
            <a:endParaRPr sz="1950" baseline="2136" dirty="0">
              <a:latin typeface="Myriad Pro"/>
              <a:cs typeface="Myriad Pro"/>
            </a:endParaRPr>
          </a:p>
          <a:p>
            <a:pPr marL="12700">
              <a:lnSpc>
                <a:spcPct val="100000"/>
              </a:lnSpc>
              <a:spcBef>
                <a:spcPts val="345"/>
              </a:spcBef>
              <a:buClr>
                <a:srgbClr val="006D3B"/>
              </a:buClr>
              <a:buSzPct val="96153"/>
              <a:tabLst>
                <a:tab pos="295275" algn="l"/>
              </a:tabLst>
            </a:pPr>
            <a:r>
              <a:rPr lang="en-US" sz="1300" dirty="0">
                <a:solidFill>
                  <a:srgbClr val="423F41"/>
                </a:solidFill>
                <a:latin typeface="Wingdings 3"/>
                <a:cs typeface="Wingdings 3"/>
              </a:rPr>
              <a:t></a:t>
            </a:r>
            <a:r>
              <a:rPr lang="en-US" sz="400" dirty="0">
                <a:solidFill>
                  <a:srgbClr val="423F41"/>
                </a:solidFill>
                <a:latin typeface="Wingdings 3"/>
                <a:cs typeface="Wingdings 3"/>
              </a:rPr>
              <a:t> </a:t>
            </a:r>
            <a:r>
              <a:rPr sz="1950" spc="-37" baseline="2136" dirty="0">
                <a:solidFill>
                  <a:srgbClr val="423F41"/>
                </a:solidFill>
                <a:latin typeface="Myriad Pro"/>
                <a:cs typeface="Myriad Pro"/>
              </a:rPr>
              <a:t>More</a:t>
            </a:r>
            <a:r>
              <a:rPr sz="1950" spc="-60" baseline="2136" dirty="0">
                <a:solidFill>
                  <a:srgbClr val="423F41"/>
                </a:solidFill>
                <a:latin typeface="Myriad Pro"/>
                <a:cs typeface="Myriad Pro"/>
              </a:rPr>
              <a:t> </a:t>
            </a:r>
            <a:r>
              <a:rPr sz="1950" spc="-44" baseline="2136" dirty="0">
                <a:solidFill>
                  <a:srgbClr val="423F41"/>
                </a:solidFill>
                <a:latin typeface="Myriad Pro"/>
                <a:cs typeface="Myriad Pro"/>
              </a:rPr>
              <a:t>homes</a:t>
            </a:r>
            <a:r>
              <a:rPr sz="1950" spc="-37" baseline="2136" dirty="0">
                <a:solidFill>
                  <a:srgbClr val="423F41"/>
                </a:solidFill>
                <a:latin typeface="Myriad Pro"/>
                <a:cs typeface="Myriad Pro"/>
              </a:rPr>
              <a:t> </a:t>
            </a:r>
            <a:r>
              <a:rPr sz="1950" spc="-52" baseline="2136" dirty="0">
                <a:solidFill>
                  <a:srgbClr val="423F41"/>
                </a:solidFill>
                <a:latin typeface="Myriad Pro"/>
                <a:cs typeface="Myriad Pro"/>
              </a:rPr>
              <a:t>available</a:t>
            </a:r>
            <a:r>
              <a:rPr sz="1950" spc="-37" baseline="2136" dirty="0">
                <a:solidFill>
                  <a:srgbClr val="423F41"/>
                </a:solidFill>
                <a:latin typeface="Myriad Pro"/>
                <a:cs typeface="Myriad Pro"/>
              </a:rPr>
              <a:t> </a:t>
            </a:r>
            <a:r>
              <a:rPr sz="1950" spc="-44" baseline="2136" dirty="0">
                <a:solidFill>
                  <a:srgbClr val="423F41"/>
                </a:solidFill>
                <a:latin typeface="Myriad Pro"/>
                <a:cs typeface="Myriad Pro"/>
              </a:rPr>
              <a:t>for</a:t>
            </a:r>
            <a:r>
              <a:rPr sz="1950" spc="-37" baseline="2136" dirty="0">
                <a:solidFill>
                  <a:srgbClr val="423F41"/>
                </a:solidFill>
                <a:latin typeface="Myriad Pro"/>
                <a:cs typeface="Myriad Pro"/>
              </a:rPr>
              <a:t> </a:t>
            </a:r>
            <a:r>
              <a:rPr sz="1950" spc="-30" baseline="2136" dirty="0">
                <a:solidFill>
                  <a:srgbClr val="423F41"/>
                </a:solidFill>
                <a:latin typeface="Myriad Pro"/>
                <a:cs typeface="Myriad Pro"/>
              </a:rPr>
              <a:t>sale</a:t>
            </a:r>
            <a:endParaRPr sz="1950" baseline="2136" dirty="0">
              <a:latin typeface="Myriad Pro"/>
              <a:cs typeface="Myriad Pro"/>
            </a:endParaRPr>
          </a:p>
          <a:p>
            <a:pPr marL="35560">
              <a:lnSpc>
                <a:spcPct val="100000"/>
              </a:lnSpc>
              <a:spcBef>
                <a:spcPts val="1185"/>
              </a:spcBef>
            </a:pPr>
            <a:r>
              <a:rPr sz="1300" b="1" dirty="0">
                <a:solidFill>
                  <a:srgbClr val="423F41"/>
                </a:solidFill>
                <a:latin typeface="MyriadPro-Semibold"/>
                <a:cs typeface="MyriadPro-Semibold"/>
              </a:rPr>
              <a:t>As</a:t>
            </a:r>
            <a:r>
              <a:rPr sz="1300" b="1" spc="-10" dirty="0">
                <a:solidFill>
                  <a:srgbClr val="423F41"/>
                </a:solidFill>
                <a:latin typeface="MyriadPro-Semibold"/>
                <a:cs typeface="MyriadPro-Semibold"/>
              </a:rPr>
              <a:t> </a:t>
            </a:r>
            <a:r>
              <a:rPr sz="1300" b="1" dirty="0">
                <a:solidFill>
                  <a:srgbClr val="423F41"/>
                </a:solidFill>
                <a:latin typeface="MyriadPro-Semibold"/>
                <a:cs typeface="MyriadPro-Semibold"/>
              </a:rPr>
              <a:t>a</a:t>
            </a:r>
            <a:r>
              <a:rPr sz="1300" b="1" spc="-5" dirty="0">
                <a:solidFill>
                  <a:srgbClr val="423F41"/>
                </a:solidFill>
                <a:latin typeface="MyriadPro-Semibold"/>
                <a:cs typeface="MyriadPro-Semibold"/>
              </a:rPr>
              <a:t> </a:t>
            </a:r>
            <a:r>
              <a:rPr sz="1300" b="1" spc="-10" dirty="0">
                <a:solidFill>
                  <a:srgbClr val="423F41"/>
                </a:solidFill>
                <a:latin typeface="MyriadPro-Semibold"/>
                <a:cs typeface="MyriadPro-Semibold"/>
              </a:rPr>
              <a:t>seller, </a:t>
            </a:r>
            <a:r>
              <a:rPr sz="1300" b="1" dirty="0">
                <a:solidFill>
                  <a:srgbClr val="423F41"/>
                </a:solidFill>
                <a:latin typeface="MyriadPro-Semibold"/>
                <a:cs typeface="MyriadPro-Semibold"/>
              </a:rPr>
              <a:t>that</a:t>
            </a:r>
            <a:r>
              <a:rPr sz="1300" b="1" spc="-5" dirty="0">
                <a:solidFill>
                  <a:srgbClr val="423F41"/>
                </a:solidFill>
                <a:latin typeface="MyriadPro-Semibold"/>
                <a:cs typeface="MyriadPro-Semibold"/>
              </a:rPr>
              <a:t> </a:t>
            </a:r>
            <a:r>
              <a:rPr sz="1300" b="1" spc="-10" dirty="0">
                <a:solidFill>
                  <a:srgbClr val="423F41"/>
                </a:solidFill>
                <a:latin typeface="MyriadPro-Semibold"/>
                <a:cs typeface="MyriadPro-Semibold"/>
              </a:rPr>
              <a:t>means….</a:t>
            </a:r>
            <a:endParaRPr sz="1300" dirty="0">
              <a:latin typeface="MyriadPro-Semibold"/>
              <a:cs typeface="MyriadPro-Semibold"/>
            </a:endParaRPr>
          </a:p>
          <a:p>
            <a:pPr marL="67310">
              <a:lnSpc>
                <a:spcPct val="100000"/>
              </a:lnSpc>
              <a:spcBef>
                <a:spcPts val="150"/>
              </a:spcBef>
            </a:pPr>
            <a:r>
              <a:rPr sz="1300" dirty="0">
                <a:solidFill>
                  <a:srgbClr val="423F41"/>
                </a:solidFill>
                <a:latin typeface="Wingdings 3"/>
                <a:cs typeface="Wingdings 3"/>
              </a:rPr>
              <a:t></a:t>
            </a:r>
            <a:r>
              <a:rPr sz="1300" spc="-90" dirty="0">
                <a:solidFill>
                  <a:srgbClr val="423F41"/>
                </a:solidFill>
                <a:latin typeface="Times New Roman"/>
                <a:cs typeface="Times New Roman"/>
              </a:rPr>
              <a:t> </a:t>
            </a:r>
            <a:r>
              <a:rPr sz="1300" spc="-30" dirty="0">
                <a:solidFill>
                  <a:srgbClr val="423F41"/>
                </a:solidFill>
                <a:latin typeface="Myriad Pro"/>
                <a:cs typeface="Myriad Pro"/>
              </a:rPr>
              <a:t>Increase</a:t>
            </a:r>
            <a:r>
              <a:rPr sz="1300" spc="-35" dirty="0">
                <a:solidFill>
                  <a:srgbClr val="423F41"/>
                </a:solidFill>
                <a:latin typeface="Myriad Pro"/>
                <a:cs typeface="Myriad Pro"/>
              </a:rPr>
              <a:t> </a:t>
            </a:r>
            <a:r>
              <a:rPr sz="1300" spc="-20" dirty="0">
                <a:solidFill>
                  <a:srgbClr val="423F41"/>
                </a:solidFill>
                <a:latin typeface="Myriad Pro"/>
                <a:cs typeface="Myriad Pro"/>
              </a:rPr>
              <a:t>in</a:t>
            </a:r>
            <a:r>
              <a:rPr sz="1300" spc="-35" dirty="0">
                <a:solidFill>
                  <a:srgbClr val="423F41"/>
                </a:solidFill>
                <a:latin typeface="Myriad Pro"/>
                <a:cs typeface="Myriad Pro"/>
              </a:rPr>
              <a:t> </a:t>
            </a:r>
            <a:r>
              <a:rPr sz="1300" spc="-30" dirty="0">
                <a:solidFill>
                  <a:srgbClr val="423F41"/>
                </a:solidFill>
                <a:latin typeface="Myriad Pro"/>
                <a:cs typeface="Myriad Pro"/>
              </a:rPr>
              <a:t>listing</a:t>
            </a:r>
            <a:r>
              <a:rPr sz="1300" spc="-35" dirty="0">
                <a:solidFill>
                  <a:srgbClr val="423F41"/>
                </a:solidFill>
                <a:latin typeface="Myriad Pro"/>
                <a:cs typeface="Myriad Pro"/>
              </a:rPr>
              <a:t> </a:t>
            </a:r>
            <a:r>
              <a:rPr sz="1300" spc="-10" dirty="0">
                <a:solidFill>
                  <a:srgbClr val="423F41"/>
                </a:solidFill>
                <a:latin typeface="Myriad Pro"/>
                <a:cs typeface="Myriad Pro"/>
              </a:rPr>
              <a:t>competition</a:t>
            </a:r>
            <a:endParaRPr sz="1300" dirty="0">
              <a:latin typeface="Myriad Pro"/>
              <a:cs typeface="Myriad Pro"/>
            </a:endParaRPr>
          </a:p>
          <a:p>
            <a:pPr marL="67310">
              <a:lnSpc>
                <a:spcPct val="100000"/>
              </a:lnSpc>
              <a:spcBef>
                <a:spcPts val="420"/>
              </a:spcBef>
            </a:pPr>
            <a:r>
              <a:rPr sz="1300" dirty="0">
                <a:solidFill>
                  <a:srgbClr val="423F41"/>
                </a:solidFill>
                <a:latin typeface="Wingdings 3"/>
                <a:cs typeface="Wingdings 3"/>
              </a:rPr>
              <a:t></a:t>
            </a:r>
            <a:r>
              <a:rPr sz="1300" spc="-75" dirty="0">
                <a:solidFill>
                  <a:srgbClr val="423F41"/>
                </a:solidFill>
                <a:latin typeface="Times New Roman"/>
                <a:cs typeface="Times New Roman"/>
              </a:rPr>
              <a:t> </a:t>
            </a:r>
            <a:r>
              <a:rPr sz="1300" spc="-35" dirty="0">
                <a:solidFill>
                  <a:srgbClr val="423F41"/>
                </a:solidFill>
                <a:latin typeface="Myriad Pro"/>
                <a:cs typeface="Myriad Pro"/>
              </a:rPr>
              <a:t>Dispersed</a:t>
            </a:r>
            <a:r>
              <a:rPr sz="1300" spc="-25" dirty="0">
                <a:solidFill>
                  <a:srgbClr val="423F41"/>
                </a:solidFill>
                <a:latin typeface="Myriad Pro"/>
                <a:cs typeface="Myriad Pro"/>
              </a:rPr>
              <a:t> </a:t>
            </a:r>
            <a:r>
              <a:rPr sz="1300" spc="-30" dirty="0">
                <a:solidFill>
                  <a:srgbClr val="423F41"/>
                </a:solidFill>
                <a:latin typeface="Myriad Pro"/>
                <a:cs typeface="Myriad Pro"/>
              </a:rPr>
              <a:t>buyer</a:t>
            </a:r>
            <a:r>
              <a:rPr sz="1300" spc="-20" dirty="0">
                <a:solidFill>
                  <a:srgbClr val="423F41"/>
                </a:solidFill>
                <a:latin typeface="Myriad Pro"/>
                <a:cs typeface="Myriad Pro"/>
              </a:rPr>
              <a:t> </a:t>
            </a:r>
            <a:r>
              <a:rPr sz="1300" spc="-10" dirty="0">
                <a:solidFill>
                  <a:srgbClr val="423F41"/>
                </a:solidFill>
                <a:latin typeface="Myriad Pro"/>
                <a:cs typeface="Myriad Pro"/>
              </a:rPr>
              <a:t>energy</a:t>
            </a:r>
            <a:endParaRPr sz="1300" dirty="0">
              <a:latin typeface="Myriad Pro"/>
              <a:cs typeface="Myriad Pro"/>
            </a:endParaRPr>
          </a:p>
          <a:p>
            <a:pPr marL="67310">
              <a:lnSpc>
                <a:spcPct val="100000"/>
              </a:lnSpc>
              <a:spcBef>
                <a:spcPts val="420"/>
              </a:spcBef>
            </a:pPr>
            <a:r>
              <a:rPr sz="1300" dirty="0">
                <a:solidFill>
                  <a:srgbClr val="423F41"/>
                </a:solidFill>
                <a:latin typeface="Wingdings 3"/>
                <a:cs typeface="Wingdings 3"/>
              </a:rPr>
              <a:t></a:t>
            </a:r>
            <a:r>
              <a:rPr sz="1300" spc="-90" dirty="0">
                <a:solidFill>
                  <a:srgbClr val="423F41"/>
                </a:solidFill>
                <a:latin typeface="Times New Roman"/>
                <a:cs typeface="Times New Roman"/>
              </a:rPr>
              <a:t> </a:t>
            </a:r>
            <a:r>
              <a:rPr sz="1300" spc="-35" dirty="0">
                <a:solidFill>
                  <a:srgbClr val="423F41"/>
                </a:solidFill>
                <a:latin typeface="Myriad Pro"/>
                <a:cs typeface="Myriad Pro"/>
              </a:rPr>
              <a:t>Flat</a:t>
            </a:r>
            <a:r>
              <a:rPr sz="1300" spc="-40" dirty="0">
                <a:solidFill>
                  <a:srgbClr val="423F41"/>
                </a:solidFill>
                <a:latin typeface="Myriad Pro"/>
                <a:cs typeface="Myriad Pro"/>
              </a:rPr>
              <a:t> </a:t>
            </a:r>
            <a:r>
              <a:rPr sz="1300" spc="-20" dirty="0">
                <a:solidFill>
                  <a:srgbClr val="423F41"/>
                </a:solidFill>
                <a:latin typeface="Myriad Pro"/>
                <a:cs typeface="Myriad Pro"/>
              </a:rPr>
              <a:t>or</a:t>
            </a:r>
            <a:r>
              <a:rPr sz="1300" spc="-40" dirty="0">
                <a:solidFill>
                  <a:srgbClr val="423F41"/>
                </a:solidFill>
                <a:latin typeface="Myriad Pro"/>
                <a:cs typeface="Myriad Pro"/>
              </a:rPr>
              <a:t> </a:t>
            </a:r>
            <a:r>
              <a:rPr sz="1300" spc="-30" dirty="0">
                <a:solidFill>
                  <a:srgbClr val="423F41"/>
                </a:solidFill>
                <a:latin typeface="Myriad Pro"/>
                <a:cs typeface="Myriad Pro"/>
              </a:rPr>
              <a:t>softening</a:t>
            </a:r>
            <a:r>
              <a:rPr sz="1300" spc="-40" dirty="0">
                <a:solidFill>
                  <a:srgbClr val="423F41"/>
                </a:solidFill>
                <a:latin typeface="Myriad Pro"/>
                <a:cs typeface="Myriad Pro"/>
              </a:rPr>
              <a:t> </a:t>
            </a:r>
            <a:r>
              <a:rPr sz="1300" spc="-20" dirty="0">
                <a:solidFill>
                  <a:srgbClr val="423F41"/>
                </a:solidFill>
                <a:latin typeface="Myriad Pro"/>
                <a:cs typeface="Myriad Pro"/>
              </a:rPr>
              <a:t>of</a:t>
            </a:r>
            <a:r>
              <a:rPr sz="1300" spc="-40" dirty="0">
                <a:solidFill>
                  <a:srgbClr val="423F41"/>
                </a:solidFill>
                <a:latin typeface="Myriad Pro"/>
                <a:cs typeface="Myriad Pro"/>
              </a:rPr>
              <a:t> </a:t>
            </a:r>
            <a:r>
              <a:rPr sz="1300" spc="-25" dirty="0">
                <a:solidFill>
                  <a:srgbClr val="423F41"/>
                </a:solidFill>
                <a:latin typeface="Myriad Pro"/>
                <a:cs typeface="Myriad Pro"/>
              </a:rPr>
              <a:t>home</a:t>
            </a:r>
            <a:r>
              <a:rPr sz="1300" spc="-35" dirty="0">
                <a:solidFill>
                  <a:srgbClr val="423F41"/>
                </a:solidFill>
                <a:latin typeface="Myriad Pro"/>
                <a:cs typeface="Myriad Pro"/>
              </a:rPr>
              <a:t> </a:t>
            </a:r>
            <a:r>
              <a:rPr sz="1300" spc="-10" dirty="0">
                <a:solidFill>
                  <a:srgbClr val="423F41"/>
                </a:solidFill>
                <a:latin typeface="Myriad Pro"/>
                <a:cs typeface="Myriad Pro"/>
              </a:rPr>
              <a:t>prices</a:t>
            </a:r>
            <a:endParaRPr sz="1300" dirty="0">
              <a:latin typeface="Myriad Pro"/>
              <a:cs typeface="Myriad Pro"/>
            </a:endParaRPr>
          </a:p>
        </p:txBody>
      </p:sp>
      <p:sp>
        <p:nvSpPr>
          <p:cNvPr id="24" name="object 24"/>
          <p:cNvSpPr txBox="1"/>
          <p:nvPr/>
        </p:nvSpPr>
        <p:spPr>
          <a:xfrm>
            <a:off x="6705600" y="4640460"/>
            <a:ext cx="2386971" cy="693780"/>
          </a:xfrm>
          <a:prstGeom prst="rect">
            <a:avLst/>
          </a:prstGeom>
        </p:spPr>
        <p:txBody>
          <a:bodyPr vert="horz" wrap="square" lIns="0" tIns="39370" rIns="0" bIns="0" rtlCol="0">
            <a:spAutoFit/>
          </a:bodyPr>
          <a:lstStyle/>
          <a:p>
            <a:pPr marL="15240">
              <a:lnSpc>
                <a:spcPct val="100000"/>
              </a:lnSpc>
              <a:spcBef>
                <a:spcPts val="310"/>
              </a:spcBef>
              <a:buClr>
                <a:srgbClr val="006D3B"/>
              </a:buClr>
              <a:buSzPct val="88461"/>
              <a:tabLst>
                <a:tab pos="273685" algn="l"/>
              </a:tabLst>
            </a:pPr>
            <a:r>
              <a:rPr lang="en-US" sz="1300" dirty="0">
                <a:solidFill>
                  <a:srgbClr val="423F41"/>
                </a:solidFill>
                <a:latin typeface="Wingdings 3"/>
                <a:cs typeface="Wingdings 3"/>
              </a:rPr>
              <a:t></a:t>
            </a:r>
            <a:r>
              <a:rPr lang="en-US" sz="1300" spc="-80" dirty="0">
                <a:solidFill>
                  <a:srgbClr val="423F41"/>
                </a:solidFill>
                <a:latin typeface="Times New Roman"/>
                <a:cs typeface="Times New Roman"/>
              </a:rPr>
              <a:t> </a:t>
            </a:r>
            <a:r>
              <a:rPr sz="1950" baseline="2136" dirty="0">
                <a:solidFill>
                  <a:srgbClr val="423F41"/>
                </a:solidFill>
                <a:latin typeface="Myriad Pro"/>
                <a:cs typeface="Myriad Pro"/>
              </a:rPr>
              <a:t>2</a:t>
            </a:r>
            <a:r>
              <a:rPr sz="1950" spc="-67" baseline="2136" dirty="0">
                <a:solidFill>
                  <a:srgbClr val="423F41"/>
                </a:solidFill>
                <a:latin typeface="Myriad Pro"/>
                <a:cs typeface="Myriad Pro"/>
              </a:rPr>
              <a:t> </a:t>
            </a:r>
            <a:r>
              <a:rPr sz="1950" spc="-44" baseline="2136" dirty="0">
                <a:solidFill>
                  <a:srgbClr val="423F41"/>
                </a:solidFill>
                <a:latin typeface="Myriad Pro"/>
                <a:cs typeface="Myriad Pro"/>
              </a:rPr>
              <a:t>months</a:t>
            </a:r>
            <a:r>
              <a:rPr sz="1950" spc="-67" baseline="2136" dirty="0">
                <a:solidFill>
                  <a:srgbClr val="423F41"/>
                </a:solidFill>
                <a:latin typeface="Myriad Pro"/>
                <a:cs typeface="Myriad Pro"/>
              </a:rPr>
              <a:t> </a:t>
            </a:r>
            <a:r>
              <a:rPr sz="1950" spc="-30" baseline="2136" dirty="0">
                <a:solidFill>
                  <a:srgbClr val="423F41"/>
                </a:solidFill>
                <a:latin typeface="Myriad Pro"/>
                <a:cs typeface="Myriad Pro"/>
              </a:rPr>
              <a:t>or</a:t>
            </a:r>
            <a:r>
              <a:rPr sz="1950" spc="-67" baseline="2136" dirty="0">
                <a:solidFill>
                  <a:srgbClr val="423F41"/>
                </a:solidFill>
                <a:latin typeface="Myriad Pro"/>
                <a:cs typeface="Myriad Pro"/>
              </a:rPr>
              <a:t> </a:t>
            </a:r>
            <a:r>
              <a:rPr sz="1950" spc="-37" baseline="2136" dirty="0">
                <a:solidFill>
                  <a:srgbClr val="423F41"/>
                </a:solidFill>
                <a:latin typeface="Myriad Pro"/>
                <a:cs typeface="Myriad Pro"/>
              </a:rPr>
              <a:t>less</a:t>
            </a:r>
            <a:r>
              <a:rPr sz="1950" spc="-67" baseline="2136" dirty="0">
                <a:solidFill>
                  <a:srgbClr val="423F41"/>
                </a:solidFill>
                <a:latin typeface="Myriad Pro"/>
                <a:cs typeface="Myriad Pro"/>
              </a:rPr>
              <a:t> </a:t>
            </a:r>
            <a:r>
              <a:rPr sz="1950" spc="-30" baseline="2136" dirty="0">
                <a:solidFill>
                  <a:srgbClr val="423F41"/>
                </a:solidFill>
                <a:latin typeface="Myriad Pro"/>
                <a:cs typeface="Myriad Pro"/>
              </a:rPr>
              <a:t>o</a:t>
            </a:r>
            <a:r>
              <a:rPr lang="en-US" sz="1950" spc="-30" baseline="2136" dirty="0">
                <a:solidFill>
                  <a:srgbClr val="423F41"/>
                </a:solidFill>
                <a:latin typeface="Myriad Pro"/>
                <a:cs typeface="Myriad Pro"/>
              </a:rPr>
              <a:t>f inventory</a:t>
            </a:r>
            <a:endParaRPr lang="en-US" sz="1950" baseline="2136" dirty="0">
              <a:latin typeface="Myriad Pro"/>
              <a:cs typeface="Myriad Pro"/>
            </a:endParaRPr>
          </a:p>
          <a:p>
            <a:pPr marL="15240">
              <a:lnSpc>
                <a:spcPct val="100000"/>
              </a:lnSpc>
              <a:spcBef>
                <a:spcPts val="310"/>
              </a:spcBef>
              <a:buClr>
                <a:srgbClr val="006D3B"/>
              </a:buClr>
              <a:buSzPct val="88461"/>
              <a:tabLst>
                <a:tab pos="273685" algn="l"/>
              </a:tabLst>
            </a:pPr>
            <a:r>
              <a:rPr lang="en-US" sz="1300" dirty="0">
                <a:solidFill>
                  <a:srgbClr val="423F41"/>
                </a:solidFill>
                <a:latin typeface="Wingdings 3"/>
                <a:cs typeface="Wingdings 3"/>
              </a:rPr>
              <a:t></a:t>
            </a:r>
            <a:r>
              <a:rPr lang="en-US" sz="1300" spc="-80" dirty="0">
                <a:solidFill>
                  <a:srgbClr val="423F41"/>
                </a:solidFill>
                <a:latin typeface="Times New Roman"/>
                <a:cs typeface="Times New Roman"/>
              </a:rPr>
              <a:t> </a:t>
            </a:r>
            <a:r>
              <a:rPr sz="1300" spc="-30" dirty="0">
                <a:solidFill>
                  <a:srgbClr val="423F41"/>
                </a:solidFill>
                <a:latin typeface="Myriad Pro"/>
                <a:cs typeface="Myriad Pro"/>
              </a:rPr>
              <a:t>Low </a:t>
            </a:r>
            <a:r>
              <a:rPr sz="1300" spc="-20" dirty="0">
                <a:solidFill>
                  <a:srgbClr val="423F41"/>
                </a:solidFill>
                <a:latin typeface="Myriad Pro"/>
                <a:cs typeface="Myriad Pro"/>
              </a:rPr>
              <a:t>or</a:t>
            </a:r>
            <a:r>
              <a:rPr sz="1300" spc="-25" dirty="0">
                <a:solidFill>
                  <a:srgbClr val="423F41"/>
                </a:solidFill>
                <a:latin typeface="Myriad Pro"/>
                <a:cs typeface="Myriad Pro"/>
              </a:rPr>
              <a:t> </a:t>
            </a:r>
            <a:r>
              <a:rPr sz="1300" spc="-30" dirty="0">
                <a:solidFill>
                  <a:srgbClr val="423F41"/>
                </a:solidFill>
                <a:latin typeface="Myriad Pro"/>
                <a:cs typeface="Myriad Pro"/>
              </a:rPr>
              <a:t>shortage suppl</a:t>
            </a:r>
            <a:r>
              <a:rPr lang="en-US" sz="1300" spc="-30" dirty="0">
                <a:solidFill>
                  <a:srgbClr val="423F41"/>
                </a:solidFill>
                <a:latin typeface="Myriad Pro"/>
                <a:cs typeface="Myriad Pro"/>
              </a:rPr>
              <a:t>y of</a:t>
            </a:r>
            <a:br>
              <a:rPr lang="en-US" sz="1300" spc="-30" dirty="0">
                <a:solidFill>
                  <a:srgbClr val="423F41"/>
                </a:solidFill>
                <a:latin typeface="Myriad Pro"/>
                <a:cs typeface="Myriad Pro"/>
              </a:rPr>
            </a:br>
            <a:r>
              <a:rPr lang="en-US" sz="1300" spc="-30" dirty="0">
                <a:solidFill>
                  <a:srgbClr val="423F41"/>
                </a:solidFill>
                <a:latin typeface="Myriad Pro"/>
                <a:cs typeface="Myriad Pro"/>
              </a:rPr>
              <a:t>   </a:t>
            </a:r>
            <a:r>
              <a:rPr sz="1300" spc="-30" dirty="0">
                <a:solidFill>
                  <a:srgbClr val="423F41"/>
                </a:solidFill>
                <a:latin typeface="Myriad Pro"/>
                <a:cs typeface="Myriad Pro"/>
              </a:rPr>
              <a:t>unsold</a:t>
            </a:r>
            <a:r>
              <a:rPr sz="1300" spc="-25" dirty="0">
                <a:solidFill>
                  <a:srgbClr val="423F41"/>
                </a:solidFill>
                <a:latin typeface="Myriad Pro"/>
                <a:cs typeface="Myriad Pro"/>
              </a:rPr>
              <a:t> </a:t>
            </a:r>
            <a:r>
              <a:rPr sz="1300" spc="-10" dirty="0">
                <a:solidFill>
                  <a:srgbClr val="423F41"/>
                </a:solidFill>
                <a:latin typeface="Myriad Pro"/>
                <a:cs typeface="Myriad Pro"/>
              </a:rPr>
              <a:t>inventory</a:t>
            </a:r>
            <a:endParaRPr sz="1300" dirty="0">
              <a:latin typeface="Myriad Pro"/>
              <a:cs typeface="Myriad Pro"/>
            </a:endParaRPr>
          </a:p>
        </p:txBody>
      </p:sp>
      <p:grpSp>
        <p:nvGrpSpPr>
          <p:cNvPr id="25" name="object 25"/>
          <p:cNvGrpSpPr/>
          <p:nvPr/>
        </p:nvGrpSpPr>
        <p:grpSpPr>
          <a:xfrm>
            <a:off x="3771887" y="3596152"/>
            <a:ext cx="1285240" cy="874394"/>
            <a:chOff x="3771887" y="3596152"/>
            <a:chExt cx="1285240" cy="874394"/>
          </a:xfrm>
        </p:grpSpPr>
        <p:sp>
          <p:nvSpPr>
            <p:cNvPr id="26" name="object 26"/>
            <p:cNvSpPr/>
            <p:nvPr/>
          </p:nvSpPr>
          <p:spPr>
            <a:xfrm>
              <a:off x="3771887" y="4146308"/>
              <a:ext cx="186690" cy="323850"/>
            </a:xfrm>
            <a:custGeom>
              <a:avLst/>
              <a:gdLst/>
              <a:ahLst/>
              <a:cxnLst/>
              <a:rect l="l" t="t" r="r" b="b"/>
              <a:pathLst>
                <a:path w="186689" h="323850">
                  <a:moveTo>
                    <a:pt x="186410" y="21755"/>
                  </a:moveTo>
                  <a:lnTo>
                    <a:pt x="138684" y="0"/>
                  </a:lnTo>
                  <a:lnTo>
                    <a:pt x="127304" y="0"/>
                  </a:lnTo>
                  <a:lnTo>
                    <a:pt x="47726" y="0"/>
                  </a:lnTo>
                  <a:lnTo>
                    <a:pt x="0" y="0"/>
                  </a:lnTo>
                  <a:lnTo>
                    <a:pt x="0" y="22860"/>
                  </a:lnTo>
                  <a:lnTo>
                    <a:pt x="0" y="300977"/>
                  </a:lnTo>
                  <a:lnTo>
                    <a:pt x="0" y="323850"/>
                  </a:lnTo>
                  <a:lnTo>
                    <a:pt x="127304" y="323850"/>
                  </a:lnTo>
                  <a:lnTo>
                    <a:pt x="138684" y="323837"/>
                  </a:lnTo>
                  <a:lnTo>
                    <a:pt x="166268" y="323481"/>
                  </a:lnTo>
                  <a:lnTo>
                    <a:pt x="180441" y="320979"/>
                  </a:lnTo>
                  <a:lnTo>
                    <a:pt x="185661" y="314198"/>
                  </a:lnTo>
                  <a:lnTo>
                    <a:pt x="186410" y="300977"/>
                  </a:lnTo>
                  <a:lnTo>
                    <a:pt x="186410" y="21755"/>
                  </a:lnTo>
                  <a:close/>
                </a:path>
              </a:pathLst>
            </a:custGeom>
            <a:solidFill>
              <a:srgbClr val="FAA532"/>
            </a:solidFill>
          </p:spPr>
          <p:txBody>
            <a:bodyPr wrap="square" lIns="0" tIns="0" rIns="0" bIns="0" rtlCol="0"/>
            <a:lstStyle/>
            <a:p>
              <a:endParaRPr/>
            </a:p>
          </p:txBody>
        </p:sp>
        <p:sp>
          <p:nvSpPr>
            <p:cNvPr id="27" name="object 27"/>
            <p:cNvSpPr/>
            <p:nvPr/>
          </p:nvSpPr>
          <p:spPr>
            <a:xfrm>
              <a:off x="5055519" y="3596152"/>
              <a:ext cx="0" cy="307340"/>
            </a:xfrm>
            <a:custGeom>
              <a:avLst/>
              <a:gdLst/>
              <a:ahLst/>
              <a:cxnLst/>
              <a:rect l="l" t="t" r="r" b="b"/>
              <a:pathLst>
                <a:path h="307339">
                  <a:moveTo>
                    <a:pt x="0" y="0"/>
                  </a:moveTo>
                  <a:lnTo>
                    <a:pt x="0" y="307060"/>
                  </a:lnTo>
                </a:path>
              </a:pathLst>
            </a:custGeom>
            <a:ln w="3175">
              <a:solidFill>
                <a:srgbClr val="006D3B"/>
              </a:solidFill>
            </a:ln>
          </p:spPr>
          <p:txBody>
            <a:bodyPr wrap="square" lIns="0" tIns="0" rIns="0" bIns="0" rtlCol="0"/>
            <a:lstStyle/>
            <a:p>
              <a:endParaRPr/>
            </a:p>
          </p:txBody>
        </p:sp>
      </p:grpSp>
      <p:grpSp>
        <p:nvGrpSpPr>
          <p:cNvPr id="28" name="object 28"/>
          <p:cNvGrpSpPr/>
          <p:nvPr/>
        </p:nvGrpSpPr>
        <p:grpSpPr>
          <a:xfrm>
            <a:off x="2207863" y="3437384"/>
            <a:ext cx="1200785" cy="466090"/>
            <a:chOff x="2207863" y="3437384"/>
            <a:chExt cx="1200785" cy="466090"/>
          </a:xfrm>
        </p:grpSpPr>
        <p:sp>
          <p:nvSpPr>
            <p:cNvPr id="29" name="object 29"/>
            <p:cNvSpPr/>
            <p:nvPr/>
          </p:nvSpPr>
          <p:spPr>
            <a:xfrm>
              <a:off x="2209450" y="3438143"/>
              <a:ext cx="0" cy="465455"/>
            </a:xfrm>
            <a:custGeom>
              <a:avLst/>
              <a:gdLst/>
              <a:ahLst/>
              <a:cxnLst/>
              <a:rect l="l" t="t" r="r" b="b"/>
              <a:pathLst>
                <a:path h="465454">
                  <a:moveTo>
                    <a:pt x="0" y="0"/>
                  </a:moveTo>
                  <a:lnTo>
                    <a:pt x="0" y="465073"/>
                  </a:lnTo>
                </a:path>
              </a:pathLst>
            </a:custGeom>
            <a:ln w="3175">
              <a:solidFill>
                <a:srgbClr val="006D3B"/>
              </a:solidFill>
            </a:ln>
          </p:spPr>
          <p:txBody>
            <a:bodyPr wrap="square" lIns="0" tIns="0" rIns="0" bIns="0" rtlCol="0"/>
            <a:lstStyle/>
            <a:p>
              <a:endParaRPr/>
            </a:p>
          </p:txBody>
        </p:sp>
        <p:sp>
          <p:nvSpPr>
            <p:cNvPr id="30" name="object 30"/>
            <p:cNvSpPr/>
            <p:nvPr/>
          </p:nvSpPr>
          <p:spPr>
            <a:xfrm>
              <a:off x="2207863" y="3438813"/>
              <a:ext cx="1200785" cy="0"/>
            </a:xfrm>
            <a:custGeom>
              <a:avLst/>
              <a:gdLst/>
              <a:ahLst/>
              <a:cxnLst/>
              <a:rect l="l" t="t" r="r" b="b"/>
              <a:pathLst>
                <a:path w="1200785">
                  <a:moveTo>
                    <a:pt x="1200365" y="0"/>
                  </a:moveTo>
                  <a:lnTo>
                    <a:pt x="0" y="0"/>
                  </a:lnTo>
                </a:path>
              </a:pathLst>
            </a:custGeom>
            <a:ln w="3175">
              <a:solidFill>
                <a:srgbClr val="006D3B"/>
              </a:solidFill>
            </a:ln>
          </p:spPr>
          <p:txBody>
            <a:bodyPr wrap="square" lIns="0" tIns="0" rIns="0" bIns="0" rtlCol="0"/>
            <a:lstStyle/>
            <a:p>
              <a:endParaRPr/>
            </a:p>
          </p:txBody>
        </p:sp>
      </p:grpSp>
      <p:grpSp>
        <p:nvGrpSpPr>
          <p:cNvPr id="31" name="object 31"/>
          <p:cNvGrpSpPr/>
          <p:nvPr/>
        </p:nvGrpSpPr>
        <p:grpSpPr>
          <a:xfrm>
            <a:off x="6583667" y="3437384"/>
            <a:ext cx="1353820" cy="1033144"/>
            <a:chOff x="6583667" y="3437384"/>
            <a:chExt cx="1353820" cy="1033144"/>
          </a:xfrm>
        </p:grpSpPr>
        <p:sp>
          <p:nvSpPr>
            <p:cNvPr id="32" name="object 32"/>
            <p:cNvSpPr/>
            <p:nvPr/>
          </p:nvSpPr>
          <p:spPr>
            <a:xfrm>
              <a:off x="6583667" y="4146308"/>
              <a:ext cx="186055" cy="323850"/>
            </a:xfrm>
            <a:custGeom>
              <a:avLst/>
              <a:gdLst/>
              <a:ahLst/>
              <a:cxnLst/>
              <a:rect l="l" t="t" r="r" b="b"/>
              <a:pathLst>
                <a:path w="186054" h="323850">
                  <a:moveTo>
                    <a:pt x="185864" y="21755"/>
                  </a:moveTo>
                  <a:lnTo>
                    <a:pt x="138277" y="0"/>
                  </a:lnTo>
                  <a:lnTo>
                    <a:pt x="60985" y="0"/>
                  </a:lnTo>
                  <a:lnTo>
                    <a:pt x="47586" y="0"/>
                  </a:lnTo>
                  <a:lnTo>
                    <a:pt x="0" y="0"/>
                  </a:lnTo>
                  <a:lnTo>
                    <a:pt x="0" y="22860"/>
                  </a:lnTo>
                  <a:lnTo>
                    <a:pt x="0" y="300977"/>
                  </a:lnTo>
                  <a:lnTo>
                    <a:pt x="0" y="323850"/>
                  </a:lnTo>
                  <a:lnTo>
                    <a:pt x="60985" y="323850"/>
                  </a:lnTo>
                  <a:lnTo>
                    <a:pt x="138277" y="323837"/>
                  </a:lnTo>
                  <a:lnTo>
                    <a:pt x="165785" y="323481"/>
                  </a:lnTo>
                  <a:lnTo>
                    <a:pt x="179908" y="320979"/>
                  </a:lnTo>
                  <a:lnTo>
                    <a:pt x="185115" y="314198"/>
                  </a:lnTo>
                  <a:lnTo>
                    <a:pt x="185864" y="300977"/>
                  </a:lnTo>
                  <a:lnTo>
                    <a:pt x="185864" y="21755"/>
                  </a:lnTo>
                  <a:close/>
                </a:path>
              </a:pathLst>
            </a:custGeom>
            <a:solidFill>
              <a:srgbClr val="EE252D"/>
            </a:solidFill>
          </p:spPr>
          <p:txBody>
            <a:bodyPr wrap="square" lIns="0" tIns="0" rIns="0" bIns="0" rtlCol="0"/>
            <a:lstStyle/>
            <a:p>
              <a:endParaRPr/>
            </a:p>
          </p:txBody>
        </p:sp>
        <p:sp>
          <p:nvSpPr>
            <p:cNvPr id="33" name="object 33"/>
            <p:cNvSpPr/>
            <p:nvPr/>
          </p:nvSpPr>
          <p:spPr>
            <a:xfrm>
              <a:off x="7935879" y="3438044"/>
              <a:ext cx="0" cy="466725"/>
            </a:xfrm>
            <a:custGeom>
              <a:avLst/>
              <a:gdLst/>
              <a:ahLst/>
              <a:cxnLst/>
              <a:rect l="l" t="t" r="r" b="b"/>
              <a:pathLst>
                <a:path h="466725">
                  <a:moveTo>
                    <a:pt x="0" y="0"/>
                  </a:moveTo>
                  <a:lnTo>
                    <a:pt x="0" y="466725"/>
                  </a:lnTo>
                </a:path>
              </a:pathLst>
            </a:custGeom>
            <a:ln w="3175">
              <a:solidFill>
                <a:srgbClr val="006D3B"/>
              </a:solidFill>
            </a:ln>
          </p:spPr>
          <p:txBody>
            <a:bodyPr wrap="square" lIns="0" tIns="0" rIns="0" bIns="0" rtlCol="0"/>
            <a:lstStyle/>
            <a:p>
              <a:endParaRPr/>
            </a:p>
          </p:txBody>
        </p:sp>
        <p:sp>
          <p:nvSpPr>
            <p:cNvPr id="34" name="object 34"/>
            <p:cNvSpPr/>
            <p:nvPr/>
          </p:nvSpPr>
          <p:spPr>
            <a:xfrm>
              <a:off x="6735725" y="3438813"/>
              <a:ext cx="1202055" cy="0"/>
            </a:xfrm>
            <a:custGeom>
              <a:avLst/>
              <a:gdLst/>
              <a:ahLst/>
              <a:cxnLst/>
              <a:rect l="l" t="t" r="r" b="b"/>
              <a:pathLst>
                <a:path w="1202054">
                  <a:moveTo>
                    <a:pt x="1201585" y="0"/>
                  </a:moveTo>
                  <a:lnTo>
                    <a:pt x="0" y="0"/>
                  </a:lnTo>
                </a:path>
              </a:pathLst>
            </a:custGeom>
            <a:ln w="3175">
              <a:solidFill>
                <a:srgbClr val="006D3B"/>
              </a:solidFill>
            </a:ln>
          </p:spPr>
          <p:txBody>
            <a:bodyPr wrap="square" lIns="0" tIns="0" rIns="0" bIns="0" rtlCol="0"/>
            <a:lstStyle/>
            <a:p>
              <a:endParaRPr/>
            </a:p>
          </p:txBody>
        </p:sp>
      </p:grpSp>
      <p:sp>
        <p:nvSpPr>
          <p:cNvPr id="35" name="object 35"/>
          <p:cNvSpPr txBox="1"/>
          <p:nvPr/>
        </p:nvSpPr>
        <p:spPr>
          <a:xfrm>
            <a:off x="2603777" y="2033270"/>
            <a:ext cx="1168109" cy="862330"/>
          </a:xfrm>
          <a:prstGeom prst="rect">
            <a:avLst/>
          </a:prstGeom>
        </p:spPr>
        <p:txBody>
          <a:bodyPr vert="horz" wrap="square" lIns="0" tIns="11430" rIns="0" bIns="0" rtlCol="0">
            <a:spAutoFit/>
          </a:bodyPr>
          <a:lstStyle/>
          <a:p>
            <a:pPr marL="106680" indent="-93980">
              <a:lnSpc>
                <a:spcPts val="1680"/>
              </a:lnSpc>
              <a:spcBef>
                <a:spcPts val="90"/>
              </a:spcBef>
              <a:buChar char="-"/>
              <a:tabLst>
                <a:tab pos="106680" algn="l"/>
              </a:tabLst>
            </a:pPr>
            <a:r>
              <a:rPr sz="1450" spc="-10" dirty="0">
                <a:solidFill>
                  <a:srgbClr val="423F41"/>
                </a:solidFill>
                <a:latin typeface="Myriad Pro"/>
                <a:cs typeface="Myriad Pro"/>
              </a:rPr>
              <a:t>Condition</a:t>
            </a:r>
            <a:endParaRPr sz="1450" dirty="0">
              <a:latin typeface="Myriad Pro"/>
              <a:cs typeface="Myriad Pro"/>
            </a:endParaRPr>
          </a:p>
          <a:p>
            <a:pPr marL="106680" indent="-93980">
              <a:lnSpc>
                <a:spcPts val="1620"/>
              </a:lnSpc>
              <a:buChar char="-"/>
              <a:tabLst>
                <a:tab pos="106680" algn="l"/>
              </a:tabLst>
            </a:pPr>
            <a:r>
              <a:rPr sz="1450" spc="-10" dirty="0">
                <a:solidFill>
                  <a:srgbClr val="423F41"/>
                </a:solidFill>
                <a:latin typeface="Myriad Pro"/>
                <a:cs typeface="Myriad Pro"/>
              </a:rPr>
              <a:t>Location</a:t>
            </a:r>
            <a:endParaRPr sz="1450" dirty="0">
              <a:latin typeface="Myriad Pro"/>
              <a:cs typeface="Myriad Pro"/>
            </a:endParaRPr>
          </a:p>
          <a:p>
            <a:pPr marL="106680" indent="-93980">
              <a:lnSpc>
                <a:spcPts val="1620"/>
              </a:lnSpc>
              <a:buChar char="-"/>
              <a:tabLst>
                <a:tab pos="106680" algn="l"/>
              </a:tabLst>
            </a:pPr>
            <a:r>
              <a:rPr sz="1450" dirty="0">
                <a:solidFill>
                  <a:srgbClr val="423F41"/>
                </a:solidFill>
                <a:latin typeface="Myriad Pro"/>
                <a:cs typeface="Myriad Pro"/>
              </a:rPr>
              <a:t>Price</a:t>
            </a:r>
            <a:r>
              <a:rPr sz="1450" spc="-65" dirty="0">
                <a:solidFill>
                  <a:srgbClr val="423F41"/>
                </a:solidFill>
                <a:latin typeface="Myriad Pro"/>
                <a:cs typeface="Myriad Pro"/>
              </a:rPr>
              <a:t> </a:t>
            </a:r>
            <a:r>
              <a:rPr sz="1450" spc="-20" dirty="0">
                <a:solidFill>
                  <a:srgbClr val="423F41"/>
                </a:solidFill>
                <a:latin typeface="Myriad Pro"/>
                <a:cs typeface="Myriad Pro"/>
              </a:rPr>
              <a:t>Range</a:t>
            </a:r>
            <a:endParaRPr sz="1450" dirty="0">
              <a:latin typeface="Myriad Pro"/>
              <a:cs typeface="Myriad Pro"/>
            </a:endParaRPr>
          </a:p>
          <a:p>
            <a:pPr marL="106680" indent="-93980">
              <a:lnSpc>
                <a:spcPts val="1680"/>
              </a:lnSpc>
              <a:buChar char="-"/>
              <a:tabLst>
                <a:tab pos="106680" algn="l"/>
              </a:tabLst>
            </a:pPr>
            <a:r>
              <a:rPr sz="1450" spc="-10" dirty="0">
                <a:solidFill>
                  <a:srgbClr val="423F41"/>
                </a:solidFill>
                <a:latin typeface="Myriad Pro"/>
                <a:cs typeface="Myriad Pro"/>
              </a:rPr>
              <a:t>Seasonality</a:t>
            </a:r>
            <a:endParaRPr sz="1450" dirty="0">
              <a:latin typeface="Myriad Pro"/>
              <a:cs typeface="Myriad Pro"/>
            </a:endParaRPr>
          </a:p>
        </p:txBody>
      </p:sp>
      <p:sp>
        <p:nvSpPr>
          <p:cNvPr id="36" name="object 36"/>
          <p:cNvSpPr txBox="1"/>
          <p:nvPr/>
        </p:nvSpPr>
        <p:spPr>
          <a:xfrm>
            <a:off x="5207278" y="2033270"/>
            <a:ext cx="2488922" cy="862330"/>
          </a:xfrm>
          <a:prstGeom prst="rect">
            <a:avLst/>
          </a:prstGeom>
        </p:spPr>
        <p:txBody>
          <a:bodyPr vert="horz" wrap="square" lIns="0" tIns="11430" rIns="0" bIns="0" rtlCol="0">
            <a:spAutoFit/>
          </a:bodyPr>
          <a:lstStyle/>
          <a:p>
            <a:pPr marL="132080" indent="-93980">
              <a:lnSpc>
                <a:spcPts val="1680"/>
              </a:lnSpc>
              <a:spcBef>
                <a:spcPts val="90"/>
              </a:spcBef>
              <a:buChar char="-"/>
              <a:tabLst>
                <a:tab pos="132080" algn="l"/>
              </a:tabLst>
            </a:pPr>
            <a:r>
              <a:rPr sz="1450" dirty="0">
                <a:solidFill>
                  <a:srgbClr val="423F41"/>
                </a:solidFill>
                <a:latin typeface="Myriad Pro"/>
                <a:cs typeface="Myriad Pro"/>
              </a:rPr>
              <a:t>Sales</a:t>
            </a:r>
            <a:r>
              <a:rPr sz="1450" spc="-45" dirty="0">
                <a:solidFill>
                  <a:srgbClr val="423F41"/>
                </a:solidFill>
                <a:latin typeface="Myriad Pro"/>
                <a:cs typeface="Myriad Pro"/>
              </a:rPr>
              <a:t> </a:t>
            </a:r>
            <a:r>
              <a:rPr sz="1450" dirty="0">
                <a:solidFill>
                  <a:srgbClr val="423F41"/>
                </a:solidFill>
                <a:latin typeface="Myriad Pro"/>
                <a:cs typeface="Myriad Pro"/>
              </a:rPr>
              <a:t>Activity</a:t>
            </a:r>
            <a:r>
              <a:rPr sz="1450" spc="-40" dirty="0">
                <a:solidFill>
                  <a:srgbClr val="423F41"/>
                </a:solidFill>
                <a:latin typeface="Myriad Pro"/>
                <a:cs typeface="Myriad Pro"/>
              </a:rPr>
              <a:t> </a:t>
            </a:r>
            <a:r>
              <a:rPr sz="1450" spc="-10" dirty="0">
                <a:solidFill>
                  <a:srgbClr val="423F41"/>
                </a:solidFill>
                <a:latin typeface="Myriad Pro"/>
                <a:cs typeface="Myriad Pro"/>
              </a:rPr>
              <a:t>Intensity</a:t>
            </a:r>
            <a:r>
              <a:rPr sz="1200" spc="-15" baseline="34722" dirty="0">
                <a:solidFill>
                  <a:srgbClr val="423F41"/>
                </a:solidFill>
                <a:latin typeface="Myriad Pro"/>
                <a:cs typeface="Myriad Pro"/>
              </a:rPr>
              <a:t>™</a:t>
            </a:r>
            <a:endParaRPr sz="1200" baseline="34722" dirty="0">
              <a:latin typeface="Myriad Pro"/>
              <a:cs typeface="Myriad Pro"/>
            </a:endParaRPr>
          </a:p>
          <a:p>
            <a:pPr marL="132080" indent="-93980">
              <a:lnSpc>
                <a:spcPts val="1620"/>
              </a:lnSpc>
              <a:buChar char="-"/>
              <a:tabLst>
                <a:tab pos="132080" algn="l"/>
              </a:tabLst>
            </a:pPr>
            <a:r>
              <a:rPr sz="1450" dirty="0">
                <a:solidFill>
                  <a:srgbClr val="423F41"/>
                </a:solidFill>
                <a:latin typeface="Myriad Pro"/>
                <a:cs typeface="Myriad Pro"/>
              </a:rPr>
              <a:t>New</a:t>
            </a:r>
            <a:r>
              <a:rPr sz="1450" spc="-40" dirty="0">
                <a:solidFill>
                  <a:srgbClr val="423F41"/>
                </a:solidFill>
                <a:latin typeface="Myriad Pro"/>
                <a:cs typeface="Myriad Pro"/>
              </a:rPr>
              <a:t> </a:t>
            </a:r>
            <a:r>
              <a:rPr sz="1450" dirty="0">
                <a:solidFill>
                  <a:srgbClr val="423F41"/>
                </a:solidFill>
                <a:latin typeface="Myriad Pro"/>
                <a:cs typeface="Myriad Pro"/>
              </a:rPr>
              <a:t>Listing</a:t>
            </a:r>
            <a:r>
              <a:rPr sz="1450" spc="-40" dirty="0">
                <a:solidFill>
                  <a:srgbClr val="423F41"/>
                </a:solidFill>
                <a:latin typeface="Myriad Pro"/>
                <a:cs typeface="Myriad Pro"/>
              </a:rPr>
              <a:t> </a:t>
            </a:r>
            <a:r>
              <a:rPr sz="1450" spc="-10" dirty="0">
                <a:solidFill>
                  <a:srgbClr val="423F41"/>
                </a:solidFill>
                <a:latin typeface="Myriad Pro"/>
                <a:cs typeface="Myriad Pro"/>
              </a:rPr>
              <a:t>Inventory</a:t>
            </a:r>
            <a:endParaRPr sz="1450" dirty="0">
              <a:latin typeface="Myriad Pro"/>
              <a:cs typeface="Myriad Pro"/>
            </a:endParaRPr>
          </a:p>
          <a:p>
            <a:pPr marL="132080" indent="-93980">
              <a:lnSpc>
                <a:spcPts val="1620"/>
              </a:lnSpc>
              <a:buChar char="-"/>
              <a:tabLst>
                <a:tab pos="132080" algn="l"/>
              </a:tabLst>
            </a:pPr>
            <a:r>
              <a:rPr sz="1450" dirty="0">
                <a:solidFill>
                  <a:srgbClr val="423F41"/>
                </a:solidFill>
                <a:latin typeface="Myriad Pro"/>
                <a:cs typeface="Myriad Pro"/>
              </a:rPr>
              <a:t>Months</a:t>
            </a:r>
            <a:r>
              <a:rPr sz="1450" spc="-45" dirty="0">
                <a:solidFill>
                  <a:srgbClr val="423F41"/>
                </a:solidFill>
                <a:latin typeface="Myriad Pro"/>
                <a:cs typeface="Myriad Pro"/>
              </a:rPr>
              <a:t> </a:t>
            </a:r>
            <a:r>
              <a:rPr sz="1450" dirty="0">
                <a:solidFill>
                  <a:srgbClr val="423F41"/>
                </a:solidFill>
                <a:latin typeface="Myriad Pro"/>
                <a:cs typeface="Myriad Pro"/>
              </a:rPr>
              <a:t>of</a:t>
            </a:r>
            <a:r>
              <a:rPr sz="1450" spc="-40" dirty="0">
                <a:solidFill>
                  <a:srgbClr val="423F41"/>
                </a:solidFill>
                <a:latin typeface="Myriad Pro"/>
                <a:cs typeface="Myriad Pro"/>
              </a:rPr>
              <a:t> </a:t>
            </a:r>
            <a:r>
              <a:rPr sz="1450" dirty="0">
                <a:solidFill>
                  <a:srgbClr val="423F41"/>
                </a:solidFill>
                <a:latin typeface="Myriad Pro"/>
                <a:cs typeface="Myriad Pro"/>
              </a:rPr>
              <a:t>Unsold</a:t>
            </a:r>
            <a:r>
              <a:rPr sz="1450" spc="-40" dirty="0">
                <a:solidFill>
                  <a:srgbClr val="423F41"/>
                </a:solidFill>
                <a:latin typeface="Myriad Pro"/>
                <a:cs typeface="Myriad Pro"/>
              </a:rPr>
              <a:t> </a:t>
            </a:r>
            <a:r>
              <a:rPr sz="1450" spc="-10" dirty="0">
                <a:solidFill>
                  <a:srgbClr val="423F41"/>
                </a:solidFill>
                <a:latin typeface="Myriad Pro"/>
                <a:cs typeface="Myriad Pro"/>
              </a:rPr>
              <a:t>Inventory</a:t>
            </a:r>
            <a:endParaRPr sz="1450" dirty="0">
              <a:latin typeface="Myriad Pro"/>
              <a:cs typeface="Myriad Pro"/>
            </a:endParaRPr>
          </a:p>
          <a:p>
            <a:pPr marL="132080" indent="-93980">
              <a:lnSpc>
                <a:spcPts val="1680"/>
              </a:lnSpc>
              <a:buChar char="-"/>
              <a:tabLst>
                <a:tab pos="132080" algn="l"/>
              </a:tabLst>
            </a:pPr>
            <a:r>
              <a:rPr sz="1450" dirty="0">
                <a:solidFill>
                  <a:srgbClr val="423F41"/>
                </a:solidFill>
                <a:latin typeface="Myriad Pro"/>
                <a:cs typeface="Myriad Pro"/>
              </a:rPr>
              <a:t>Sales</a:t>
            </a:r>
            <a:r>
              <a:rPr sz="1450" spc="-45" dirty="0">
                <a:solidFill>
                  <a:srgbClr val="423F41"/>
                </a:solidFill>
                <a:latin typeface="Myriad Pro"/>
                <a:cs typeface="Myriad Pro"/>
              </a:rPr>
              <a:t> </a:t>
            </a:r>
            <a:r>
              <a:rPr sz="1450" dirty="0">
                <a:solidFill>
                  <a:srgbClr val="423F41"/>
                </a:solidFill>
                <a:latin typeface="Myriad Pro"/>
                <a:cs typeface="Myriad Pro"/>
              </a:rPr>
              <a:t>Price</a:t>
            </a:r>
            <a:r>
              <a:rPr sz="1450" spc="-45" dirty="0">
                <a:solidFill>
                  <a:srgbClr val="423F41"/>
                </a:solidFill>
                <a:latin typeface="Myriad Pro"/>
                <a:cs typeface="Myriad Pro"/>
              </a:rPr>
              <a:t> </a:t>
            </a:r>
            <a:r>
              <a:rPr sz="1450" dirty="0">
                <a:solidFill>
                  <a:srgbClr val="423F41"/>
                </a:solidFill>
                <a:latin typeface="Myriad Pro"/>
                <a:cs typeface="Myriad Pro"/>
              </a:rPr>
              <a:t>to</a:t>
            </a:r>
            <a:r>
              <a:rPr sz="1450" spc="-45" dirty="0">
                <a:solidFill>
                  <a:srgbClr val="423F41"/>
                </a:solidFill>
                <a:latin typeface="Myriad Pro"/>
                <a:cs typeface="Myriad Pro"/>
              </a:rPr>
              <a:t> </a:t>
            </a:r>
            <a:r>
              <a:rPr sz="1450" dirty="0">
                <a:solidFill>
                  <a:srgbClr val="423F41"/>
                </a:solidFill>
                <a:latin typeface="Myriad Pro"/>
                <a:cs typeface="Myriad Pro"/>
              </a:rPr>
              <a:t>List</a:t>
            </a:r>
            <a:r>
              <a:rPr sz="1450" spc="-40" dirty="0">
                <a:solidFill>
                  <a:srgbClr val="423F41"/>
                </a:solidFill>
                <a:latin typeface="Myriad Pro"/>
                <a:cs typeface="Myriad Pro"/>
              </a:rPr>
              <a:t> </a:t>
            </a:r>
            <a:r>
              <a:rPr sz="1450" dirty="0">
                <a:solidFill>
                  <a:srgbClr val="423F41"/>
                </a:solidFill>
                <a:latin typeface="Myriad Pro"/>
                <a:cs typeface="Myriad Pro"/>
              </a:rPr>
              <a:t>Price</a:t>
            </a:r>
            <a:r>
              <a:rPr sz="1450" spc="-45" dirty="0">
                <a:solidFill>
                  <a:srgbClr val="423F41"/>
                </a:solidFill>
                <a:latin typeface="Myriad Pro"/>
                <a:cs typeface="Myriad Pro"/>
              </a:rPr>
              <a:t> </a:t>
            </a:r>
            <a:r>
              <a:rPr sz="1450" spc="-10" dirty="0">
                <a:solidFill>
                  <a:srgbClr val="423F41"/>
                </a:solidFill>
                <a:latin typeface="Myriad Pro"/>
                <a:cs typeface="Myriad Pro"/>
              </a:rPr>
              <a:t>Ratios</a:t>
            </a:r>
            <a:endParaRPr sz="1450" dirty="0">
              <a:latin typeface="Myriad Pro"/>
              <a:cs typeface="Myriad Pro"/>
            </a:endParaRPr>
          </a:p>
        </p:txBody>
      </p:sp>
      <p:sp>
        <p:nvSpPr>
          <p:cNvPr id="38" name="object 3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39" name="object 39"/>
          <p:cNvSpPr/>
          <p:nvPr/>
        </p:nvSpPr>
        <p:spPr>
          <a:xfrm>
            <a:off x="914831" y="5031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186433" y="2356002"/>
            <a:ext cx="7806690" cy="4417695"/>
            <a:chOff x="1186433" y="2356002"/>
            <a:chExt cx="7806690" cy="4417695"/>
          </a:xfrm>
        </p:grpSpPr>
        <p:sp>
          <p:nvSpPr>
            <p:cNvPr id="5" name="object 5"/>
            <p:cNvSpPr/>
            <p:nvPr/>
          </p:nvSpPr>
          <p:spPr>
            <a:xfrm>
              <a:off x="1186433" y="2356002"/>
              <a:ext cx="7806690" cy="4417695"/>
            </a:xfrm>
            <a:custGeom>
              <a:avLst/>
              <a:gdLst/>
              <a:ahLst/>
              <a:cxnLst/>
              <a:rect l="l" t="t" r="r" b="b"/>
              <a:pathLst>
                <a:path w="7806690" h="4417695">
                  <a:moveTo>
                    <a:pt x="7806690" y="0"/>
                  </a:moveTo>
                  <a:lnTo>
                    <a:pt x="0" y="0"/>
                  </a:lnTo>
                  <a:lnTo>
                    <a:pt x="0" y="4417695"/>
                  </a:lnTo>
                  <a:lnTo>
                    <a:pt x="7806690" y="4417695"/>
                  </a:lnTo>
                  <a:lnTo>
                    <a:pt x="7806690" y="0"/>
                  </a:lnTo>
                  <a:close/>
                </a:path>
              </a:pathLst>
            </a:custGeom>
            <a:solidFill>
              <a:srgbClr val="F3F4F4"/>
            </a:solidFill>
          </p:spPr>
          <p:txBody>
            <a:bodyPr wrap="square" lIns="0" tIns="0" rIns="0" bIns="0" rtlCol="0"/>
            <a:lstStyle/>
            <a:p>
              <a:endParaRPr/>
            </a:p>
          </p:txBody>
        </p:sp>
        <p:sp>
          <p:nvSpPr>
            <p:cNvPr id="6" name="object 6"/>
            <p:cNvSpPr/>
            <p:nvPr/>
          </p:nvSpPr>
          <p:spPr>
            <a:xfrm>
              <a:off x="1529264" y="2727839"/>
              <a:ext cx="81280" cy="3134995"/>
            </a:xfrm>
            <a:custGeom>
              <a:avLst/>
              <a:gdLst/>
              <a:ahLst/>
              <a:cxnLst/>
              <a:rect l="l" t="t" r="r" b="b"/>
              <a:pathLst>
                <a:path w="81280" h="3134995">
                  <a:moveTo>
                    <a:pt x="0" y="3134614"/>
                  </a:moveTo>
                  <a:lnTo>
                    <a:pt x="0" y="0"/>
                  </a:lnTo>
                </a:path>
                <a:path w="81280" h="3134995">
                  <a:moveTo>
                    <a:pt x="0" y="3134614"/>
                  </a:moveTo>
                  <a:lnTo>
                    <a:pt x="81191" y="3134614"/>
                  </a:lnTo>
                </a:path>
                <a:path w="81280" h="3134995">
                  <a:moveTo>
                    <a:pt x="0" y="2742793"/>
                  </a:moveTo>
                  <a:lnTo>
                    <a:pt x="81191" y="2742793"/>
                  </a:lnTo>
                </a:path>
                <a:path w="81280" h="3134995">
                  <a:moveTo>
                    <a:pt x="0" y="2350960"/>
                  </a:moveTo>
                  <a:lnTo>
                    <a:pt x="81191" y="2350960"/>
                  </a:lnTo>
                </a:path>
                <a:path w="81280" h="3134995">
                  <a:moveTo>
                    <a:pt x="0" y="1959140"/>
                  </a:moveTo>
                  <a:lnTo>
                    <a:pt x="81191" y="1959140"/>
                  </a:lnTo>
                </a:path>
                <a:path w="81280" h="3134995">
                  <a:moveTo>
                    <a:pt x="0" y="1567307"/>
                  </a:moveTo>
                  <a:lnTo>
                    <a:pt x="81191" y="1567307"/>
                  </a:lnTo>
                </a:path>
                <a:path w="81280" h="3134995">
                  <a:moveTo>
                    <a:pt x="0" y="1175473"/>
                  </a:moveTo>
                  <a:lnTo>
                    <a:pt x="81191" y="1175473"/>
                  </a:lnTo>
                </a:path>
                <a:path w="81280" h="3134995">
                  <a:moveTo>
                    <a:pt x="0" y="783653"/>
                  </a:moveTo>
                  <a:lnTo>
                    <a:pt x="81191" y="783653"/>
                  </a:lnTo>
                </a:path>
                <a:path w="81280" h="3134995">
                  <a:moveTo>
                    <a:pt x="0" y="391820"/>
                  </a:moveTo>
                  <a:lnTo>
                    <a:pt x="81191" y="391820"/>
                  </a:lnTo>
                </a:path>
                <a:path w="81280" h="3134995">
                  <a:moveTo>
                    <a:pt x="0" y="0"/>
                  </a:moveTo>
                  <a:lnTo>
                    <a:pt x="81191" y="0"/>
                  </a:lnTo>
                </a:path>
              </a:pathLst>
            </a:custGeom>
            <a:ln w="8801">
              <a:solidFill>
                <a:srgbClr val="231F20"/>
              </a:solidFill>
            </a:ln>
          </p:spPr>
          <p:txBody>
            <a:bodyPr wrap="square" lIns="0" tIns="0" rIns="0" bIns="0" rtlCol="0"/>
            <a:lstStyle/>
            <a:p>
              <a:endParaRPr/>
            </a:p>
          </p:txBody>
        </p:sp>
        <p:sp>
          <p:nvSpPr>
            <p:cNvPr id="7" name="object 7"/>
            <p:cNvSpPr/>
            <p:nvPr/>
          </p:nvSpPr>
          <p:spPr>
            <a:xfrm>
              <a:off x="1592198" y="2711522"/>
              <a:ext cx="6759575" cy="1584960"/>
            </a:xfrm>
            <a:custGeom>
              <a:avLst/>
              <a:gdLst/>
              <a:ahLst/>
              <a:cxnLst/>
              <a:rect l="l" t="t" r="r" b="b"/>
              <a:pathLst>
                <a:path w="6759575" h="1584960">
                  <a:moveTo>
                    <a:pt x="6759079" y="1584198"/>
                  </a:moveTo>
                  <a:lnTo>
                    <a:pt x="6676364" y="1584286"/>
                  </a:lnTo>
                  <a:lnTo>
                    <a:pt x="6627317" y="1584933"/>
                  </a:lnTo>
                  <a:lnTo>
                    <a:pt x="6578236" y="1584884"/>
                  </a:lnTo>
                  <a:lnTo>
                    <a:pt x="6529137" y="1584216"/>
                  </a:lnTo>
                  <a:lnTo>
                    <a:pt x="6480035" y="1583007"/>
                  </a:lnTo>
                  <a:lnTo>
                    <a:pt x="6430944" y="1581332"/>
                  </a:lnTo>
                  <a:lnTo>
                    <a:pt x="6381881" y="1579268"/>
                  </a:lnTo>
                  <a:lnTo>
                    <a:pt x="6332860" y="1576891"/>
                  </a:lnTo>
                  <a:lnTo>
                    <a:pt x="6283896" y="1574279"/>
                  </a:lnTo>
                  <a:lnTo>
                    <a:pt x="6233181" y="1571312"/>
                  </a:lnTo>
                  <a:lnTo>
                    <a:pt x="6182479" y="1568012"/>
                  </a:lnTo>
                  <a:lnTo>
                    <a:pt x="6131792" y="1564374"/>
                  </a:lnTo>
                  <a:lnTo>
                    <a:pt x="6081127" y="1560392"/>
                  </a:lnTo>
                  <a:lnTo>
                    <a:pt x="6030486" y="1556060"/>
                  </a:lnTo>
                  <a:lnTo>
                    <a:pt x="5979875" y="1551372"/>
                  </a:lnTo>
                  <a:lnTo>
                    <a:pt x="5929297" y="1546323"/>
                  </a:lnTo>
                  <a:lnTo>
                    <a:pt x="5878757" y="1540906"/>
                  </a:lnTo>
                  <a:lnTo>
                    <a:pt x="5828258" y="1535117"/>
                  </a:lnTo>
                  <a:lnTo>
                    <a:pt x="5777806" y="1528948"/>
                  </a:lnTo>
                  <a:lnTo>
                    <a:pt x="5727404" y="1522396"/>
                  </a:lnTo>
                  <a:lnTo>
                    <a:pt x="5677056" y="1515452"/>
                  </a:lnTo>
                  <a:lnTo>
                    <a:pt x="5626767" y="1508113"/>
                  </a:lnTo>
                  <a:lnTo>
                    <a:pt x="5576542" y="1500372"/>
                  </a:lnTo>
                  <a:lnTo>
                    <a:pt x="5526383" y="1492224"/>
                  </a:lnTo>
                  <a:lnTo>
                    <a:pt x="5476296" y="1483662"/>
                  </a:lnTo>
                  <a:lnTo>
                    <a:pt x="5426285" y="1474681"/>
                  </a:lnTo>
                  <a:lnTo>
                    <a:pt x="5376354" y="1465275"/>
                  </a:lnTo>
                  <a:lnTo>
                    <a:pt x="5331658" y="1456637"/>
                  </a:lnTo>
                  <a:lnTo>
                    <a:pt x="5255076" y="1441807"/>
                  </a:lnTo>
                  <a:lnTo>
                    <a:pt x="5207004" y="1432490"/>
                  </a:lnTo>
                  <a:lnTo>
                    <a:pt x="5153572" y="1422128"/>
                  </a:lnTo>
                  <a:lnTo>
                    <a:pt x="5095651" y="1410890"/>
                  </a:lnTo>
                  <a:lnTo>
                    <a:pt x="5034110" y="1398943"/>
                  </a:lnTo>
                  <a:lnTo>
                    <a:pt x="4969821" y="1386455"/>
                  </a:lnTo>
                  <a:lnTo>
                    <a:pt x="4903654" y="1373594"/>
                  </a:lnTo>
                  <a:lnTo>
                    <a:pt x="4836480" y="1360527"/>
                  </a:lnTo>
                  <a:lnTo>
                    <a:pt x="4769169" y="1347422"/>
                  </a:lnTo>
                  <a:lnTo>
                    <a:pt x="4702592" y="1334447"/>
                  </a:lnTo>
                  <a:lnTo>
                    <a:pt x="4637619" y="1321771"/>
                  </a:lnTo>
                  <a:lnTo>
                    <a:pt x="4575121" y="1309560"/>
                  </a:lnTo>
                  <a:lnTo>
                    <a:pt x="4515968" y="1297982"/>
                  </a:lnTo>
                  <a:lnTo>
                    <a:pt x="4461031" y="1287206"/>
                  </a:lnTo>
                  <a:lnTo>
                    <a:pt x="4411180" y="1277399"/>
                  </a:lnTo>
                  <a:lnTo>
                    <a:pt x="4367286" y="1268728"/>
                  </a:lnTo>
                  <a:lnTo>
                    <a:pt x="4300852" y="1255469"/>
                  </a:lnTo>
                  <a:lnTo>
                    <a:pt x="4230364" y="1240697"/>
                  </a:lnTo>
                  <a:lnTo>
                    <a:pt x="4180750" y="1229835"/>
                  </a:lnTo>
                  <a:lnTo>
                    <a:pt x="4131207" y="1218644"/>
                  </a:lnTo>
                  <a:lnTo>
                    <a:pt x="4081735" y="1207137"/>
                  </a:lnTo>
                  <a:lnTo>
                    <a:pt x="4032331" y="1195327"/>
                  </a:lnTo>
                  <a:lnTo>
                    <a:pt x="3982995" y="1183228"/>
                  </a:lnTo>
                  <a:lnTo>
                    <a:pt x="3933725" y="1170854"/>
                  </a:lnTo>
                  <a:lnTo>
                    <a:pt x="3884519" y="1158219"/>
                  </a:lnTo>
                  <a:lnTo>
                    <a:pt x="3835375" y="1145335"/>
                  </a:lnTo>
                  <a:lnTo>
                    <a:pt x="3786293" y="1132216"/>
                  </a:lnTo>
                  <a:lnTo>
                    <a:pt x="3737270" y="1118876"/>
                  </a:lnTo>
                  <a:lnTo>
                    <a:pt x="3688306" y="1105328"/>
                  </a:lnTo>
                  <a:lnTo>
                    <a:pt x="3639398" y="1091587"/>
                  </a:lnTo>
                  <a:lnTo>
                    <a:pt x="3590545" y="1077664"/>
                  </a:lnTo>
                  <a:lnTo>
                    <a:pt x="3541746" y="1063574"/>
                  </a:lnTo>
                  <a:lnTo>
                    <a:pt x="3492999" y="1049331"/>
                  </a:lnTo>
                  <a:lnTo>
                    <a:pt x="3444303" y="1034948"/>
                  </a:lnTo>
                  <a:lnTo>
                    <a:pt x="3394238" y="1020002"/>
                  </a:lnTo>
                  <a:lnTo>
                    <a:pt x="3344219" y="1004903"/>
                  </a:lnTo>
                  <a:lnTo>
                    <a:pt x="3294244" y="989654"/>
                  </a:lnTo>
                  <a:lnTo>
                    <a:pt x="3244315" y="974257"/>
                  </a:lnTo>
                  <a:lnTo>
                    <a:pt x="3194429" y="958716"/>
                  </a:lnTo>
                  <a:lnTo>
                    <a:pt x="3144588" y="943033"/>
                  </a:lnTo>
                  <a:lnTo>
                    <a:pt x="3094790" y="927212"/>
                  </a:lnTo>
                  <a:lnTo>
                    <a:pt x="3045034" y="911255"/>
                  </a:lnTo>
                  <a:lnTo>
                    <a:pt x="2995321" y="895166"/>
                  </a:lnTo>
                  <a:lnTo>
                    <a:pt x="2945649" y="878947"/>
                  </a:lnTo>
                  <a:lnTo>
                    <a:pt x="2896019" y="862601"/>
                  </a:lnTo>
                  <a:lnTo>
                    <a:pt x="2846430" y="846132"/>
                  </a:lnTo>
                  <a:lnTo>
                    <a:pt x="2796881" y="829543"/>
                  </a:lnTo>
                  <a:lnTo>
                    <a:pt x="2747372" y="812835"/>
                  </a:lnTo>
                  <a:lnTo>
                    <a:pt x="2697903" y="796014"/>
                  </a:lnTo>
                  <a:lnTo>
                    <a:pt x="2648472" y="779080"/>
                  </a:lnTo>
                  <a:lnTo>
                    <a:pt x="2599080" y="762038"/>
                  </a:lnTo>
                  <a:lnTo>
                    <a:pt x="2552397" y="745275"/>
                  </a:lnTo>
                  <a:lnTo>
                    <a:pt x="2506020" y="727499"/>
                  </a:lnTo>
                  <a:lnTo>
                    <a:pt x="2459921" y="708847"/>
                  </a:lnTo>
                  <a:lnTo>
                    <a:pt x="2414074" y="689452"/>
                  </a:lnTo>
                  <a:lnTo>
                    <a:pt x="2368453" y="669450"/>
                  </a:lnTo>
                  <a:lnTo>
                    <a:pt x="2323031" y="648976"/>
                  </a:lnTo>
                  <a:lnTo>
                    <a:pt x="2277782" y="628165"/>
                  </a:lnTo>
                  <a:lnTo>
                    <a:pt x="2232679" y="607152"/>
                  </a:lnTo>
                  <a:lnTo>
                    <a:pt x="2187696" y="586072"/>
                  </a:lnTo>
                  <a:lnTo>
                    <a:pt x="2142807" y="565061"/>
                  </a:lnTo>
                  <a:lnTo>
                    <a:pt x="2098152" y="543275"/>
                  </a:lnTo>
                  <a:lnTo>
                    <a:pt x="2054076" y="520130"/>
                  </a:lnTo>
                  <a:lnTo>
                    <a:pt x="2010460" y="495988"/>
                  </a:lnTo>
                  <a:lnTo>
                    <a:pt x="1967188" y="471209"/>
                  </a:lnTo>
                  <a:lnTo>
                    <a:pt x="1924140" y="446154"/>
                  </a:lnTo>
                  <a:lnTo>
                    <a:pt x="1881200" y="421182"/>
                  </a:lnTo>
                  <a:lnTo>
                    <a:pt x="1836398" y="395155"/>
                  </a:lnTo>
                  <a:lnTo>
                    <a:pt x="1791695" y="368957"/>
                  </a:lnTo>
                  <a:lnTo>
                    <a:pt x="1747079" y="342607"/>
                  </a:lnTo>
                  <a:lnTo>
                    <a:pt x="1702542" y="316123"/>
                  </a:lnTo>
                  <a:lnTo>
                    <a:pt x="1658075" y="289523"/>
                  </a:lnTo>
                  <a:lnTo>
                    <a:pt x="1613666" y="262825"/>
                  </a:lnTo>
                  <a:lnTo>
                    <a:pt x="1569308" y="236047"/>
                  </a:lnTo>
                  <a:lnTo>
                    <a:pt x="1524990" y="209207"/>
                  </a:lnTo>
                  <a:lnTo>
                    <a:pt x="1473914" y="178195"/>
                  </a:lnTo>
                  <a:lnTo>
                    <a:pt x="1422857" y="147154"/>
                  </a:lnTo>
                  <a:lnTo>
                    <a:pt x="1387391" y="126639"/>
                  </a:lnTo>
                  <a:lnTo>
                    <a:pt x="1351132" y="107573"/>
                  </a:lnTo>
                  <a:lnTo>
                    <a:pt x="1314213" y="89810"/>
                  </a:lnTo>
                  <a:lnTo>
                    <a:pt x="1276769" y="73202"/>
                  </a:lnTo>
                  <a:lnTo>
                    <a:pt x="1241368" y="57782"/>
                  </a:lnTo>
                  <a:lnTo>
                    <a:pt x="1204621" y="42705"/>
                  </a:lnTo>
                  <a:lnTo>
                    <a:pt x="1167039" y="30517"/>
                  </a:lnTo>
                  <a:lnTo>
                    <a:pt x="1129131" y="23761"/>
                  </a:lnTo>
                  <a:lnTo>
                    <a:pt x="1076277" y="19744"/>
                  </a:lnTo>
                  <a:lnTo>
                    <a:pt x="1023358" y="16466"/>
                  </a:lnTo>
                  <a:lnTo>
                    <a:pt x="970398" y="13761"/>
                  </a:lnTo>
                  <a:lnTo>
                    <a:pt x="917421" y="11465"/>
                  </a:lnTo>
                  <a:lnTo>
                    <a:pt x="864450" y="9410"/>
                  </a:lnTo>
                  <a:lnTo>
                    <a:pt x="815428" y="7658"/>
                  </a:lnTo>
                  <a:lnTo>
                    <a:pt x="766400" y="6090"/>
                  </a:lnTo>
                  <a:lnTo>
                    <a:pt x="717365" y="4704"/>
                  </a:lnTo>
                  <a:lnTo>
                    <a:pt x="668327" y="3497"/>
                  </a:lnTo>
                  <a:lnTo>
                    <a:pt x="619284" y="2466"/>
                  </a:lnTo>
                  <a:lnTo>
                    <a:pt x="570240" y="1610"/>
                  </a:lnTo>
                  <a:lnTo>
                    <a:pt x="521195" y="927"/>
                  </a:lnTo>
                  <a:lnTo>
                    <a:pt x="467994" y="370"/>
                  </a:lnTo>
                  <a:lnTo>
                    <a:pt x="414785" y="39"/>
                  </a:lnTo>
                  <a:lnTo>
                    <a:pt x="361572" y="0"/>
                  </a:lnTo>
                  <a:lnTo>
                    <a:pt x="308361" y="315"/>
                  </a:lnTo>
                  <a:lnTo>
                    <a:pt x="255157" y="1051"/>
                  </a:lnTo>
                  <a:lnTo>
                    <a:pt x="201968" y="2273"/>
                  </a:lnTo>
                  <a:lnTo>
                    <a:pt x="154192" y="3095"/>
                  </a:lnTo>
                  <a:lnTo>
                    <a:pt x="105262" y="4438"/>
                  </a:lnTo>
                  <a:lnTo>
                    <a:pt x="56616" y="8506"/>
                  </a:lnTo>
                  <a:lnTo>
                    <a:pt x="9690" y="17500"/>
                  </a:lnTo>
                  <a:lnTo>
                    <a:pt x="3149" y="19265"/>
                  </a:lnTo>
                  <a:lnTo>
                    <a:pt x="0" y="20523"/>
                  </a:lnTo>
                </a:path>
              </a:pathLst>
            </a:custGeom>
            <a:ln w="22859">
              <a:solidFill>
                <a:srgbClr val="FAA532"/>
              </a:solidFill>
            </a:ln>
          </p:spPr>
          <p:txBody>
            <a:bodyPr wrap="square" lIns="0" tIns="0" rIns="0" bIns="0" rtlCol="0"/>
            <a:lstStyle/>
            <a:p>
              <a:endParaRPr/>
            </a:p>
          </p:txBody>
        </p:sp>
        <p:sp>
          <p:nvSpPr>
            <p:cNvPr id="8" name="object 8"/>
            <p:cNvSpPr/>
            <p:nvPr/>
          </p:nvSpPr>
          <p:spPr>
            <a:xfrm>
              <a:off x="1926869" y="3091408"/>
              <a:ext cx="3293745" cy="2779395"/>
            </a:xfrm>
            <a:custGeom>
              <a:avLst/>
              <a:gdLst/>
              <a:ahLst/>
              <a:cxnLst/>
              <a:rect l="l" t="t" r="r" b="b"/>
              <a:pathLst>
                <a:path w="3293745" h="2779395">
                  <a:moveTo>
                    <a:pt x="748893" y="0"/>
                  </a:moveTo>
                  <a:lnTo>
                    <a:pt x="0" y="0"/>
                  </a:lnTo>
                  <a:lnTo>
                    <a:pt x="0" y="2777490"/>
                  </a:lnTo>
                  <a:lnTo>
                    <a:pt x="748893" y="2777490"/>
                  </a:lnTo>
                  <a:lnTo>
                    <a:pt x="748893" y="0"/>
                  </a:lnTo>
                  <a:close/>
                </a:path>
                <a:path w="3293745" h="2779395">
                  <a:moveTo>
                    <a:pt x="1580337" y="1909267"/>
                  </a:moveTo>
                  <a:lnTo>
                    <a:pt x="1050404" y="1909267"/>
                  </a:lnTo>
                  <a:lnTo>
                    <a:pt x="1050404" y="2779230"/>
                  </a:lnTo>
                  <a:lnTo>
                    <a:pt x="1580337" y="2779230"/>
                  </a:lnTo>
                  <a:lnTo>
                    <a:pt x="1580337" y="1909267"/>
                  </a:lnTo>
                  <a:close/>
                </a:path>
                <a:path w="3293745" h="2779395">
                  <a:moveTo>
                    <a:pt x="2437015" y="2263140"/>
                  </a:moveTo>
                  <a:lnTo>
                    <a:pt x="1907082" y="2263140"/>
                  </a:lnTo>
                  <a:lnTo>
                    <a:pt x="1907082" y="2779230"/>
                  </a:lnTo>
                  <a:lnTo>
                    <a:pt x="2437015" y="2779230"/>
                  </a:lnTo>
                  <a:lnTo>
                    <a:pt x="2437015" y="2263140"/>
                  </a:lnTo>
                  <a:close/>
                </a:path>
                <a:path w="3293745" h="2779395">
                  <a:moveTo>
                    <a:pt x="3293694" y="2551176"/>
                  </a:moveTo>
                  <a:lnTo>
                    <a:pt x="2763761" y="2551176"/>
                  </a:lnTo>
                  <a:lnTo>
                    <a:pt x="2763761" y="2779230"/>
                  </a:lnTo>
                  <a:lnTo>
                    <a:pt x="3293694" y="2779230"/>
                  </a:lnTo>
                  <a:lnTo>
                    <a:pt x="3293694" y="2551176"/>
                  </a:lnTo>
                  <a:close/>
                </a:path>
              </a:pathLst>
            </a:custGeom>
            <a:solidFill>
              <a:srgbClr val="00A975"/>
            </a:solidFill>
          </p:spPr>
          <p:txBody>
            <a:bodyPr wrap="square" lIns="0" tIns="0" rIns="0" bIns="0" rtlCol="0"/>
            <a:lstStyle/>
            <a:p>
              <a:endParaRPr/>
            </a:p>
          </p:txBody>
        </p:sp>
      </p:grpSp>
      <p:sp>
        <p:nvSpPr>
          <p:cNvPr id="9" name="object 9"/>
          <p:cNvSpPr txBox="1">
            <a:spLocks noGrp="1"/>
          </p:cNvSpPr>
          <p:nvPr>
            <p:ph type="title"/>
          </p:nvPr>
        </p:nvSpPr>
        <p:spPr>
          <a:xfrm>
            <a:off x="951287" y="471170"/>
            <a:ext cx="4217035" cy="519430"/>
          </a:xfrm>
          <a:prstGeom prst="rect">
            <a:avLst/>
          </a:prstGeom>
        </p:spPr>
        <p:txBody>
          <a:bodyPr vert="horz" wrap="square" lIns="0" tIns="11430" rIns="0" bIns="0" rtlCol="0">
            <a:spAutoFit/>
          </a:bodyPr>
          <a:lstStyle/>
          <a:p>
            <a:pPr marL="25400">
              <a:lnSpc>
                <a:spcPct val="100000"/>
              </a:lnSpc>
              <a:spcBef>
                <a:spcPts val="90"/>
              </a:spcBef>
            </a:pPr>
            <a:r>
              <a:rPr dirty="0"/>
              <a:t>Sales</a:t>
            </a:r>
            <a:r>
              <a:rPr spc="-80" dirty="0"/>
              <a:t> </a:t>
            </a:r>
            <a:r>
              <a:rPr dirty="0"/>
              <a:t>Activity</a:t>
            </a:r>
            <a:r>
              <a:rPr spc="-75" dirty="0"/>
              <a:t> </a:t>
            </a:r>
            <a:r>
              <a:rPr spc="-10" dirty="0"/>
              <a:t>Intensity</a:t>
            </a:r>
            <a:r>
              <a:rPr sz="2775" spc="-15" baseline="27027" dirty="0"/>
              <a:t>™</a:t>
            </a:r>
            <a:endParaRPr sz="2775" baseline="27027" dirty="0"/>
          </a:p>
        </p:txBody>
      </p:sp>
      <p:sp>
        <p:nvSpPr>
          <p:cNvPr id="10" name="object 10"/>
          <p:cNvSpPr txBox="1"/>
          <p:nvPr/>
        </p:nvSpPr>
        <p:spPr>
          <a:xfrm>
            <a:off x="1444058" y="1036275"/>
            <a:ext cx="7623742" cy="1190069"/>
          </a:xfrm>
          <a:prstGeom prst="rect">
            <a:avLst/>
          </a:prstGeom>
        </p:spPr>
        <p:txBody>
          <a:bodyPr vert="horz" wrap="square" lIns="0" tIns="30480" rIns="0" bIns="0" rtlCol="0">
            <a:spAutoFit/>
          </a:bodyPr>
          <a:lstStyle/>
          <a:p>
            <a:pPr marL="45720" marR="30480">
              <a:spcBef>
                <a:spcPts val="240"/>
              </a:spcBef>
            </a:pPr>
            <a:r>
              <a:rPr sz="1450" spc="-20" dirty="0">
                <a:solidFill>
                  <a:srgbClr val="423F41"/>
                </a:solidFill>
                <a:latin typeface="Myriad Pro"/>
                <a:cs typeface="Myriad Pro"/>
              </a:rPr>
              <a:t>John</a:t>
            </a:r>
            <a:r>
              <a:rPr sz="1450" spc="-40" dirty="0">
                <a:solidFill>
                  <a:srgbClr val="423F41"/>
                </a:solidFill>
                <a:latin typeface="Myriad Pro"/>
                <a:cs typeface="Myriad Pro"/>
              </a:rPr>
              <a:t> </a:t>
            </a:r>
            <a:r>
              <a:rPr sz="1450" dirty="0">
                <a:solidFill>
                  <a:srgbClr val="423F41"/>
                </a:solidFill>
                <a:latin typeface="Myriad Pro"/>
                <a:cs typeface="Myriad Pro"/>
              </a:rPr>
              <a:t>L.</a:t>
            </a:r>
            <a:r>
              <a:rPr sz="1450" spc="-35" dirty="0">
                <a:solidFill>
                  <a:srgbClr val="423F41"/>
                </a:solidFill>
                <a:latin typeface="Myriad Pro"/>
                <a:cs typeface="Myriad Pro"/>
              </a:rPr>
              <a:t> </a:t>
            </a:r>
            <a:r>
              <a:rPr sz="1450" spc="-20" dirty="0">
                <a:solidFill>
                  <a:srgbClr val="423F41"/>
                </a:solidFill>
                <a:latin typeface="Myriad Pro"/>
                <a:cs typeface="Myriad Pro"/>
              </a:rPr>
              <a:t>Scott's</a:t>
            </a:r>
            <a:r>
              <a:rPr sz="1450" spc="-35" dirty="0">
                <a:solidFill>
                  <a:srgbClr val="423F41"/>
                </a:solidFill>
                <a:latin typeface="Myriad Pro"/>
                <a:cs typeface="Myriad Pro"/>
              </a:rPr>
              <a:t> </a:t>
            </a:r>
            <a:r>
              <a:rPr sz="1450" spc="-25" dirty="0">
                <a:solidFill>
                  <a:srgbClr val="423F41"/>
                </a:solidFill>
                <a:latin typeface="Myriad Pro"/>
                <a:cs typeface="Myriad Pro"/>
              </a:rPr>
              <a:t>exclusive</a:t>
            </a:r>
            <a:r>
              <a:rPr sz="1450" spc="-40" dirty="0">
                <a:solidFill>
                  <a:srgbClr val="423F41"/>
                </a:solidFill>
                <a:latin typeface="Myriad Pro"/>
                <a:cs typeface="Myriad Pro"/>
              </a:rPr>
              <a:t> </a:t>
            </a:r>
            <a:r>
              <a:rPr sz="1450" spc="-20" dirty="0">
                <a:solidFill>
                  <a:srgbClr val="423F41"/>
                </a:solidFill>
                <a:latin typeface="Myriad Pro"/>
                <a:cs typeface="Myriad Pro"/>
              </a:rPr>
              <a:t>Sales</a:t>
            </a:r>
            <a:r>
              <a:rPr sz="1450" spc="-35" dirty="0">
                <a:solidFill>
                  <a:srgbClr val="423F41"/>
                </a:solidFill>
                <a:latin typeface="Myriad Pro"/>
                <a:cs typeface="Myriad Pro"/>
              </a:rPr>
              <a:t> </a:t>
            </a:r>
            <a:r>
              <a:rPr sz="1450" spc="-20" dirty="0">
                <a:solidFill>
                  <a:srgbClr val="423F41"/>
                </a:solidFill>
                <a:latin typeface="Myriad Pro"/>
                <a:cs typeface="Myriad Pro"/>
              </a:rPr>
              <a:t>Activity</a:t>
            </a:r>
            <a:r>
              <a:rPr sz="1450" spc="-35" dirty="0">
                <a:solidFill>
                  <a:srgbClr val="423F41"/>
                </a:solidFill>
                <a:latin typeface="Myriad Pro"/>
                <a:cs typeface="Myriad Pro"/>
              </a:rPr>
              <a:t> </a:t>
            </a:r>
            <a:r>
              <a:rPr sz="1450" spc="-10" dirty="0">
                <a:solidFill>
                  <a:srgbClr val="423F41"/>
                </a:solidFill>
                <a:latin typeface="Myriad Pro"/>
                <a:cs typeface="Myriad Pro"/>
              </a:rPr>
              <a:t>Intensity</a:t>
            </a:r>
            <a:r>
              <a:rPr sz="1200" spc="-15" baseline="34722" dirty="0">
                <a:solidFill>
                  <a:srgbClr val="423F41"/>
                </a:solidFill>
                <a:latin typeface="Myriad Pro"/>
                <a:cs typeface="Myriad Pro"/>
              </a:rPr>
              <a:t>™</a:t>
            </a:r>
            <a:r>
              <a:rPr sz="1200" spc="150" baseline="34722" dirty="0">
                <a:solidFill>
                  <a:srgbClr val="423F41"/>
                </a:solidFill>
                <a:latin typeface="Myriad Pro"/>
                <a:cs typeface="Myriad Pro"/>
              </a:rPr>
              <a:t> </a:t>
            </a:r>
            <a:r>
              <a:rPr sz="1450" spc="-20" dirty="0">
                <a:solidFill>
                  <a:srgbClr val="423F41"/>
                </a:solidFill>
                <a:latin typeface="Myriad Pro"/>
                <a:cs typeface="Myriad Pro"/>
              </a:rPr>
              <a:t>reporting</a:t>
            </a:r>
            <a:r>
              <a:rPr sz="1450" spc="-35" dirty="0">
                <a:solidFill>
                  <a:srgbClr val="423F41"/>
                </a:solidFill>
                <a:latin typeface="Myriad Pro"/>
                <a:cs typeface="Myriad Pro"/>
              </a:rPr>
              <a:t> </a:t>
            </a:r>
            <a:r>
              <a:rPr sz="1450" spc="-20" dirty="0">
                <a:solidFill>
                  <a:srgbClr val="423F41"/>
                </a:solidFill>
                <a:latin typeface="Myriad Pro"/>
                <a:cs typeface="Myriad Pro"/>
              </a:rPr>
              <a:t>tracks</a:t>
            </a:r>
            <a:r>
              <a:rPr sz="1450" spc="-35" dirty="0">
                <a:solidFill>
                  <a:srgbClr val="423F41"/>
                </a:solidFill>
                <a:latin typeface="Myriad Pro"/>
                <a:cs typeface="Myriad Pro"/>
              </a:rPr>
              <a:t> </a:t>
            </a:r>
            <a:r>
              <a:rPr sz="1450" spc="-10" dirty="0">
                <a:solidFill>
                  <a:srgbClr val="423F41"/>
                </a:solidFill>
                <a:latin typeface="Myriad Pro"/>
                <a:cs typeface="Myriad Pro"/>
              </a:rPr>
              <a:t>and</a:t>
            </a:r>
            <a:r>
              <a:rPr sz="1450" spc="-40" dirty="0">
                <a:solidFill>
                  <a:srgbClr val="423F41"/>
                </a:solidFill>
                <a:latin typeface="Myriad Pro"/>
                <a:cs typeface="Myriad Pro"/>
              </a:rPr>
              <a:t> </a:t>
            </a:r>
            <a:r>
              <a:rPr sz="1450" spc="-25" dirty="0">
                <a:solidFill>
                  <a:srgbClr val="423F41"/>
                </a:solidFill>
                <a:latin typeface="Myriad Pro"/>
                <a:cs typeface="Myriad Pro"/>
              </a:rPr>
              <a:t>analyzes</a:t>
            </a:r>
            <a:r>
              <a:rPr sz="1450" spc="-35" dirty="0">
                <a:solidFill>
                  <a:srgbClr val="423F41"/>
                </a:solidFill>
                <a:latin typeface="Myriad Pro"/>
                <a:cs typeface="Myriad Pro"/>
              </a:rPr>
              <a:t> </a:t>
            </a:r>
            <a:r>
              <a:rPr sz="1450" spc="-20" dirty="0">
                <a:solidFill>
                  <a:srgbClr val="423F41"/>
                </a:solidFill>
                <a:latin typeface="Myriad Pro"/>
                <a:cs typeface="Myriad Pro"/>
              </a:rPr>
              <a:t>buyer</a:t>
            </a:r>
            <a:r>
              <a:rPr sz="1450" spc="-35" dirty="0">
                <a:solidFill>
                  <a:srgbClr val="423F41"/>
                </a:solidFill>
                <a:latin typeface="Myriad Pro"/>
                <a:cs typeface="Myriad Pro"/>
              </a:rPr>
              <a:t> </a:t>
            </a:r>
            <a:r>
              <a:rPr sz="1450" spc="-20" dirty="0">
                <a:solidFill>
                  <a:srgbClr val="423F41"/>
                </a:solidFill>
                <a:latin typeface="Myriad Pro"/>
                <a:cs typeface="Myriad Pro"/>
              </a:rPr>
              <a:t>sales</a:t>
            </a:r>
            <a:r>
              <a:rPr sz="1450" spc="-35" dirty="0">
                <a:solidFill>
                  <a:srgbClr val="423F41"/>
                </a:solidFill>
                <a:latin typeface="Myriad Pro"/>
                <a:cs typeface="Myriad Pro"/>
              </a:rPr>
              <a:t> </a:t>
            </a:r>
            <a:r>
              <a:rPr sz="1450" spc="-10" dirty="0">
                <a:solidFill>
                  <a:srgbClr val="423F41"/>
                </a:solidFill>
                <a:latin typeface="Myriad Pro"/>
                <a:cs typeface="Myriad Pro"/>
              </a:rPr>
              <a:t>activity </a:t>
            </a:r>
            <a:r>
              <a:rPr sz="1450" dirty="0">
                <a:solidFill>
                  <a:srgbClr val="423F41"/>
                </a:solidFill>
                <a:latin typeface="Myriad Pro"/>
                <a:cs typeface="Myriad Pro"/>
              </a:rPr>
              <a:t>to</a:t>
            </a:r>
            <a:r>
              <a:rPr sz="1450" spc="-40" dirty="0">
                <a:solidFill>
                  <a:srgbClr val="423F41"/>
                </a:solidFill>
                <a:latin typeface="Myriad Pro"/>
                <a:cs typeface="Myriad Pro"/>
              </a:rPr>
              <a:t> </a:t>
            </a:r>
            <a:r>
              <a:rPr sz="1450" spc="-20" dirty="0">
                <a:solidFill>
                  <a:srgbClr val="423F41"/>
                </a:solidFill>
                <a:latin typeface="Myriad Pro"/>
                <a:cs typeface="Myriad Pro"/>
              </a:rPr>
              <a:t>help</a:t>
            </a:r>
            <a:r>
              <a:rPr sz="1450" spc="-40" dirty="0">
                <a:solidFill>
                  <a:srgbClr val="423F41"/>
                </a:solidFill>
                <a:latin typeface="Myriad Pro"/>
                <a:cs typeface="Myriad Pro"/>
              </a:rPr>
              <a:t> </a:t>
            </a:r>
            <a:r>
              <a:rPr sz="1450" dirty="0">
                <a:solidFill>
                  <a:srgbClr val="423F41"/>
                </a:solidFill>
                <a:latin typeface="Myriad Pro"/>
                <a:cs typeface="Myriad Pro"/>
              </a:rPr>
              <a:t>us</a:t>
            </a:r>
            <a:r>
              <a:rPr sz="1450" spc="-40" dirty="0">
                <a:solidFill>
                  <a:srgbClr val="423F41"/>
                </a:solidFill>
                <a:latin typeface="Myriad Pro"/>
                <a:cs typeface="Myriad Pro"/>
              </a:rPr>
              <a:t> </a:t>
            </a:r>
            <a:r>
              <a:rPr sz="1450" spc="-25" dirty="0">
                <a:solidFill>
                  <a:srgbClr val="423F41"/>
                </a:solidFill>
                <a:latin typeface="Myriad Pro"/>
                <a:cs typeface="Myriad Pro"/>
              </a:rPr>
              <a:t>strategically</a:t>
            </a:r>
            <a:r>
              <a:rPr sz="1450" spc="-40" dirty="0">
                <a:solidFill>
                  <a:srgbClr val="423F41"/>
                </a:solidFill>
                <a:latin typeface="Myriad Pro"/>
                <a:cs typeface="Myriad Pro"/>
              </a:rPr>
              <a:t> </a:t>
            </a:r>
            <a:r>
              <a:rPr sz="1450" spc="-20" dirty="0">
                <a:solidFill>
                  <a:srgbClr val="423F41"/>
                </a:solidFill>
                <a:latin typeface="Myriad Pro"/>
                <a:cs typeface="Myriad Pro"/>
              </a:rPr>
              <a:t>price</a:t>
            </a:r>
            <a:r>
              <a:rPr sz="1450" spc="-40" dirty="0">
                <a:solidFill>
                  <a:srgbClr val="423F41"/>
                </a:solidFill>
                <a:latin typeface="Myriad Pro"/>
                <a:cs typeface="Myriad Pro"/>
              </a:rPr>
              <a:t> </a:t>
            </a:r>
            <a:r>
              <a:rPr sz="1450" spc="-20" dirty="0">
                <a:solidFill>
                  <a:srgbClr val="423F41"/>
                </a:solidFill>
                <a:latin typeface="Myriad Pro"/>
                <a:cs typeface="Myriad Pro"/>
              </a:rPr>
              <a:t>your</a:t>
            </a:r>
            <a:r>
              <a:rPr sz="1450" spc="-40" dirty="0">
                <a:solidFill>
                  <a:srgbClr val="423F41"/>
                </a:solidFill>
                <a:latin typeface="Myriad Pro"/>
                <a:cs typeface="Myriad Pro"/>
              </a:rPr>
              <a:t> </a:t>
            </a:r>
            <a:r>
              <a:rPr sz="1450" spc="-20" dirty="0">
                <a:solidFill>
                  <a:srgbClr val="423F41"/>
                </a:solidFill>
                <a:latin typeface="Myriad Pro"/>
                <a:cs typeface="Myriad Pro"/>
              </a:rPr>
              <a:t>home.</a:t>
            </a:r>
            <a:endParaRPr sz="1450" dirty="0">
              <a:latin typeface="Myriad Pro"/>
              <a:cs typeface="Myriad Pro"/>
            </a:endParaRPr>
          </a:p>
          <a:p>
            <a:pPr>
              <a:lnSpc>
                <a:spcPct val="100000"/>
              </a:lnSpc>
            </a:pPr>
            <a:endParaRPr sz="1700" dirty="0">
              <a:latin typeface="Myriad Pro"/>
              <a:cs typeface="Myriad Pro"/>
            </a:endParaRPr>
          </a:p>
          <a:p>
            <a:pPr>
              <a:lnSpc>
                <a:spcPct val="100000"/>
              </a:lnSpc>
              <a:spcBef>
                <a:spcPts val="55"/>
              </a:spcBef>
            </a:pPr>
            <a:endParaRPr sz="1400" dirty="0">
              <a:latin typeface="Myriad Pro"/>
              <a:cs typeface="Myriad Pro"/>
            </a:endParaRPr>
          </a:p>
          <a:p>
            <a:pPr marL="25400">
              <a:lnSpc>
                <a:spcPct val="100000"/>
              </a:lnSpc>
            </a:pPr>
            <a:r>
              <a:rPr sz="1450" b="1" spc="-10" dirty="0">
                <a:solidFill>
                  <a:srgbClr val="423F41"/>
                </a:solidFill>
                <a:latin typeface="MyriadPro-Semibold"/>
                <a:cs typeface="MyriadPro-Semibold"/>
              </a:rPr>
              <a:t>Percentage</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of</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NEW</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listings</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in</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a</a:t>
            </a:r>
            <a:r>
              <a:rPr sz="1450" b="1" spc="-30" dirty="0">
                <a:solidFill>
                  <a:srgbClr val="423F41"/>
                </a:solidFill>
                <a:latin typeface="MyriadPro-Semibold"/>
                <a:cs typeface="MyriadPro-Semibold"/>
              </a:rPr>
              <a:t> </a:t>
            </a:r>
            <a:r>
              <a:rPr sz="1450" b="1" spc="-10" dirty="0">
                <a:solidFill>
                  <a:srgbClr val="EEA739"/>
                </a:solidFill>
                <a:latin typeface="MyriadPro-Semibold"/>
                <a:cs typeface="MyriadPro-Semibold"/>
              </a:rPr>
              <a:t>healthy</a:t>
            </a:r>
            <a:r>
              <a:rPr sz="1450" b="1" spc="-30" dirty="0">
                <a:solidFill>
                  <a:srgbClr val="EEA739"/>
                </a:solidFill>
                <a:latin typeface="MyriadPro-Semibold"/>
                <a:cs typeface="MyriadPro-Semibold"/>
              </a:rPr>
              <a:t> </a:t>
            </a:r>
            <a:r>
              <a:rPr sz="1450" b="1" dirty="0">
                <a:solidFill>
                  <a:srgbClr val="EEA739"/>
                </a:solidFill>
                <a:latin typeface="MyriadPro-Semibold"/>
                <a:cs typeface="MyriadPro-Semibold"/>
              </a:rPr>
              <a:t>market</a:t>
            </a:r>
            <a:r>
              <a:rPr sz="1450" b="1" spc="-30" dirty="0">
                <a:solidFill>
                  <a:srgbClr val="EEA739"/>
                </a:solidFill>
                <a:latin typeface="MyriadPro-Semibold"/>
                <a:cs typeface="MyriadPro-Semibold"/>
              </a:rPr>
              <a:t> </a:t>
            </a:r>
            <a:r>
              <a:rPr sz="1450" b="1" dirty="0">
                <a:solidFill>
                  <a:srgbClr val="423F41"/>
                </a:solidFill>
                <a:latin typeface="MyriadPro-Semibold"/>
                <a:cs typeface="MyriadPro-Semibold"/>
              </a:rPr>
              <a:t>that</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go</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under</a:t>
            </a:r>
            <a:r>
              <a:rPr sz="1450" b="1" spc="-30" dirty="0">
                <a:solidFill>
                  <a:srgbClr val="423F41"/>
                </a:solidFill>
                <a:latin typeface="MyriadPro-Semibold"/>
                <a:cs typeface="MyriadPro-Semibold"/>
              </a:rPr>
              <a:t> </a:t>
            </a:r>
            <a:r>
              <a:rPr sz="1450" b="1" spc="-10" dirty="0">
                <a:solidFill>
                  <a:srgbClr val="423F41"/>
                </a:solidFill>
                <a:latin typeface="MyriadPro-Semibold"/>
                <a:cs typeface="MyriadPro-Semibold"/>
              </a:rPr>
              <a:t>contract</a:t>
            </a:r>
            <a:r>
              <a:rPr sz="1450" b="1" spc="-30" dirty="0">
                <a:solidFill>
                  <a:srgbClr val="423F41"/>
                </a:solidFill>
                <a:latin typeface="MyriadPro-Semibold"/>
                <a:cs typeface="MyriadPro-Semibold"/>
              </a:rPr>
              <a:t> </a:t>
            </a:r>
            <a:r>
              <a:rPr sz="1450" b="1" dirty="0">
                <a:solidFill>
                  <a:srgbClr val="423F41"/>
                </a:solidFill>
                <a:latin typeface="MyriadPro-Semibold"/>
                <a:cs typeface="MyriadPro-Semibold"/>
              </a:rPr>
              <a:t>each</a:t>
            </a:r>
            <a:r>
              <a:rPr sz="1450" b="1" spc="-30" dirty="0">
                <a:solidFill>
                  <a:srgbClr val="423F41"/>
                </a:solidFill>
                <a:latin typeface="MyriadPro-Semibold"/>
                <a:cs typeface="MyriadPro-Semibold"/>
              </a:rPr>
              <a:t> </a:t>
            </a:r>
            <a:r>
              <a:rPr sz="1450" b="1" spc="-10" dirty="0">
                <a:solidFill>
                  <a:srgbClr val="423F41"/>
                </a:solidFill>
                <a:latin typeface="MyriadPro-Semibold"/>
                <a:cs typeface="MyriadPro-Semibold"/>
              </a:rPr>
              <a:t>month</a:t>
            </a:r>
            <a:endParaRPr sz="1450" dirty="0">
              <a:latin typeface="MyriadPro-Semibold"/>
              <a:cs typeface="MyriadPro-Semibold"/>
            </a:endParaRPr>
          </a:p>
        </p:txBody>
      </p:sp>
      <p:sp>
        <p:nvSpPr>
          <p:cNvPr id="11" name="object 11"/>
          <p:cNvSpPr txBox="1"/>
          <p:nvPr/>
        </p:nvSpPr>
        <p:spPr>
          <a:xfrm>
            <a:off x="6514454" y="5916808"/>
            <a:ext cx="561340" cy="184150"/>
          </a:xfrm>
          <a:prstGeom prst="rect">
            <a:avLst/>
          </a:prstGeom>
        </p:spPr>
        <p:txBody>
          <a:bodyPr vert="horz" wrap="square" lIns="0" tIns="11430" rIns="0" bIns="0" rtlCol="0">
            <a:spAutoFit/>
          </a:bodyPr>
          <a:lstStyle/>
          <a:p>
            <a:pPr>
              <a:lnSpc>
                <a:spcPct val="100000"/>
              </a:lnSpc>
              <a:spcBef>
                <a:spcPts val="90"/>
              </a:spcBef>
            </a:pPr>
            <a:r>
              <a:rPr sz="1050" b="1" dirty="0">
                <a:solidFill>
                  <a:srgbClr val="423F41"/>
                </a:solidFill>
                <a:latin typeface="MyriadPro-Semibold"/>
                <a:cs typeface="MyriadPro-Semibold"/>
              </a:rPr>
              <a:t>MONTH</a:t>
            </a:r>
            <a:r>
              <a:rPr sz="1050" b="1" spc="-45" dirty="0">
                <a:solidFill>
                  <a:srgbClr val="423F41"/>
                </a:solidFill>
                <a:latin typeface="MyriadPro-Semibold"/>
                <a:cs typeface="MyriadPro-Semibold"/>
              </a:rPr>
              <a:t> </a:t>
            </a:r>
            <a:r>
              <a:rPr sz="1050" b="1" spc="-50" dirty="0">
                <a:solidFill>
                  <a:srgbClr val="423F41"/>
                </a:solidFill>
                <a:latin typeface="MyriadPro-Semibold"/>
                <a:cs typeface="MyriadPro-Semibold"/>
              </a:rPr>
              <a:t>6</a:t>
            </a:r>
            <a:endParaRPr sz="1050">
              <a:latin typeface="MyriadPro-Semibold"/>
              <a:cs typeface="MyriadPro-Semibold"/>
            </a:endParaRPr>
          </a:p>
        </p:txBody>
      </p:sp>
      <p:sp>
        <p:nvSpPr>
          <p:cNvPr id="12" name="object 12"/>
          <p:cNvSpPr/>
          <p:nvPr/>
        </p:nvSpPr>
        <p:spPr>
          <a:xfrm>
            <a:off x="6518288" y="2732963"/>
            <a:ext cx="1449705" cy="3138170"/>
          </a:xfrm>
          <a:custGeom>
            <a:avLst/>
            <a:gdLst/>
            <a:ahLst/>
            <a:cxnLst/>
            <a:rect l="l" t="t" r="r" b="b"/>
            <a:pathLst>
              <a:path w="1449704" h="3138170">
                <a:moveTo>
                  <a:pt x="529932" y="2991916"/>
                </a:moveTo>
                <a:lnTo>
                  <a:pt x="0" y="2991916"/>
                </a:lnTo>
                <a:lnTo>
                  <a:pt x="0" y="3137674"/>
                </a:lnTo>
                <a:lnTo>
                  <a:pt x="529932" y="3137674"/>
                </a:lnTo>
                <a:lnTo>
                  <a:pt x="529932" y="2991916"/>
                </a:lnTo>
                <a:close/>
              </a:path>
              <a:path w="1449704" h="3138170">
                <a:moveTo>
                  <a:pt x="1449247" y="0"/>
                </a:moveTo>
                <a:lnTo>
                  <a:pt x="919314" y="0"/>
                </a:lnTo>
                <a:lnTo>
                  <a:pt x="919314" y="3137674"/>
                </a:lnTo>
                <a:lnTo>
                  <a:pt x="1449247" y="3137674"/>
                </a:lnTo>
                <a:lnTo>
                  <a:pt x="1449247" y="0"/>
                </a:lnTo>
                <a:close/>
              </a:path>
            </a:pathLst>
          </a:custGeom>
          <a:solidFill>
            <a:srgbClr val="00A975"/>
          </a:solidFill>
        </p:spPr>
        <p:txBody>
          <a:bodyPr wrap="square" lIns="0" tIns="0" rIns="0" bIns="0" rtlCol="0"/>
          <a:lstStyle/>
          <a:p>
            <a:endParaRPr/>
          </a:p>
        </p:txBody>
      </p:sp>
      <p:sp>
        <p:nvSpPr>
          <p:cNvPr id="13" name="object 13"/>
          <p:cNvSpPr txBox="1"/>
          <p:nvPr/>
        </p:nvSpPr>
        <p:spPr>
          <a:xfrm>
            <a:off x="7428296" y="5916808"/>
            <a:ext cx="821690" cy="507365"/>
          </a:xfrm>
          <a:prstGeom prst="rect">
            <a:avLst/>
          </a:prstGeom>
        </p:spPr>
        <p:txBody>
          <a:bodyPr vert="horz" wrap="square" lIns="0" tIns="10160" rIns="0" bIns="0" rtlCol="0">
            <a:spAutoFit/>
          </a:bodyPr>
          <a:lstStyle/>
          <a:p>
            <a:pPr marR="5080" algn="just">
              <a:lnSpc>
                <a:spcPct val="100899"/>
              </a:lnSpc>
              <a:spcBef>
                <a:spcPts val="80"/>
              </a:spcBef>
            </a:pPr>
            <a:r>
              <a:rPr sz="1050" b="1" dirty="0">
                <a:solidFill>
                  <a:srgbClr val="423F41"/>
                </a:solidFill>
                <a:latin typeface="MyriadPro-Semibold"/>
                <a:cs typeface="MyriadPro-Semibold"/>
              </a:rPr>
              <a:t>DID</a:t>
            </a:r>
            <a:r>
              <a:rPr sz="1050" b="1" spc="-25" dirty="0">
                <a:solidFill>
                  <a:srgbClr val="423F41"/>
                </a:solidFill>
                <a:latin typeface="MyriadPro-Semibold"/>
                <a:cs typeface="MyriadPro-Semibold"/>
              </a:rPr>
              <a:t> </a:t>
            </a:r>
            <a:r>
              <a:rPr sz="1050" b="1" spc="-10" dirty="0">
                <a:solidFill>
                  <a:srgbClr val="423F41"/>
                </a:solidFill>
                <a:latin typeface="MyriadPro-Semibold"/>
                <a:cs typeface="MyriadPro-Semibold"/>
              </a:rPr>
              <a:t>NOT</a:t>
            </a:r>
            <a:r>
              <a:rPr sz="1050" b="1" spc="-25" dirty="0">
                <a:solidFill>
                  <a:srgbClr val="423F41"/>
                </a:solidFill>
                <a:latin typeface="MyriadPro-Semibold"/>
                <a:cs typeface="MyriadPro-Semibold"/>
              </a:rPr>
              <a:t> </a:t>
            </a:r>
            <a:r>
              <a:rPr sz="1050" b="1" spc="-20" dirty="0">
                <a:solidFill>
                  <a:srgbClr val="423F41"/>
                </a:solidFill>
                <a:latin typeface="MyriadPro-Semibold"/>
                <a:cs typeface="MyriadPro-Semibold"/>
              </a:rPr>
              <a:t>SELL</a:t>
            </a:r>
            <a:r>
              <a:rPr sz="1050" b="1" dirty="0">
                <a:solidFill>
                  <a:srgbClr val="423F41"/>
                </a:solidFill>
                <a:latin typeface="MyriadPro-Semibold"/>
                <a:cs typeface="MyriadPro-Semibold"/>
              </a:rPr>
              <a:t> DURING</a:t>
            </a:r>
            <a:r>
              <a:rPr sz="1050" b="1" spc="-45" dirty="0">
                <a:solidFill>
                  <a:srgbClr val="423F41"/>
                </a:solidFill>
                <a:latin typeface="MyriadPro-Semibold"/>
                <a:cs typeface="MyriadPro-Semibold"/>
              </a:rPr>
              <a:t> </a:t>
            </a:r>
            <a:r>
              <a:rPr sz="1050" b="1" spc="-20" dirty="0">
                <a:solidFill>
                  <a:srgbClr val="423F41"/>
                </a:solidFill>
                <a:latin typeface="MyriadPro-Semibold"/>
                <a:cs typeface="MyriadPro-Semibold"/>
              </a:rPr>
              <a:t>FIRST</a:t>
            </a:r>
            <a:r>
              <a:rPr sz="1050" b="1" dirty="0">
                <a:solidFill>
                  <a:srgbClr val="423F41"/>
                </a:solidFill>
                <a:latin typeface="MyriadPro-Semibold"/>
                <a:cs typeface="MyriadPro-Semibold"/>
              </a:rPr>
              <a:t> SIX</a:t>
            </a:r>
            <a:r>
              <a:rPr sz="1050" b="1" spc="-20" dirty="0">
                <a:solidFill>
                  <a:srgbClr val="423F41"/>
                </a:solidFill>
                <a:latin typeface="MyriadPro-Semibold"/>
                <a:cs typeface="MyriadPro-Semibold"/>
              </a:rPr>
              <a:t> </a:t>
            </a:r>
            <a:r>
              <a:rPr sz="1050" b="1" spc="-10" dirty="0">
                <a:solidFill>
                  <a:srgbClr val="423F41"/>
                </a:solidFill>
                <a:latin typeface="MyriadPro-Semibold"/>
                <a:cs typeface="MyriadPro-Semibold"/>
              </a:rPr>
              <a:t>MONTHS</a:t>
            </a:r>
            <a:endParaRPr sz="1050">
              <a:latin typeface="MyriadPro-Semibold"/>
              <a:cs typeface="MyriadPro-Semibold"/>
            </a:endParaRPr>
          </a:p>
        </p:txBody>
      </p:sp>
      <p:sp>
        <p:nvSpPr>
          <p:cNvPr id="14" name="object 14"/>
          <p:cNvSpPr txBox="1"/>
          <p:nvPr/>
        </p:nvSpPr>
        <p:spPr>
          <a:xfrm>
            <a:off x="6540262" y="5434477"/>
            <a:ext cx="517525" cy="254635"/>
          </a:xfrm>
          <a:prstGeom prst="rect">
            <a:avLst/>
          </a:prstGeom>
        </p:spPr>
        <p:txBody>
          <a:bodyPr vert="horz" wrap="square" lIns="0" tIns="12700" rIns="0" bIns="0" rtlCol="0">
            <a:spAutoFit/>
          </a:bodyPr>
          <a:lstStyle/>
          <a:p>
            <a:pPr>
              <a:lnSpc>
                <a:spcPct val="100000"/>
              </a:lnSpc>
              <a:spcBef>
                <a:spcPts val="100"/>
              </a:spcBef>
            </a:pPr>
            <a:r>
              <a:rPr sz="1500" b="1" dirty="0">
                <a:solidFill>
                  <a:srgbClr val="423F41"/>
                </a:solidFill>
                <a:latin typeface="MyriadPro-Semibold"/>
                <a:cs typeface="MyriadPro-Semibold"/>
              </a:rPr>
              <a:t>2 - </a:t>
            </a:r>
            <a:r>
              <a:rPr sz="1500" b="1" spc="-35" dirty="0">
                <a:solidFill>
                  <a:srgbClr val="423F41"/>
                </a:solidFill>
                <a:latin typeface="MyriadPro-Semibold"/>
                <a:cs typeface="MyriadPro-Semibold"/>
              </a:rPr>
              <a:t>4%</a:t>
            </a:r>
            <a:endParaRPr sz="1500">
              <a:latin typeface="MyriadPro-Semibold"/>
              <a:cs typeface="MyriadPro-Semibold"/>
            </a:endParaRPr>
          </a:p>
        </p:txBody>
      </p:sp>
      <p:sp>
        <p:nvSpPr>
          <p:cNvPr id="15" name="object 15"/>
          <p:cNvSpPr txBox="1"/>
          <p:nvPr/>
        </p:nvSpPr>
        <p:spPr>
          <a:xfrm>
            <a:off x="5626432" y="5349700"/>
            <a:ext cx="517525" cy="254635"/>
          </a:xfrm>
          <a:prstGeom prst="rect">
            <a:avLst/>
          </a:prstGeom>
        </p:spPr>
        <p:txBody>
          <a:bodyPr vert="horz" wrap="square" lIns="0" tIns="12700" rIns="0" bIns="0" rtlCol="0">
            <a:spAutoFit/>
          </a:bodyPr>
          <a:lstStyle/>
          <a:p>
            <a:pPr>
              <a:lnSpc>
                <a:spcPct val="100000"/>
              </a:lnSpc>
              <a:spcBef>
                <a:spcPts val="100"/>
              </a:spcBef>
            </a:pPr>
            <a:r>
              <a:rPr sz="1500" b="1" dirty="0">
                <a:solidFill>
                  <a:srgbClr val="423F41"/>
                </a:solidFill>
                <a:latin typeface="MyriadPro-Semibold"/>
                <a:cs typeface="MyriadPro-Semibold"/>
              </a:rPr>
              <a:t>3 - </a:t>
            </a:r>
            <a:r>
              <a:rPr sz="1500" b="1" spc="-35" dirty="0">
                <a:solidFill>
                  <a:srgbClr val="423F41"/>
                </a:solidFill>
                <a:latin typeface="MyriadPro-Semibold"/>
                <a:cs typeface="MyriadPro-Semibold"/>
              </a:rPr>
              <a:t>4%</a:t>
            </a:r>
            <a:endParaRPr sz="1500">
              <a:latin typeface="MyriadPro-Semibold"/>
              <a:cs typeface="MyriadPro-Semibold"/>
            </a:endParaRPr>
          </a:p>
        </p:txBody>
      </p:sp>
      <p:sp>
        <p:nvSpPr>
          <p:cNvPr id="16" name="object 16"/>
          <p:cNvSpPr txBox="1"/>
          <p:nvPr/>
        </p:nvSpPr>
        <p:spPr>
          <a:xfrm>
            <a:off x="4712602" y="5354856"/>
            <a:ext cx="517525" cy="254635"/>
          </a:xfrm>
          <a:prstGeom prst="rect">
            <a:avLst/>
          </a:prstGeom>
        </p:spPr>
        <p:txBody>
          <a:bodyPr vert="horz" wrap="square" lIns="0" tIns="12700" rIns="0" bIns="0" rtlCol="0">
            <a:spAutoFit/>
          </a:bodyPr>
          <a:lstStyle/>
          <a:p>
            <a:pPr>
              <a:lnSpc>
                <a:spcPct val="100000"/>
              </a:lnSpc>
              <a:spcBef>
                <a:spcPts val="100"/>
              </a:spcBef>
            </a:pPr>
            <a:r>
              <a:rPr sz="1500" b="1" dirty="0">
                <a:solidFill>
                  <a:srgbClr val="423F41"/>
                </a:solidFill>
                <a:latin typeface="MyriadPro-Semibold"/>
                <a:cs typeface="MyriadPro-Semibold"/>
              </a:rPr>
              <a:t>3 - </a:t>
            </a:r>
            <a:r>
              <a:rPr sz="1500" b="1" spc="-35" dirty="0">
                <a:solidFill>
                  <a:srgbClr val="423F41"/>
                </a:solidFill>
                <a:latin typeface="MyriadPro-Semibold"/>
                <a:cs typeface="MyriadPro-Semibold"/>
              </a:rPr>
              <a:t>4%</a:t>
            </a:r>
            <a:endParaRPr sz="1500">
              <a:latin typeface="MyriadPro-Semibold"/>
              <a:cs typeface="MyriadPro-Semibold"/>
            </a:endParaRPr>
          </a:p>
        </p:txBody>
      </p:sp>
      <p:sp>
        <p:nvSpPr>
          <p:cNvPr id="17" name="object 17"/>
          <p:cNvSpPr txBox="1"/>
          <p:nvPr/>
        </p:nvSpPr>
        <p:spPr>
          <a:xfrm>
            <a:off x="3855863" y="5075895"/>
            <a:ext cx="517525" cy="254635"/>
          </a:xfrm>
          <a:prstGeom prst="rect">
            <a:avLst/>
          </a:prstGeom>
        </p:spPr>
        <p:txBody>
          <a:bodyPr vert="horz" wrap="square" lIns="0" tIns="12700" rIns="0" bIns="0" rtlCol="0">
            <a:spAutoFit/>
          </a:bodyPr>
          <a:lstStyle/>
          <a:p>
            <a:pPr>
              <a:lnSpc>
                <a:spcPct val="100000"/>
              </a:lnSpc>
              <a:spcBef>
                <a:spcPts val="100"/>
              </a:spcBef>
            </a:pPr>
            <a:r>
              <a:rPr sz="1500" b="1" dirty="0">
                <a:solidFill>
                  <a:srgbClr val="423F41"/>
                </a:solidFill>
                <a:latin typeface="MyriadPro-Semibold"/>
                <a:cs typeface="MyriadPro-Semibold"/>
              </a:rPr>
              <a:t>6 - </a:t>
            </a:r>
            <a:r>
              <a:rPr sz="1500" b="1" spc="-35" dirty="0">
                <a:solidFill>
                  <a:srgbClr val="423F41"/>
                </a:solidFill>
                <a:latin typeface="MyriadPro-Semibold"/>
                <a:cs typeface="MyriadPro-Semibold"/>
              </a:rPr>
              <a:t>7%</a:t>
            </a:r>
            <a:endParaRPr sz="1500">
              <a:latin typeface="MyriadPro-Semibold"/>
              <a:cs typeface="MyriadPro-Semibold"/>
            </a:endParaRPr>
          </a:p>
        </p:txBody>
      </p:sp>
      <p:sp>
        <p:nvSpPr>
          <p:cNvPr id="18" name="object 18"/>
          <p:cNvSpPr txBox="1"/>
          <p:nvPr/>
        </p:nvSpPr>
        <p:spPr>
          <a:xfrm>
            <a:off x="2999123" y="4707194"/>
            <a:ext cx="619760" cy="254635"/>
          </a:xfrm>
          <a:prstGeom prst="rect">
            <a:avLst/>
          </a:prstGeom>
        </p:spPr>
        <p:txBody>
          <a:bodyPr vert="horz" wrap="square" lIns="0" tIns="12700" rIns="0" bIns="0" rtlCol="0">
            <a:spAutoFit/>
          </a:bodyPr>
          <a:lstStyle/>
          <a:p>
            <a:pPr>
              <a:lnSpc>
                <a:spcPct val="100000"/>
              </a:lnSpc>
              <a:spcBef>
                <a:spcPts val="100"/>
              </a:spcBef>
            </a:pPr>
            <a:r>
              <a:rPr sz="1500" b="1" dirty="0">
                <a:solidFill>
                  <a:srgbClr val="423F41"/>
                </a:solidFill>
                <a:latin typeface="MyriadPro-Semibold"/>
                <a:cs typeface="MyriadPro-Semibold"/>
              </a:rPr>
              <a:t>8 - </a:t>
            </a:r>
            <a:r>
              <a:rPr sz="1500" b="1" spc="-25" dirty="0">
                <a:solidFill>
                  <a:srgbClr val="423F41"/>
                </a:solidFill>
                <a:latin typeface="MyriadPro-Semibold"/>
                <a:cs typeface="MyriadPro-Semibold"/>
              </a:rPr>
              <a:t>11%</a:t>
            </a:r>
            <a:endParaRPr sz="1500">
              <a:latin typeface="MyriadPro-Semibold"/>
              <a:cs typeface="MyriadPro-Semibold"/>
            </a:endParaRPr>
          </a:p>
        </p:txBody>
      </p:sp>
      <p:sp>
        <p:nvSpPr>
          <p:cNvPr id="19" name="object 19"/>
          <p:cNvSpPr/>
          <p:nvPr/>
        </p:nvSpPr>
        <p:spPr>
          <a:xfrm>
            <a:off x="1954110" y="4676533"/>
            <a:ext cx="694055" cy="1168400"/>
          </a:xfrm>
          <a:custGeom>
            <a:avLst/>
            <a:gdLst/>
            <a:ahLst/>
            <a:cxnLst/>
            <a:rect l="l" t="t" r="r" b="b"/>
            <a:pathLst>
              <a:path w="694055" h="1168400">
                <a:moveTo>
                  <a:pt x="145402" y="0"/>
                </a:moveTo>
                <a:lnTo>
                  <a:pt x="0" y="0"/>
                </a:lnTo>
                <a:lnTo>
                  <a:pt x="0" y="1168044"/>
                </a:lnTo>
                <a:lnTo>
                  <a:pt x="145402" y="1168044"/>
                </a:lnTo>
                <a:lnTo>
                  <a:pt x="145402" y="0"/>
                </a:lnTo>
                <a:close/>
              </a:path>
              <a:path w="694055" h="1168400">
                <a:moveTo>
                  <a:pt x="328168" y="386778"/>
                </a:moveTo>
                <a:lnTo>
                  <a:pt x="182765" y="386778"/>
                </a:lnTo>
                <a:lnTo>
                  <a:pt x="182765" y="1168044"/>
                </a:lnTo>
                <a:lnTo>
                  <a:pt x="328168" y="1168044"/>
                </a:lnTo>
                <a:lnTo>
                  <a:pt x="328168" y="386778"/>
                </a:lnTo>
                <a:close/>
              </a:path>
              <a:path w="694055" h="1168400">
                <a:moveTo>
                  <a:pt x="510933" y="773569"/>
                </a:moveTo>
                <a:lnTo>
                  <a:pt x="365531" y="773569"/>
                </a:lnTo>
                <a:lnTo>
                  <a:pt x="365531" y="1168044"/>
                </a:lnTo>
                <a:lnTo>
                  <a:pt x="510933" y="1168044"/>
                </a:lnTo>
                <a:lnTo>
                  <a:pt x="510933" y="773569"/>
                </a:lnTo>
                <a:close/>
              </a:path>
              <a:path w="694055" h="1168400">
                <a:moveTo>
                  <a:pt x="693699" y="1012228"/>
                </a:moveTo>
                <a:lnTo>
                  <a:pt x="548297" y="1012228"/>
                </a:lnTo>
                <a:lnTo>
                  <a:pt x="548297" y="1168044"/>
                </a:lnTo>
                <a:lnTo>
                  <a:pt x="693699" y="1168044"/>
                </a:lnTo>
                <a:lnTo>
                  <a:pt x="693699" y="1012228"/>
                </a:lnTo>
                <a:close/>
              </a:path>
            </a:pathLst>
          </a:custGeom>
          <a:solidFill>
            <a:srgbClr val="FFFFFF"/>
          </a:solidFill>
        </p:spPr>
        <p:txBody>
          <a:bodyPr wrap="square" lIns="0" tIns="0" rIns="0" bIns="0" rtlCol="0"/>
          <a:lstStyle/>
          <a:p>
            <a:endParaRPr/>
          </a:p>
        </p:txBody>
      </p:sp>
      <p:sp>
        <p:nvSpPr>
          <p:cNvPr id="20" name="object 20"/>
          <p:cNvSpPr txBox="1"/>
          <p:nvPr/>
        </p:nvSpPr>
        <p:spPr>
          <a:xfrm>
            <a:off x="1951201" y="4317928"/>
            <a:ext cx="137160" cy="320675"/>
          </a:xfrm>
          <a:prstGeom prst="rect">
            <a:avLst/>
          </a:prstGeom>
        </p:spPr>
        <p:txBody>
          <a:bodyPr vert="vert270" wrap="square" lIns="0" tIns="12700" rIns="0" bIns="0" rtlCol="0">
            <a:spAutoFit/>
          </a:bodyPr>
          <a:lstStyle/>
          <a:p>
            <a:pPr marL="12700">
              <a:lnSpc>
                <a:spcPct val="100000"/>
              </a:lnSpc>
              <a:spcBef>
                <a:spcPts val="100"/>
              </a:spcBef>
            </a:pPr>
            <a:r>
              <a:rPr sz="700" b="1" dirty="0">
                <a:solidFill>
                  <a:srgbClr val="FFFFFF"/>
                </a:solidFill>
                <a:latin typeface="MyriadPro-Semibold"/>
                <a:cs typeface="MyriadPro-Semibold"/>
              </a:rPr>
              <a:t>WEEK</a:t>
            </a:r>
            <a:r>
              <a:rPr sz="700" b="1" spc="30" dirty="0">
                <a:solidFill>
                  <a:srgbClr val="FFFFFF"/>
                </a:solidFill>
                <a:latin typeface="MyriadPro-Semibold"/>
                <a:cs typeface="MyriadPro-Semibold"/>
              </a:rPr>
              <a:t> </a:t>
            </a:r>
            <a:r>
              <a:rPr sz="700" b="1" spc="-50" dirty="0">
                <a:solidFill>
                  <a:srgbClr val="FFFFFF"/>
                </a:solidFill>
                <a:latin typeface="MyriadPro-Semibold"/>
                <a:cs typeface="MyriadPro-Semibold"/>
              </a:rPr>
              <a:t>1</a:t>
            </a:r>
            <a:endParaRPr sz="700">
              <a:latin typeface="MyriadPro-Semibold"/>
              <a:cs typeface="MyriadPro-Semibold"/>
            </a:endParaRPr>
          </a:p>
        </p:txBody>
      </p:sp>
      <p:sp>
        <p:nvSpPr>
          <p:cNvPr id="21" name="object 21"/>
          <p:cNvSpPr txBox="1"/>
          <p:nvPr/>
        </p:nvSpPr>
        <p:spPr>
          <a:xfrm>
            <a:off x="2137373" y="4706548"/>
            <a:ext cx="137160" cy="320675"/>
          </a:xfrm>
          <a:prstGeom prst="rect">
            <a:avLst/>
          </a:prstGeom>
        </p:spPr>
        <p:txBody>
          <a:bodyPr vert="vert270" wrap="square" lIns="0" tIns="12700" rIns="0" bIns="0" rtlCol="0">
            <a:spAutoFit/>
          </a:bodyPr>
          <a:lstStyle/>
          <a:p>
            <a:pPr marL="12700">
              <a:lnSpc>
                <a:spcPct val="100000"/>
              </a:lnSpc>
              <a:spcBef>
                <a:spcPts val="100"/>
              </a:spcBef>
            </a:pPr>
            <a:r>
              <a:rPr sz="700" b="1" dirty="0">
                <a:solidFill>
                  <a:srgbClr val="FFFFFF"/>
                </a:solidFill>
                <a:latin typeface="MyriadPro-Semibold"/>
                <a:cs typeface="MyriadPro-Semibold"/>
              </a:rPr>
              <a:t>WEEK</a:t>
            </a:r>
            <a:r>
              <a:rPr sz="700" b="1" spc="30" dirty="0">
                <a:solidFill>
                  <a:srgbClr val="FFFFFF"/>
                </a:solidFill>
                <a:latin typeface="MyriadPro-Semibold"/>
                <a:cs typeface="MyriadPro-Semibold"/>
              </a:rPr>
              <a:t> </a:t>
            </a:r>
            <a:r>
              <a:rPr sz="700" b="1" spc="-50" dirty="0">
                <a:solidFill>
                  <a:srgbClr val="FFFFFF"/>
                </a:solidFill>
                <a:latin typeface="MyriadPro-Semibold"/>
                <a:cs typeface="MyriadPro-Semibold"/>
              </a:rPr>
              <a:t>2</a:t>
            </a:r>
            <a:endParaRPr sz="700">
              <a:latin typeface="MyriadPro-Semibold"/>
              <a:cs typeface="MyriadPro-Semibold"/>
            </a:endParaRPr>
          </a:p>
        </p:txBody>
      </p:sp>
      <p:sp>
        <p:nvSpPr>
          <p:cNvPr id="22" name="object 22"/>
          <p:cNvSpPr txBox="1"/>
          <p:nvPr/>
        </p:nvSpPr>
        <p:spPr>
          <a:xfrm>
            <a:off x="2321899" y="5095168"/>
            <a:ext cx="318770" cy="568325"/>
          </a:xfrm>
          <a:prstGeom prst="rect">
            <a:avLst/>
          </a:prstGeom>
        </p:spPr>
        <p:txBody>
          <a:bodyPr vert="vert270" wrap="square" lIns="0" tIns="12700" rIns="0" bIns="0" rtlCol="0">
            <a:spAutoFit/>
          </a:bodyPr>
          <a:lstStyle/>
          <a:p>
            <a:pPr marL="259715">
              <a:lnSpc>
                <a:spcPct val="100000"/>
              </a:lnSpc>
              <a:spcBef>
                <a:spcPts val="100"/>
              </a:spcBef>
            </a:pPr>
            <a:r>
              <a:rPr sz="700" b="1" dirty="0">
                <a:solidFill>
                  <a:srgbClr val="FFFFFF"/>
                </a:solidFill>
                <a:latin typeface="MyriadPro-Semibold"/>
                <a:cs typeface="MyriadPro-Semibold"/>
              </a:rPr>
              <a:t>WEEK</a:t>
            </a:r>
            <a:r>
              <a:rPr sz="700" b="1" spc="30" dirty="0">
                <a:solidFill>
                  <a:srgbClr val="FFFFFF"/>
                </a:solidFill>
                <a:latin typeface="MyriadPro-Semibold"/>
                <a:cs typeface="MyriadPro-Semibold"/>
              </a:rPr>
              <a:t> </a:t>
            </a:r>
            <a:r>
              <a:rPr sz="700" b="1" spc="-50" dirty="0">
                <a:solidFill>
                  <a:srgbClr val="FFFFFF"/>
                </a:solidFill>
                <a:latin typeface="MyriadPro-Semibold"/>
                <a:cs typeface="MyriadPro-Semibold"/>
              </a:rPr>
              <a:t>3</a:t>
            </a:r>
            <a:endParaRPr sz="700">
              <a:latin typeface="MyriadPro-Semibold"/>
              <a:cs typeface="MyriadPro-Semibold"/>
            </a:endParaRPr>
          </a:p>
          <a:p>
            <a:pPr marL="12700">
              <a:lnSpc>
                <a:spcPct val="100000"/>
              </a:lnSpc>
              <a:spcBef>
                <a:spcPts val="585"/>
              </a:spcBef>
            </a:pPr>
            <a:r>
              <a:rPr sz="700" b="1" dirty="0">
                <a:solidFill>
                  <a:srgbClr val="FFFFFF"/>
                </a:solidFill>
                <a:latin typeface="MyriadPro-Semibold"/>
                <a:cs typeface="MyriadPro-Semibold"/>
              </a:rPr>
              <a:t>WEEK</a:t>
            </a:r>
            <a:r>
              <a:rPr sz="700" b="1" spc="30" dirty="0">
                <a:solidFill>
                  <a:srgbClr val="FFFFFF"/>
                </a:solidFill>
                <a:latin typeface="MyriadPro-Semibold"/>
                <a:cs typeface="MyriadPro-Semibold"/>
              </a:rPr>
              <a:t> </a:t>
            </a:r>
            <a:r>
              <a:rPr sz="700" b="1" spc="-50" dirty="0">
                <a:solidFill>
                  <a:srgbClr val="FFFFFF"/>
                </a:solidFill>
                <a:latin typeface="MyriadPro-Semibold"/>
                <a:cs typeface="MyriadPro-Semibold"/>
              </a:rPr>
              <a:t>4</a:t>
            </a:r>
            <a:endParaRPr sz="700">
              <a:latin typeface="MyriadPro-Semibold"/>
              <a:cs typeface="MyriadPro-Semibold"/>
            </a:endParaRPr>
          </a:p>
        </p:txBody>
      </p:sp>
      <p:sp>
        <p:nvSpPr>
          <p:cNvPr id="23" name="object 23"/>
          <p:cNvSpPr txBox="1"/>
          <p:nvPr/>
        </p:nvSpPr>
        <p:spPr>
          <a:xfrm>
            <a:off x="1768218" y="5854026"/>
            <a:ext cx="4772043" cy="849630"/>
          </a:xfrm>
          <a:prstGeom prst="rect">
            <a:avLst/>
          </a:prstGeom>
        </p:spPr>
        <p:txBody>
          <a:bodyPr vert="horz" wrap="square" lIns="0" tIns="74295" rIns="0" bIns="0" rtlCol="0">
            <a:spAutoFit/>
          </a:bodyPr>
          <a:lstStyle/>
          <a:p>
            <a:pPr marL="267970">
              <a:lnSpc>
                <a:spcPct val="100000"/>
              </a:lnSpc>
              <a:spcBef>
                <a:spcPts val="585"/>
              </a:spcBef>
              <a:tabLst>
                <a:tab pos="1204595" algn="l"/>
                <a:tab pos="2061845" algn="l"/>
                <a:tab pos="2918460" algn="l"/>
                <a:tab pos="3832225" algn="l"/>
              </a:tabLst>
            </a:pPr>
            <a:r>
              <a:rPr sz="1050" b="1" dirty="0">
                <a:solidFill>
                  <a:srgbClr val="423F41"/>
                </a:solidFill>
                <a:latin typeface="MyriadPro-Semibold"/>
                <a:cs typeface="MyriadPro-Semibold"/>
              </a:rPr>
              <a:t>MONTH</a:t>
            </a:r>
            <a:r>
              <a:rPr sz="1050" b="1" spc="-45" dirty="0">
                <a:solidFill>
                  <a:srgbClr val="423F41"/>
                </a:solidFill>
                <a:latin typeface="MyriadPro-Semibold"/>
                <a:cs typeface="MyriadPro-Semibold"/>
              </a:rPr>
              <a:t> </a:t>
            </a:r>
            <a:r>
              <a:rPr sz="1050" b="1" spc="-50" dirty="0">
                <a:solidFill>
                  <a:srgbClr val="423F41"/>
                </a:solidFill>
                <a:latin typeface="MyriadPro-Semibold"/>
                <a:cs typeface="MyriadPro-Semibold"/>
              </a:rPr>
              <a:t>1</a:t>
            </a:r>
            <a:r>
              <a:rPr sz="1050" b="1" dirty="0">
                <a:solidFill>
                  <a:srgbClr val="423F41"/>
                </a:solidFill>
                <a:latin typeface="MyriadPro-Semibold"/>
                <a:cs typeface="MyriadPro-Semibold"/>
              </a:rPr>
              <a:t>	MONTH</a:t>
            </a:r>
            <a:r>
              <a:rPr sz="1050" b="1" spc="-45" dirty="0">
                <a:solidFill>
                  <a:srgbClr val="423F41"/>
                </a:solidFill>
                <a:latin typeface="MyriadPro-Semibold"/>
                <a:cs typeface="MyriadPro-Semibold"/>
              </a:rPr>
              <a:t> </a:t>
            </a:r>
            <a:r>
              <a:rPr sz="1050" b="1" spc="-50" dirty="0">
                <a:solidFill>
                  <a:srgbClr val="423F41"/>
                </a:solidFill>
                <a:latin typeface="MyriadPro-Semibold"/>
                <a:cs typeface="MyriadPro-Semibold"/>
              </a:rPr>
              <a:t>2</a:t>
            </a:r>
            <a:r>
              <a:rPr sz="1050" b="1" dirty="0">
                <a:solidFill>
                  <a:srgbClr val="423F41"/>
                </a:solidFill>
                <a:latin typeface="MyriadPro-Semibold"/>
                <a:cs typeface="MyriadPro-Semibold"/>
              </a:rPr>
              <a:t>	MONTH</a:t>
            </a:r>
            <a:r>
              <a:rPr sz="1050" b="1" spc="-45" dirty="0">
                <a:solidFill>
                  <a:srgbClr val="423F41"/>
                </a:solidFill>
                <a:latin typeface="MyriadPro-Semibold"/>
                <a:cs typeface="MyriadPro-Semibold"/>
              </a:rPr>
              <a:t> </a:t>
            </a:r>
            <a:r>
              <a:rPr sz="1050" b="1" spc="-50" dirty="0">
                <a:solidFill>
                  <a:srgbClr val="423F41"/>
                </a:solidFill>
                <a:latin typeface="MyriadPro-Semibold"/>
                <a:cs typeface="MyriadPro-Semibold"/>
              </a:rPr>
              <a:t>3</a:t>
            </a:r>
            <a:r>
              <a:rPr sz="1050" b="1" dirty="0">
                <a:solidFill>
                  <a:srgbClr val="423F41"/>
                </a:solidFill>
                <a:latin typeface="MyriadPro-Semibold"/>
                <a:cs typeface="MyriadPro-Semibold"/>
              </a:rPr>
              <a:t>	MONTH</a:t>
            </a:r>
            <a:r>
              <a:rPr sz="1050" b="1" spc="-45" dirty="0">
                <a:solidFill>
                  <a:srgbClr val="423F41"/>
                </a:solidFill>
                <a:latin typeface="MyriadPro-Semibold"/>
                <a:cs typeface="MyriadPro-Semibold"/>
              </a:rPr>
              <a:t> </a:t>
            </a:r>
            <a:r>
              <a:rPr sz="1050" b="1" spc="-50" dirty="0">
                <a:solidFill>
                  <a:srgbClr val="423F41"/>
                </a:solidFill>
                <a:latin typeface="MyriadPro-Semibold"/>
                <a:cs typeface="MyriadPro-Semibold"/>
              </a:rPr>
              <a:t>4</a:t>
            </a:r>
            <a:r>
              <a:rPr sz="1050" b="1" dirty="0">
                <a:solidFill>
                  <a:srgbClr val="423F41"/>
                </a:solidFill>
                <a:latin typeface="MyriadPro-Semibold"/>
                <a:cs typeface="MyriadPro-Semibold"/>
              </a:rPr>
              <a:t>	MONTH</a:t>
            </a:r>
            <a:r>
              <a:rPr sz="1050" b="1" spc="-45" dirty="0">
                <a:solidFill>
                  <a:srgbClr val="423F41"/>
                </a:solidFill>
                <a:latin typeface="MyriadPro-Semibold"/>
                <a:cs typeface="MyriadPro-Semibold"/>
              </a:rPr>
              <a:t> </a:t>
            </a:r>
            <a:r>
              <a:rPr sz="1050" b="1" spc="-50" dirty="0">
                <a:solidFill>
                  <a:srgbClr val="423F41"/>
                </a:solidFill>
                <a:latin typeface="MyriadPro-Semibold"/>
                <a:cs typeface="MyriadPro-Semibold"/>
              </a:rPr>
              <a:t>5</a:t>
            </a:r>
            <a:endParaRPr sz="1050" dirty="0">
              <a:latin typeface="MyriadPro-Semibold"/>
              <a:cs typeface="MyriadPro-Semibold"/>
            </a:endParaRPr>
          </a:p>
          <a:p>
            <a:pPr>
              <a:lnSpc>
                <a:spcPct val="100000"/>
              </a:lnSpc>
              <a:spcBef>
                <a:spcPts val="850"/>
              </a:spcBef>
            </a:pPr>
            <a:r>
              <a:rPr sz="1800" spc="60" dirty="0">
                <a:solidFill>
                  <a:srgbClr val="423F41"/>
                </a:solidFill>
                <a:latin typeface="Myriad Pro"/>
                <a:cs typeface="Myriad Pro"/>
              </a:rPr>
              <a:t>Days</a:t>
            </a:r>
            <a:r>
              <a:rPr sz="1800" spc="200" dirty="0">
                <a:solidFill>
                  <a:srgbClr val="423F41"/>
                </a:solidFill>
                <a:latin typeface="Myriad Pro"/>
                <a:cs typeface="Myriad Pro"/>
              </a:rPr>
              <a:t> </a:t>
            </a:r>
            <a:r>
              <a:rPr sz="1800" dirty="0">
                <a:solidFill>
                  <a:srgbClr val="423F41"/>
                </a:solidFill>
                <a:latin typeface="Myriad Pro"/>
                <a:cs typeface="Myriad Pro"/>
              </a:rPr>
              <a:t>on</a:t>
            </a:r>
            <a:r>
              <a:rPr sz="1800" spc="200" dirty="0">
                <a:solidFill>
                  <a:srgbClr val="423F41"/>
                </a:solidFill>
                <a:latin typeface="Myriad Pro"/>
                <a:cs typeface="Myriad Pro"/>
              </a:rPr>
              <a:t> </a:t>
            </a:r>
            <a:r>
              <a:rPr sz="1800" spc="75" dirty="0">
                <a:solidFill>
                  <a:srgbClr val="423F41"/>
                </a:solidFill>
                <a:latin typeface="Myriad Pro"/>
                <a:cs typeface="Myriad Pro"/>
              </a:rPr>
              <a:t>market</a:t>
            </a:r>
            <a:r>
              <a:rPr sz="1800" spc="204" dirty="0">
                <a:solidFill>
                  <a:srgbClr val="423F41"/>
                </a:solidFill>
                <a:latin typeface="Myriad Pro"/>
                <a:cs typeface="Myriad Pro"/>
              </a:rPr>
              <a:t> </a:t>
            </a:r>
            <a:r>
              <a:rPr sz="1800" spc="65" dirty="0">
                <a:solidFill>
                  <a:srgbClr val="423F41"/>
                </a:solidFill>
                <a:latin typeface="Myriad Pro"/>
                <a:cs typeface="Myriad Pro"/>
              </a:rPr>
              <a:t>before</a:t>
            </a:r>
            <a:r>
              <a:rPr sz="1800" spc="200" dirty="0">
                <a:solidFill>
                  <a:srgbClr val="423F41"/>
                </a:solidFill>
                <a:latin typeface="Myriad Pro"/>
                <a:cs typeface="Myriad Pro"/>
              </a:rPr>
              <a:t> </a:t>
            </a:r>
            <a:r>
              <a:rPr sz="1800" spc="75" dirty="0">
                <a:solidFill>
                  <a:srgbClr val="423F41"/>
                </a:solidFill>
                <a:latin typeface="Myriad Pro"/>
                <a:cs typeface="Myriad Pro"/>
              </a:rPr>
              <a:t>mutual</a:t>
            </a:r>
            <a:r>
              <a:rPr sz="1800" spc="204" dirty="0">
                <a:solidFill>
                  <a:srgbClr val="423F41"/>
                </a:solidFill>
                <a:latin typeface="Myriad Pro"/>
                <a:cs typeface="Myriad Pro"/>
              </a:rPr>
              <a:t> </a:t>
            </a:r>
            <a:r>
              <a:rPr sz="1800" spc="65" dirty="0">
                <a:solidFill>
                  <a:srgbClr val="423F41"/>
                </a:solidFill>
                <a:latin typeface="Myriad Pro"/>
                <a:cs typeface="Myriad Pro"/>
              </a:rPr>
              <a:t>acceptance</a:t>
            </a:r>
            <a:endParaRPr sz="1800" dirty="0">
              <a:latin typeface="Myriad Pro"/>
              <a:cs typeface="Myriad Pro"/>
            </a:endParaRPr>
          </a:p>
          <a:p>
            <a:pPr>
              <a:lnSpc>
                <a:spcPct val="100000"/>
              </a:lnSpc>
              <a:spcBef>
                <a:spcPts val="530"/>
              </a:spcBef>
            </a:pPr>
            <a:r>
              <a:rPr sz="1000" dirty="0">
                <a:solidFill>
                  <a:srgbClr val="423F41"/>
                </a:solidFill>
                <a:latin typeface="MyriadPro-Light"/>
                <a:cs typeface="MyriadPro-Light"/>
              </a:rPr>
              <a:t>John</a:t>
            </a:r>
            <a:r>
              <a:rPr sz="1000" spc="-20" dirty="0">
                <a:solidFill>
                  <a:srgbClr val="423F41"/>
                </a:solidFill>
                <a:latin typeface="MyriadPro-Light"/>
                <a:cs typeface="MyriadPro-Light"/>
              </a:rPr>
              <a:t> </a:t>
            </a:r>
            <a:r>
              <a:rPr sz="1000" dirty="0">
                <a:solidFill>
                  <a:srgbClr val="423F41"/>
                </a:solidFill>
                <a:latin typeface="MyriadPro-Light"/>
                <a:cs typeface="MyriadPro-Light"/>
              </a:rPr>
              <a:t>L.</a:t>
            </a:r>
            <a:r>
              <a:rPr sz="1000" spc="-20" dirty="0">
                <a:solidFill>
                  <a:srgbClr val="423F41"/>
                </a:solidFill>
                <a:latin typeface="MyriadPro-Light"/>
                <a:cs typeface="MyriadPro-Light"/>
              </a:rPr>
              <a:t> </a:t>
            </a:r>
            <a:r>
              <a:rPr sz="1000" dirty="0">
                <a:solidFill>
                  <a:srgbClr val="423F41"/>
                </a:solidFill>
                <a:latin typeface="MyriadPro-Light"/>
                <a:cs typeface="MyriadPro-Light"/>
              </a:rPr>
              <a:t>Scott</a:t>
            </a:r>
            <a:r>
              <a:rPr sz="1000" spc="-20" dirty="0">
                <a:solidFill>
                  <a:srgbClr val="423F41"/>
                </a:solidFill>
                <a:latin typeface="MyriadPro-Light"/>
                <a:cs typeface="MyriadPro-Light"/>
              </a:rPr>
              <a:t> </a:t>
            </a:r>
            <a:r>
              <a:rPr sz="1000" dirty="0">
                <a:solidFill>
                  <a:srgbClr val="423F41"/>
                </a:solidFill>
                <a:latin typeface="MyriadPro-Light"/>
                <a:cs typeface="MyriadPro-Light"/>
              </a:rPr>
              <a:t>and</a:t>
            </a:r>
            <a:r>
              <a:rPr sz="1000" spc="-20" dirty="0">
                <a:solidFill>
                  <a:srgbClr val="423F41"/>
                </a:solidFill>
                <a:latin typeface="MyriadPro-Light"/>
                <a:cs typeface="MyriadPro-Light"/>
              </a:rPr>
              <a:t> </a:t>
            </a:r>
            <a:r>
              <a:rPr sz="1000" dirty="0">
                <a:solidFill>
                  <a:srgbClr val="423F41"/>
                </a:solidFill>
                <a:latin typeface="MyriadPro-Light"/>
                <a:cs typeface="MyriadPro-Light"/>
              </a:rPr>
              <a:t>MLS</a:t>
            </a:r>
            <a:r>
              <a:rPr sz="1000" spc="-20" dirty="0">
                <a:solidFill>
                  <a:srgbClr val="423F41"/>
                </a:solidFill>
                <a:latin typeface="MyriadPro-Light"/>
                <a:cs typeface="MyriadPro-Light"/>
              </a:rPr>
              <a:t> </a:t>
            </a:r>
            <a:r>
              <a:rPr sz="1000" dirty="0">
                <a:solidFill>
                  <a:srgbClr val="423F41"/>
                </a:solidFill>
                <a:latin typeface="MyriadPro-Light"/>
                <a:cs typeface="MyriadPro-Light"/>
              </a:rPr>
              <a:t>data</a:t>
            </a:r>
            <a:r>
              <a:rPr sz="1000" spc="-15" dirty="0">
                <a:solidFill>
                  <a:srgbClr val="423F41"/>
                </a:solidFill>
                <a:latin typeface="MyriadPro-Light"/>
                <a:cs typeface="MyriadPro-Light"/>
              </a:rPr>
              <a:t> </a:t>
            </a:r>
            <a:r>
              <a:rPr sz="1000" dirty="0">
                <a:solidFill>
                  <a:srgbClr val="423F41"/>
                </a:solidFill>
                <a:latin typeface="MyriadPro-Light"/>
                <a:cs typeface="MyriadPro-Light"/>
              </a:rPr>
              <a:t>is</a:t>
            </a:r>
            <a:r>
              <a:rPr sz="1000" spc="-20" dirty="0">
                <a:solidFill>
                  <a:srgbClr val="423F41"/>
                </a:solidFill>
                <a:latin typeface="MyriadPro-Light"/>
                <a:cs typeface="MyriadPro-Light"/>
              </a:rPr>
              <a:t> </a:t>
            </a:r>
            <a:r>
              <a:rPr sz="1000" spc="-10" dirty="0">
                <a:solidFill>
                  <a:srgbClr val="423F41"/>
                </a:solidFill>
                <a:latin typeface="MyriadPro-Light"/>
                <a:cs typeface="MyriadPro-Light"/>
              </a:rPr>
              <a:t>(+/-</a:t>
            </a:r>
            <a:r>
              <a:rPr sz="1000" dirty="0">
                <a:solidFill>
                  <a:srgbClr val="423F41"/>
                </a:solidFill>
                <a:latin typeface="MyriadPro-Light"/>
                <a:cs typeface="MyriadPro-Light"/>
              </a:rPr>
              <a:t>)</a:t>
            </a:r>
            <a:r>
              <a:rPr sz="1000" spc="-20" dirty="0">
                <a:solidFill>
                  <a:srgbClr val="423F41"/>
                </a:solidFill>
                <a:latin typeface="MyriadPro-Light"/>
                <a:cs typeface="MyriadPro-Light"/>
              </a:rPr>
              <a:t> </a:t>
            </a:r>
            <a:r>
              <a:rPr sz="1000" dirty="0">
                <a:solidFill>
                  <a:srgbClr val="423F41"/>
                </a:solidFill>
                <a:latin typeface="MyriadPro-Light"/>
                <a:cs typeface="MyriadPro-Light"/>
              </a:rPr>
              <a:t>based</a:t>
            </a:r>
            <a:r>
              <a:rPr sz="1000" spc="-20" dirty="0">
                <a:solidFill>
                  <a:srgbClr val="423F41"/>
                </a:solidFill>
                <a:latin typeface="MyriadPro-Light"/>
                <a:cs typeface="MyriadPro-Light"/>
              </a:rPr>
              <a:t> </a:t>
            </a:r>
            <a:r>
              <a:rPr sz="1000" dirty="0">
                <a:solidFill>
                  <a:srgbClr val="423F41"/>
                </a:solidFill>
                <a:latin typeface="MyriadPro-Light"/>
                <a:cs typeface="MyriadPro-Light"/>
              </a:rPr>
              <a:t>on</a:t>
            </a:r>
            <a:r>
              <a:rPr sz="1000" spc="-20" dirty="0">
                <a:solidFill>
                  <a:srgbClr val="423F41"/>
                </a:solidFill>
                <a:latin typeface="MyriadPro-Light"/>
                <a:cs typeface="MyriadPro-Light"/>
              </a:rPr>
              <a:t> </a:t>
            </a:r>
            <a:r>
              <a:rPr sz="1000" dirty="0">
                <a:solidFill>
                  <a:srgbClr val="423F41"/>
                </a:solidFill>
                <a:latin typeface="MyriadPro-Light"/>
                <a:cs typeface="MyriadPro-Light"/>
              </a:rPr>
              <a:t>existing</a:t>
            </a:r>
            <a:r>
              <a:rPr sz="1000" spc="-20" dirty="0">
                <a:solidFill>
                  <a:srgbClr val="423F41"/>
                </a:solidFill>
                <a:latin typeface="MyriadPro-Light"/>
                <a:cs typeface="MyriadPro-Light"/>
              </a:rPr>
              <a:t> </a:t>
            </a:r>
            <a:r>
              <a:rPr sz="1000" dirty="0">
                <a:solidFill>
                  <a:srgbClr val="423F41"/>
                </a:solidFill>
                <a:latin typeface="MyriadPro-Light"/>
                <a:cs typeface="MyriadPro-Light"/>
              </a:rPr>
              <a:t>home</a:t>
            </a:r>
            <a:r>
              <a:rPr sz="1000" spc="-15" dirty="0">
                <a:solidFill>
                  <a:srgbClr val="423F41"/>
                </a:solidFill>
                <a:latin typeface="MyriadPro-Light"/>
                <a:cs typeface="MyriadPro-Light"/>
              </a:rPr>
              <a:t> </a:t>
            </a:r>
            <a:r>
              <a:rPr sz="1000" spc="-10" dirty="0">
                <a:solidFill>
                  <a:srgbClr val="423F41"/>
                </a:solidFill>
                <a:latin typeface="MyriadPro-Light"/>
                <a:cs typeface="MyriadPro-Light"/>
              </a:rPr>
              <a:t>sales.</a:t>
            </a:r>
            <a:endParaRPr sz="1000" dirty="0">
              <a:latin typeface="MyriadPro-Light"/>
              <a:cs typeface="MyriadPro-Light"/>
            </a:endParaRPr>
          </a:p>
        </p:txBody>
      </p:sp>
      <p:grpSp>
        <p:nvGrpSpPr>
          <p:cNvPr id="24" name="object 24"/>
          <p:cNvGrpSpPr/>
          <p:nvPr/>
        </p:nvGrpSpPr>
        <p:grpSpPr>
          <a:xfrm>
            <a:off x="5605030" y="2720849"/>
            <a:ext cx="2749550" cy="3150235"/>
            <a:chOff x="5605030" y="2720849"/>
            <a:chExt cx="2749550" cy="3150235"/>
          </a:xfrm>
        </p:grpSpPr>
        <p:sp>
          <p:nvSpPr>
            <p:cNvPr id="25" name="object 25"/>
            <p:cNvSpPr/>
            <p:nvPr/>
          </p:nvSpPr>
          <p:spPr>
            <a:xfrm>
              <a:off x="5605030" y="5642584"/>
              <a:ext cx="530225" cy="228600"/>
            </a:xfrm>
            <a:custGeom>
              <a:avLst/>
              <a:gdLst/>
              <a:ahLst/>
              <a:cxnLst/>
              <a:rect l="l" t="t" r="r" b="b"/>
              <a:pathLst>
                <a:path w="530225" h="228600">
                  <a:moveTo>
                    <a:pt x="529932" y="0"/>
                  </a:moveTo>
                  <a:lnTo>
                    <a:pt x="0" y="0"/>
                  </a:lnTo>
                  <a:lnTo>
                    <a:pt x="0" y="228053"/>
                  </a:lnTo>
                  <a:lnTo>
                    <a:pt x="529932" y="228053"/>
                  </a:lnTo>
                  <a:lnTo>
                    <a:pt x="529932" y="0"/>
                  </a:lnTo>
                  <a:close/>
                </a:path>
              </a:pathLst>
            </a:custGeom>
            <a:solidFill>
              <a:srgbClr val="00A975"/>
            </a:solidFill>
          </p:spPr>
          <p:txBody>
            <a:bodyPr wrap="square" lIns="0" tIns="0" rIns="0" bIns="0" rtlCol="0"/>
            <a:lstStyle/>
            <a:p>
              <a:endParaRPr/>
            </a:p>
          </p:txBody>
        </p:sp>
        <p:sp>
          <p:nvSpPr>
            <p:cNvPr id="26" name="object 26"/>
            <p:cNvSpPr/>
            <p:nvPr/>
          </p:nvSpPr>
          <p:spPr>
            <a:xfrm>
              <a:off x="8268562" y="2725294"/>
              <a:ext cx="81280" cy="3141345"/>
            </a:xfrm>
            <a:custGeom>
              <a:avLst/>
              <a:gdLst/>
              <a:ahLst/>
              <a:cxnLst/>
              <a:rect l="l" t="t" r="r" b="b"/>
              <a:pathLst>
                <a:path w="81279" h="3141345">
                  <a:moveTo>
                    <a:pt x="81191" y="3141027"/>
                  </a:moveTo>
                  <a:lnTo>
                    <a:pt x="81191" y="0"/>
                  </a:lnTo>
                </a:path>
                <a:path w="81279" h="3141345">
                  <a:moveTo>
                    <a:pt x="81191" y="3141027"/>
                  </a:moveTo>
                  <a:lnTo>
                    <a:pt x="0" y="3141027"/>
                  </a:lnTo>
                </a:path>
                <a:path w="81279" h="3141345">
                  <a:moveTo>
                    <a:pt x="81191" y="2748394"/>
                  </a:moveTo>
                  <a:lnTo>
                    <a:pt x="0" y="2748394"/>
                  </a:lnTo>
                </a:path>
                <a:path w="81279" h="3141345">
                  <a:moveTo>
                    <a:pt x="81191" y="2355773"/>
                  </a:moveTo>
                  <a:lnTo>
                    <a:pt x="0" y="2355773"/>
                  </a:lnTo>
                </a:path>
                <a:path w="81279" h="3141345">
                  <a:moveTo>
                    <a:pt x="81191" y="1963140"/>
                  </a:moveTo>
                  <a:lnTo>
                    <a:pt x="0" y="1963140"/>
                  </a:lnTo>
                </a:path>
                <a:path w="81279" h="3141345">
                  <a:moveTo>
                    <a:pt x="81191" y="1177886"/>
                  </a:moveTo>
                  <a:lnTo>
                    <a:pt x="0" y="1177886"/>
                  </a:lnTo>
                </a:path>
                <a:path w="81279" h="3141345">
                  <a:moveTo>
                    <a:pt x="81191" y="785253"/>
                  </a:moveTo>
                  <a:lnTo>
                    <a:pt x="0" y="785253"/>
                  </a:lnTo>
                </a:path>
                <a:path w="81279" h="3141345">
                  <a:moveTo>
                    <a:pt x="81191" y="392620"/>
                  </a:moveTo>
                  <a:lnTo>
                    <a:pt x="0" y="392620"/>
                  </a:lnTo>
                </a:path>
                <a:path w="81279" h="3141345">
                  <a:moveTo>
                    <a:pt x="81191" y="0"/>
                  </a:moveTo>
                  <a:lnTo>
                    <a:pt x="0" y="0"/>
                  </a:lnTo>
                </a:path>
              </a:pathLst>
            </a:custGeom>
            <a:ln w="8801">
              <a:solidFill>
                <a:srgbClr val="FAA532"/>
              </a:solidFill>
            </a:ln>
          </p:spPr>
          <p:txBody>
            <a:bodyPr wrap="square" lIns="0" tIns="0" rIns="0" bIns="0" rtlCol="0"/>
            <a:lstStyle/>
            <a:p>
              <a:endParaRPr/>
            </a:p>
          </p:txBody>
        </p:sp>
      </p:grpSp>
      <p:sp>
        <p:nvSpPr>
          <p:cNvPr id="27" name="object 27"/>
          <p:cNvSpPr txBox="1"/>
          <p:nvPr/>
        </p:nvSpPr>
        <p:spPr>
          <a:xfrm>
            <a:off x="1400428" y="5755393"/>
            <a:ext cx="90805" cy="207010"/>
          </a:xfrm>
          <a:prstGeom prst="rect">
            <a:avLst/>
          </a:prstGeom>
        </p:spPr>
        <p:txBody>
          <a:bodyPr vert="horz" wrap="square" lIns="0" tIns="17780" rIns="0" bIns="0" rtlCol="0">
            <a:spAutoFit/>
          </a:bodyPr>
          <a:lstStyle/>
          <a:p>
            <a:pPr>
              <a:lnSpc>
                <a:spcPct val="100000"/>
              </a:lnSpc>
              <a:spcBef>
                <a:spcPts val="140"/>
              </a:spcBef>
            </a:pPr>
            <a:r>
              <a:rPr sz="1150" spc="25" dirty="0">
                <a:solidFill>
                  <a:srgbClr val="010202"/>
                </a:solidFill>
                <a:latin typeface="Myriad Pro"/>
                <a:cs typeface="Myriad Pro"/>
              </a:rPr>
              <a:t>0</a:t>
            </a:r>
            <a:endParaRPr sz="1150">
              <a:latin typeface="Myriad Pro"/>
              <a:cs typeface="Myriad Pro"/>
            </a:endParaRPr>
          </a:p>
        </p:txBody>
      </p:sp>
      <p:sp>
        <p:nvSpPr>
          <p:cNvPr id="28" name="object 28"/>
          <p:cNvSpPr txBox="1"/>
          <p:nvPr/>
        </p:nvSpPr>
        <p:spPr>
          <a:xfrm>
            <a:off x="1400428" y="5363619"/>
            <a:ext cx="90805" cy="207010"/>
          </a:xfrm>
          <a:prstGeom prst="rect">
            <a:avLst/>
          </a:prstGeom>
        </p:spPr>
        <p:txBody>
          <a:bodyPr vert="horz" wrap="square" lIns="0" tIns="17780" rIns="0" bIns="0" rtlCol="0">
            <a:spAutoFit/>
          </a:bodyPr>
          <a:lstStyle/>
          <a:p>
            <a:pPr>
              <a:lnSpc>
                <a:spcPct val="100000"/>
              </a:lnSpc>
              <a:spcBef>
                <a:spcPts val="140"/>
              </a:spcBef>
            </a:pPr>
            <a:r>
              <a:rPr sz="1150" spc="25" dirty="0">
                <a:solidFill>
                  <a:srgbClr val="010202"/>
                </a:solidFill>
                <a:latin typeface="Myriad Pro"/>
                <a:cs typeface="Myriad Pro"/>
              </a:rPr>
              <a:t>5</a:t>
            </a:r>
            <a:endParaRPr sz="1150">
              <a:latin typeface="Myriad Pro"/>
              <a:cs typeface="Myriad Pro"/>
            </a:endParaRPr>
          </a:p>
        </p:txBody>
      </p:sp>
      <p:sp>
        <p:nvSpPr>
          <p:cNvPr id="29" name="object 29"/>
          <p:cNvSpPr txBox="1"/>
          <p:nvPr/>
        </p:nvSpPr>
        <p:spPr>
          <a:xfrm>
            <a:off x="1322333" y="4971844"/>
            <a:ext cx="168910" cy="207010"/>
          </a:xfrm>
          <a:prstGeom prst="rect">
            <a:avLst/>
          </a:prstGeom>
        </p:spPr>
        <p:txBody>
          <a:bodyPr vert="horz" wrap="square" lIns="0" tIns="17780" rIns="0" bIns="0" rtlCol="0">
            <a:spAutoFit/>
          </a:bodyPr>
          <a:lstStyle/>
          <a:p>
            <a:pPr>
              <a:lnSpc>
                <a:spcPct val="100000"/>
              </a:lnSpc>
              <a:spcBef>
                <a:spcPts val="140"/>
              </a:spcBef>
            </a:pPr>
            <a:r>
              <a:rPr sz="1150" spc="-25" dirty="0">
                <a:solidFill>
                  <a:srgbClr val="010202"/>
                </a:solidFill>
                <a:latin typeface="Myriad Pro"/>
                <a:cs typeface="Myriad Pro"/>
              </a:rPr>
              <a:t>10</a:t>
            </a:r>
            <a:endParaRPr sz="1150">
              <a:latin typeface="Myriad Pro"/>
              <a:cs typeface="Myriad Pro"/>
            </a:endParaRPr>
          </a:p>
        </p:txBody>
      </p:sp>
      <p:sp>
        <p:nvSpPr>
          <p:cNvPr id="30" name="object 30"/>
          <p:cNvSpPr txBox="1"/>
          <p:nvPr/>
        </p:nvSpPr>
        <p:spPr>
          <a:xfrm>
            <a:off x="1322333" y="4188296"/>
            <a:ext cx="168910" cy="598805"/>
          </a:xfrm>
          <a:prstGeom prst="rect">
            <a:avLst/>
          </a:prstGeom>
        </p:spPr>
        <p:txBody>
          <a:bodyPr vert="horz" wrap="square" lIns="0" tIns="17780" rIns="0" bIns="0" rtlCol="0">
            <a:spAutoFit/>
          </a:bodyPr>
          <a:lstStyle/>
          <a:p>
            <a:pPr>
              <a:lnSpc>
                <a:spcPct val="100000"/>
              </a:lnSpc>
              <a:spcBef>
                <a:spcPts val="140"/>
              </a:spcBef>
            </a:pPr>
            <a:r>
              <a:rPr sz="1150" spc="-25" dirty="0">
                <a:solidFill>
                  <a:srgbClr val="010202"/>
                </a:solidFill>
                <a:latin typeface="Myriad Pro"/>
                <a:cs typeface="Myriad Pro"/>
              </a:rPr>
              <a:t>20</a:t>
            </a:r>
            <a:endParaRPr sz="1150">
              <a:latin typeface="Myriad Pro"/>
              <a:cs typeface="Myriad Pro"/>
            </a:endParaRPr>
          </a:p>
          <a:p>
            <a:pPr>
              <a:lnSpc>
                <a:spcPct val="100000"/>
              </a:lnSpc>
              <a:spcBef>
                <a:spcPts val="20"/>
              </a:spcBef>
            </a:pPr>
            <a:endParaRPr sz="1400">
              <a:latin typeface="Myriad Pro"/>
              <a:cs typeface="Myriad Pro"/>
            </a:endParaRPr>
          </a:p>
          <a:p>
            <a:pPr>
              <a:lnSpc>
                <a:spcPct val="100000"/>
              </a:lnSpc>
              <a:spcBef>
                <a:spcPts val="5"/>
              </a:spcBef>
            </a:pPr>
            <a:r>
              <a:rPr sz="1150" spc="-25" dirty="0">
                <a:solidFill>
                  <a:srgbClr val="010202"/>
                </a:solidFill>
                <a:latin typeface="Myriad Pro"/>
                <a:cs typeface="Myriad Pro"/>
              </a:rPr>
              <a:t>15</a:t>
            </a:r>
            <a:endParaRPr sz="1150">
              <a:latin typeface="Myriad Pro"/>
              <a:cs typeface="Myriad Pro"/>
            </a:endParaRPr>
          </a:p>
        </p:txBody>
      </p:sp>
      <p:sp>
        <p:nvSpPr>
          <p:cNvPr id="31" name="object 31"/>
          <p:cNvSpPr txBox="1"/>
          <p:nvPr/>
        </p:nvSpPr>
        <p:spPr>
          <a:xfrm>
            <a:off x="1322333" y="3404747"/>
            <a:ext cx="168910" cy="598805"/>
          </a:xfrm>
          <a:prstGeom prst="rect">
            <a:avLst/>
          </a:prstGeom>
        </p:spPr>
        <p:txBody>
          <a:bodyPr vert="horz" wrap="square" lIns="0" tIns="17780" rIns="0" bIns="0" rtlCol="0">
            <a:spAutoFit/>
          </a:bodyPr>
          <a:lstStyle/>
          <a:p>
            <a:pPr>
              <a:lnSpc>
                <a:spcPct val="100000"/>
              </a:lnSpc>
              <a:spcBef>
                <a:spcPts val="140"/>
              </a:spcBef>
            </a:pPr>
            <a:r>
              <a:rPr sz="1150" spc="-25" dirty="0">
                <a:solidFill>
                  <a:srgbClr val="010202"/>
                </a:solidFill>
                <a:latin typeface="Myriad Pro"/>
                <a:cs typeface="Myriad Pro"/>
              </a:rPr>
              <a:t>30</a:t>
            </a:r>
            <a:endParaRPr sz="1150">
              <a:latin typeface="Myriad Pro"/>
              <a:cs typeface="Myriad Pro"/>
            </a:endParaRPr>
          </a:p>
          <a:p>
            <a:pPr>
              <a:lnSpc>
                <a:spcPct val="100000"/>
              </a:lnSpc>
              <a:spcBef>
                <a:spcPts val="20"/>
              </a:spcBef>
            </a:pPr>
            <a:endParaRPr sz="1400">
              <a:latin typeface="Myriad Pro"/>
              <a:cs typeface="Myriad Pro"/>
            </a:endParaRPr>
          </a:p>
          <a:p>
            <a:pPr>
              <a:lnSpc>
                <a:spcPct val="100000"/>
              </a:lnSpc>
              <a:spcBef>
                <a:spcPts val="5"/>
              </a:spcBef>
            </a:pPr>
            <a:r>
              <a:rPr sz="1150" spc="-25" dirty="0">
                <a:solidFill>
                  <a:srgbClr val="010202"/>
                </a:solidFill>
                <a:latin typeface="Myriad Pro"/>
                <a:cs typeface="Myriad Pro"/>
              </a:rPr>
              <a:t>25</a:t>
            </a:r>
            <a:endParaRPr sz="1150">
              <a:latin typeface="Myriad Pro"/>
              <a:cs typeface="Myriad Pro"/>
            </a:endParaRPr>
          </a:p>
        </p:txBody>
      </p:sp>
      <p:sp>
        <p:nvSpPr>
          <p:cNvPr id="32" name="object 32"/>
          <p:cNvSpPr txBox="1"/>
          <p:nvPr/>
        </p:nvSpPr>
        <p:spPr>
          <a:xfrm>
            <a:off x="1322333" y="2810412"/>
            <a:ext cx="1416050" cy="409575"/>
          </a:xfrm>
          <a:prstGeom prst="rect">
            <a:avLst/>
          </a:prstGeom>
        </p:spPr>
        <p:txBody>
          <a:bodyPr vert="horz" wrap="square" lIns="0" tIns="12700" rIns="0" bIns="0" rtlCol="0">
            <a:spAutoFit/>
          </a:bodyPr>
          <a:lstStyle/>
          <a:p>
            <a:pPr marL="541020">
              <a:lnSpc>
                <a:spcPts val="1714"/>
              </a:lnSpc>
              <a:spcBef>
                <a:spcPts val="100"/>
              </a:spcBef>
            </a:pPr>
            <a:r>
              <a:rPr sz="1500" b="1" dirty="0">
                <a:solidFill>
                  <a:srgbClr val="423F41"/>
                </a:solidFill>
                <a:latin typeface="MyriadPro-Semibold"/>
                <a:cs typeface="MyriadPro-Semibold"/>
              </a:rPr>
              <a:t>30 - 35% </a:t>
            </a:r>
            <a:r>
              <a:rPr sz="1500" b="1" spc="-50" dirty="0">
                <a:solidFill>
                  <a:srgbClr val="423F41"/>
                </a:solidFill>
                <a:latin typeface="MyriadPro-Semibold"/>
                <a:cs typeface="MyriadPro-Semibold"/>
              </a:rPr>
              <a:t>+</a:t>
            </a:r>
            <a:endParaRPr sz="1500">
              <a:latin typeface="MyriadPro-Semibold"/>
              <a:cs typeface="MyriadPro-Semibold"/>
            </a:endParaRPr>
          </a:p>
          <a:p>
            <a:pPr>
              <a:lnSpc>
                <a:spcPts val="1295"/>
              </a:lnSpc>
            </a:pPr>
            <a:r>
              <a:rPr sz="1150" spc="-25" dirty="0">
                <a:solidFill>
                  <a:srgbClr val="010202"/>
                </a:solidFill>
                <a:latin typeface="Myriad Pro"/>
                <a:cs typeface="Myriad Pro"/>
              </a:rPr>
              <a:t>35</a:t>
            </a:r>
            <a:endParaRPr sz="1150">
              <a:latin typeface="Myriad Pro"/>
              <a:cs typeface="Myriad Pro"/>
            </a:endParaRPr>
          </a:p>
        </p:txBody>
      </p:sp>
      <p:sp>
        <p:nvSpPr>
          <p:cNvPr id="33" name="object 33"/>
          <p:cNvSpPr txBox="1"/>
          <p:nvPr/>
        </p:nvSpPr>
        <p:spPr>
          <a:xfrm>
            <a:off x="1322333" y="2621199"/>
            <a:ext cx="168910" cy="207010"/>
          </a:xfrm>
          <a:prstGeom prst="rect">
            <a:avLst/>
          </a:prstGeom>
        </p:spPr>
        <p:txBody>
          <a:bodyPr vert="horz" wrap="square" lIns="0" tIns="17780" rIns="0" bIns="0" rtlCol="0">
            <a:spAutoFit/>
          </a:bodyPr>
          <a:lstStyle/>
          <a:p>
            <a:pPr>
              <a:lnSpc>
                <a:spcPct val="100000"/>
              </a:lnSpc>
              <a:spcBef>
                <a:spcPts val="140"/>
              </a:spcBef>
            </a:pPr>
            <a:r>
              <a:rPr sz="1150" spc="-25" dirty="0">
                <a:solidFill>
                  <a:srgbClr val="010202"/>
                </a:solidFill>
                <a:latin typeface="Myriad Pro"/>
                <a:cs typeface="Myriad Pro"/>
              </a:rPr>
              <a:t>40</a:t>
            </a:r>
            <a:endParaRPr sz="1150">
              <a:latin typeface="Myriad Pro"/>
              <a:cs typeface="Myriad Pro"/>
            </a:endParaRPr>
          </a:p>
        </p:txBody>
      </p:sp>
      <p:sp>
        <p:nvSpPr>
          <p:cNvPr id="34" name="object 34"/>
          <p:cNvSpPr txBox="1"/>
          <p:nvPr/>
        </p:nvSpPr>
        <p:spPr>
          <a:xfrm>
            <a:off x="7254753" y="2430829"/>
            <a:ext cx="1493520" cy="381000"/>
          </a:xfrm>
          <a:prstGeom prst="rect">
            <a:avLst/>
          </a:prstGeom>
        </p:spPr>
        <p:txBody>
          <a:bodyPr vert="horz" wrap="square" lIns="0" tIns="12700" rIns="0" bIns="0" rtlCol="0">
            <a:spAutoFit/>
          </a:bodyPr>
          <a:lstStyle/>
          <a:p>
            <a:pPr>
              <a:lnSpc>
                <a:spcPts val="1515"/>
              </a:lnSpc>
              <a:spcBef>
                <a:spcPts val="100"/>
              </a:spcBef>
            </a:pPr>
            <a:r>
              <a:rPr sz="1500" b="1" dirty="0">
                <a:solidFill>
                  <a:srgbClr val="423F41"/>
                </a:solidFill>
                <a:latin typeface="MyriadPro-Semibold"/>
                <a:cs typeface="MyriadPro-Semibold"/>
              </a:rPr>
              <a:t>20% - </a:t>
            </a:r>
            <a:r>
              <a:rPr sz="1500" b="1" spc="-25" dirty="0">
                <a:solidFill>
                  <a:srgbClr val="423F41"/>
                </a:solidFill>
                <a:latin typeface="MyriadPro-Semibold"/>
                <a:cs typeface="MyriadPro-Semibold"/>
              </a:rPr>
              <a:t>40%</a:t>
            </a:r>
            <a:endParaRPr sz="1500">
              <a:latin typeface="MyriadPro-Semibold"/>
              <a:cs typeface="MyriadPro-Semibold"/>
            </a:endParaRPr>
          </a:p>
          <a:p>
            <a:pPr marR="5080" algn="r">
              <a:lnSpc>
                <a:spcPts val="1275"/>
              </a:lnSpc>
            </a:pPr>
            <a:r>
              <a:rPr sz="1300" spc="-20" dirty="0">
                <a:solidFill>
                  <a:srgbClr val="ECA63C"/>
                </a:solidFill>
                <a:latin typeface="Myriad Pro"/>
                <a:cs typeface="Myriad Pro"/>
              </a:rPr>
              <a:t>100%</a:t>
            </a:r>
            <a:endParaRPr sz="1300">
              <a:latin typeface="Myriad Pro"/>
              <a:cs typeface="Myriad Pro"/>
            </a:endParaRPr>
          </a:p>
        </p:txBody>
      </p:sp>
      <p:sp>
        <p:nvSpPr>
          <p:cNvPr id="36" name="object 36"/>
          <p:cNvSpPr txBox="1"/>
          <p:nvPr/>
        </p:nvSpPr>
        <p:spPr>
          <a:xfrm>
            <a:off x="8395709" y="3761367"/>
            <a:ext cx="318770" cy="227329"/>
          </a:xfrm>
          <a:prstGeom prst="rect">
            <a:avLst/>
          </a:prstGeom>
        </p:spPr>
        <p:txBody>
          <a:bodyPr vert="horz" wrap="square" lIns="0" tIns="15240" rIns="0" bIns="0" rtlCol="0">
            <a:spAutoFit/>
          </a:bodyPr>
          <a:lstStyle/>
          <a:p>
            <a:pPr>
              <a:lnSpc>
                <a:spcPct val="100000"/>
              </a:lnSpc>
              <a:spcBef>
                <a:spcPts val="120"/>
              </a:spcBef>
            </a:pPr>
            <a:r>
              <a:rPr sz="1300" spc="-25" dirty="0">
                <a:solidFill>
                  <a:srgbClr val="ECA63C"/>
                </a:solidFill>
                <a:latin typeface="Myriad Pro"/>
                <a:cs typeface="Myriad Pro"/>
              </a:rPr>
              <a:t>95%</a:t>
            </a:r>
            <a:endParaRPr sz="1300">
              <a:latin typeface="Myriad Pro"/>
              <a:cs typeface="Myriad Pro"/>
            </a:endParaRPr>
          </a:p>
        </p:txBody>
      </p:sp>
      <p:sp>
        <p:nvSpPr>
          <p:cNvPr id="37" name="object 37"/>
          <p:cNvSpPr txBox="1"/>
          <p:nvPr/>
        </p:nvSpPr>
        <p:spPr>
          <a:xfrm>
            <a:off x="8395709" y="4950015"/>
            <a:ext cx="318770" cy="227329"/>
          </a:xfrm>
          <a:prstGeom prst="rect">
            <a:avLst/>
          </a:prstGeom>
        </p:spPr>
        <p:txBody>
          <a:bodyPr vert="horz" wrap="square" lIns="0" tIns="15240" rIns="0" bIns="0" rtlCol="0">
            <a:spAutoFit/>
          </a:bodyPr>
          <a:lstStyle/>
          <a:p>
            <a:pPr>
              <a:lnSpc>
                <a:spcPct val="100000"/>
              </a:lnSpc>
              <a:spcBef>
                <a:spcPts val="120"/>
              </a:spcBef>
            </a:pPr>
            <a:r>
              <a:rPr sz="1300" spc="-25" dirty="0">
                <a:solidFill>
                  <a:srgbClr val="ECA63C"/>
                </a:solidFill>
                <a:latin typeface="Myriad Pro"/>
                <a:cs typeface="Myriad Pro"/>
              </a:rPr>
              <a:t>90%</a:t>
            </a:r>
            <a:endParaRPr sz="1300">
              <a:latin typeface="Myriad Pro"/>
              <a:cs typeface="Myriad Pro"/>
            </a:endParaRPr>
          </a:p>
        </p:txBody>
      </p:sp>
      <p:sp>
        <p:nvSpPr>
          <p:cNvPr id="38" name="object 38"/>
          <p:cNvSpPr txBox="1"/>
          <p:nvPr/>
        </p:nvSpPr>
        <p:spPr>
          <a:xfrm>
            <a:off x="8775550" y="3302027"/>
            <a:ext cx="161583" cy="2132450"/>
          </a:xfrm>
          <a:prstGeom prst="rect">
            <a:avLst/>
          </a:prstGeom>
        </p:spPr>
        <p:txBody>
          <a:bodyPr vert="vert270" wrap="square" lIns="0" tIns="9525" rIns="0" bIns="0" rtlCol="0">
            <a:spAutoFit/>
          </a:bodyPr>
          <a:lstStyle/>
          <a:p>
            <a:pPr marL="12700">
              <a:lnSpc>
                <a:spcPct val="100000"/>
              </a:lnSpc>
              <a:spcBef>
                <a:spcPts val="75"/>
              </a:spcBef>
            </a:pPr>
            <a:r>
              <a:rPr sz="1050" dirty="0">
                <a:solidFill>
                  <a:srgbClr val="423F41"/>
                </a:solidFill>
                <a:latin typeface="Myriad Pro"/>
                <a:cs typeface="Myriad Pro"/>
              </a:rPr>
              <a:t>Sales</a:t>
            </a:r>
            <a:r>
              <a:rPr sz="1050" spc="30" dirty="0">
                <a:solidFill>
                  <a:srgbClr val="423F41"/>
                </a:solidFill>
                <a:latin typeface="Myriad Pro"/>
                <a:cs typeface="Myriad Pro"/>
              </a:rPr>
              <a:t> </a:t>
            </a:r>
            <a:r>
              <a:rPr sz="1050" dirty="0">
                <a:solidFill>
                  <a:srgbClr val="423F41"/>
                </a:solidFill>
                <a:latin typeface="Myriad Pro"/>
                <a:cs typeface="Myriad Pro"/>
              </a:rPr>
              <a:t>price</a:t>
            </a:r>
            <a:r>
              <a:rPr sz="1050" spc="35" dirty="0">
                <a:solidFill>
                  <a:srgbClr val="423F41"/>
                </a:solidFill>
                <a:latin typeface="Myriad Pro"/>
                <a:cs typeface="Myriad Pro"/>
              </a:rPr>
              <a:t> </a:t>
            </a:r>
            <a:r>
              <a:rPr sz="1050" dirty="0">
                <a:solidFill>
                  <a:srgbClr val="423F41"/>
                </a:solidFill>
                <a:latin typeface="Myriad Pro"/>
                <a:cs typeface="Myriad Pro"/>
              </a:rPr>
              <a:t>to</a:t>
            </a:r>
            <a:r>
              <a:rPr sz="1050" spc="35" dirty="0">
                <a:solidFill>
                  <a:srgbClr val="423F41"/>
                </a:solidFill>
                <a:latin typeface="Myriad Pro"/>
                <a:cs typeface="Myriad Pro"/>
              </a:rPr>
              <a:t> </a:t>
            </a:r>
            <a:r>
              <a:rPr sz="1050" dirty="0">
                <a:solidFill>
                  <a:srgbClr val="423F41"/>
                </a:solidFill>
                <a:latin typeface="Myriad Pro"/>
                <a:cs typeface="Myriad Pro"/>
              </a:rPr>
              <a:t>list</a:t>
            </a:r>
            <a:r>
              <a:rPr sz="1050" spc="35" dirty="0">
                <a:solidFill>
                  <a:srgbClr val="423F41"/>
                </a:solidFill>
                <a:latin typeface="Myriad Pro"/>
                <a:cs typeface="Myriad Pro"/>
              </a:rPr>
              <a:t> </a:t>
            </a:r>
            <a:r>
              <a:rPr sz="1050" dirty="0">
                <a:solidFill>
                  <a:srgbClr val="423F41"/>
                </a:solidFill>
                <a:latin typeface="Myriad Pro"/>
                <a:cs typeface="Myriad Pro"/>
              </a:rPr>
              <a:t>price</a:t>
            </a:r>
            <a:r>
              <a:rPr sz="1050" spc="35" dirty="0">
                <a:solidFill>
                  <a:srgbClr val="423F41"/>
                </a:solidFill>
                <a:latin typeface="Myriad Pro"/>
                <a:cs typeface="Myriad Pro"/>
              </a:rPr>
              <a:t> </a:t>
            </a:r>
            <a:r>
              <a:rPr sz="1050" spc="-10" dirty="0">
                <a:solidFill>
                  <a:srgbClr val="423F41"/>
                </a:solidFill>
                <a:latin typeface="Myriad Pro"/>
                <a:cs typeface="Myriad Pro"/>
              </a:rPr>
              <a:t>percentage</a:t>
            </a:r>
            <a:endParaRPr sz="1050" dirty="0">
              <a:latin typeface="Myriad Pro"/>
              <a:cs typeface="Myriad Pro"/>
            </a:endParaRPr>
          </a:p>
        </p:txBody>
      </p:sp>
      <p:sp>
        <p:nvSpPr>
          <p:cNvPr id="39" name="object 39"/>
          <p:cNvSpPr txBox="1"/>
          <p:nvPr/>
        </p:nvSpPr>
        <p:spPr>
          <a:xfrm rot="780000">
            <a:off x="5118789" y="3775474"/>
            <a:ext cx="1492174" cy="141064"/>
          </a:xfrm>
          <a:prstGeom prst="rect">
            <a:avLst/>
          </a:prstGeom>
        </p:spPr>
        <p:txBody>
          <a:bodyPr vert="horz" wrap="square" lIns="0" tIns="0" rIns="0" bIns="0" rtlCol="0">
            <a:spAutoFit/>
          </a:bodyPr>
          <a:lstStyle/>
          <a:p>
            <a:pPr>
              <a:lnSpc>
                <a:spcPts val="1075"/>
              </a:lnSpc>
            </a:pPr>
            <a:r>
              <a:rPr sz="1050" dirty="0">
                <a:solidFill>
                  <a:srgbClr val="423F41"/>
                </a:solidFill>
                <a:latin typeface="Myriad Pro"/>
                <a:cs typeface="Myriad Pro"/>
              </a:rPr>
              <a:t>Sales</a:t>
            </a:r>
            <a:r>
              <a:rPr sz="1050" spc="30" dirty="0">
                <a:solidFill>
                  <a:srgbClr val="423F41"/>
                </a:solidFill>
                <a:latin typeface="Myriad Pro"/>
                <a:cs typeface="Myriad Pro"/>
              </a:rPr>
              <a:t> </a:t>
            </a:r>
            <a:r>
              <a:rPr sz="1050" dirty="0">
                <a:solidFill>
                  <a:srgbClr val="423F41"/>
                </a:solidFill>
                <a:latin typeface="Myriad Pro"/>
                <a:cs typeface="Myriad Pro"/>
              </a:rPr>
              <a:t>price</a:t>
            </a:r>
            <a:r>
              <a:rPr sz="1050" spc="35" dirty="0">
                <a:solidFill>
                  <a:srgbClr val="423F41"/>
                </a:solidFill>
                <a:latin typeface="Myriad Pro"/>
                <a:cs typeface="Myriad Pro"/>
              </a:rPr>
              <a:t> </a:t>
            </a:r>
            <a:r>
              <a:rPr sz="1050" dirty="0">
                <a:solidFill>
                  <a:srgbClr val="423F41"/>
                </a:solidFill>
                <a:latin typeface="Myriad Pro"/>
                <a:cs typeface="Myriad Pro"/>
              </a:rPr>
              <a:t>to</a:t>
            </a:r>
            <a:r>
              <a:rPr sz="1050" spc="30" dirty="0">
                <a:solidFill>
                  <a:srgbClr val="423F41"/>
                </a:solidFill>
                <a:latin typeface="Myriad Pro"/>
                <a:cs typeface="Myriad Pro"/>
              </a:rPr>
              <a:t> </a:t>
            </a:r>
            <a:r>
              <a:rPr sz="1050" dirty="0">
                <a:solidFill>
                  <a:srgbClr val="423F41"/>
                </a:solidFill>
                <a:latin typeface="Myriad Pro"/>
                <a:cs typeface="Myriad Pro"/>
              </a:rPr>
              <a:t>list</a:t>
            </a:r>
            <a:r>
              <a:rPr sz="1050" spc="35" dirty="0">
                <a:solidFill>
                  <a:srgbClr val="423F41"/>
                </a:solidFill>
                <a:latin typeface="Myriad Pro"/>
                <a:cs typeface="Myriad Pro"/>
              </a:rPr>
              <a:t> </a:t>
            </a:r>
            <a:r>
              <a:rPr sz="1050" spc="-10" dirty="0">
                <a:solidFill>
                  <a:srgbClr val="423F41"/>
                </a:solidFill>
                <a:latin typeface="Myriad Pro"/>
                <a:cs typeface="Myriad Pro"/>
              </a:rPr>
              <a:t>price</a:t>
            </a:r>
            <a:endParaRPr sz="1050" dirty="0">
              <a:latin typeface="Myriad Pro"/>
              <a:cs typeface="Myriad Pro"/>
            </a:endParaRPr>
          </a:p>
        </p:txBody>
      </p:sp>
      <p:grpSp>
        <p:nvGrpSpPr>
          <p:cNvPr id="40" name="object 40"/>
          <p:cNvGrpSpPr/>
          <p:nvPr/>
        </p:nvGrpSpPr>
        <p:grpSpPr>
          <a:xfrm>
            <a:off x="1611171" y="2721758"/>
            <a:ext cx="6673850" cy="11430"/>
            <a:chOff x="1611171" y="2721758"/>
            <a:chExt cx="6673850" cy="11430"/>
          </a:xfrm>
        </p:grpSpPr>
        <p:sp>
          <p:nvSpPr>
            <p:cNvPr id="41" name="object 41"/>
            <p:cNvSpPr/>
            <p:nvPr/>
          </p:nvSpPr>
          <p:spPr>
            <a:xfrm>
              <a:off x="1651226" y="2727473"/>
              <a:ext cx="6610350" cy="0"/>
            </a:xfrm>
            <a:custGeom>
              <a:avLst/>
              <a:gdLst/>
              <a:ahLst/>
              <a:cxnLst/>
              <a:rect l="l" t="t" r="r" b="b"/>
              <a:pathLst>
                <a:path w="6610350">
                  <a:moveTo>
                    <a:pt x="0" y="0"/>
                  </a:moveTo>
                  <a:lnTo>
                    <a:pt x="6610350" y="0"/>
                  </a:lnTo>
                </a:path>
              </a:pathLst>
            </a:custGeom>
            <a:ln w="11430">
              <a:solidFill>
                <a:srgbClr val="ED1846"/>
              </a:solidFill>
              <a:prstDash val="dot"/>
            </a:ln>
          </p:spPr>
          <p:txBody>
            <a:bodyPr wrap="square" lIns="0" tIns="0" rIns="0" bIns="0" rtlCol="0"/>
            <a:lstStyle/>
            <a:p>
              <a:endParaRPr/>
            </a:p>
          </p:txBody>
        </p:sp>
        <p:sp>
          <p:nvSpPr>
            <p:cNvPr id="42" name="object 42"/>
            <p:cNvSpPr/>
            <p:nvPr/>
          </p:nvSpPr>
          <p:spPr>
            <a:xfrm>
              <a:off x="1611160" y="2721762"/>
              <a:ext cx="6673850" cy="11430"/>
            </a:xfrm>
            <a:custGeom>
              <a:avLst/>
              <a:gdLst/>
              <a:ahLst/>
              <a:cxnLst/>
              <a:rect l="l" t="t" r="r" b="b"/>
              <a:pathLst>
                <a:path w="6673850" h="11430">
                  <a:moveTo>
                    <a:pt x="11430" y="5715"/>
                  </a:moveTo>
                  <a:lnTo>
                    <a:pt x="9766" y="1676"/>
                  </a:lnTo>
                  <a:lnTo>
                    <a:pt x="5715" y="0"/>
                  </a:lnTo>
                  <a:lnTo>
                    <a:pt x="1676" y="1676"/>
                  </a:lnTo>
                  <a:lnTo>
                    <a:pt x="0" y="5715"/>
                  </a:lnTo>
                  <a:lnTo>
                    <a:pt x="1676" y="9753"/>
                  </a:lnTo>
                  <a:lnTo>
                    <a:pt x="5715" y="11430"/>
                  </a:lnTo>
                  <a:lnTo>
                    <a:pt x="9766" y="9753"/>
                  </a:lnTo>
                  <a:lnTo>
                    <a:pt x="11430" y="5715"/>
                  </a:lnTo>
                  <a:close/>
                </a:path>
                <a:path w="6673850" h="11430">
                  <a:moveTo>
                    <a:pt x="6673291" y="5715"/>
                  </a:moveTo>
                  <a:lnTo>
                    <a:pt x="6671627" y="1676"/>
                  </a:lnTo>
                  <a:lnTo>
                    <a:pt x="6667576" y="0"/>
                  </a:lnTo>
                  <a:lnTo>
                    <a:pt x="6663537" y="1676"/>
                  </a:lnTo>
                  <a:lnTo>
                    <a:pt x="6661861" y="5715"/>
                  </a:lnTo>
                  <a:lnTo>
                    <a:pt x="6663537" y="9753"/>
                  </a:lnTo>
                  <a:lnTo>
                    <a:pt x="6667576" y="11430"/>
                  </a:lnTo>
                  <a:lnTo>
                    <a:pt x="6671627" y="9753"/>
                  </a:lnTo>
                  <a:lnTo>
                    <a:pt x="6673291" y="5715"/>
                  </a:lnTo>
                  <a:close/>
                </a:path>
              </a:pathLst>
            </a:custGeom>
            <a:solidFill>
              <a:srgbClr val="ED1846">
                <a:alpha val="50000"/>
              </a:srgbClr>
            </a:solidFill>
          </p:spPr>
          <p:txBody>
            <a:bodyPr wrap="square" lIns="0" tIns="0" rIns="0" bIns="0" rtlCol="0"/>
            <a:lstStyle/>
            <a:p>
              <a:endParaRPr/>
            </a:p>
          </p:txBody>
        </p:sp>
      </p:grpSp>
      <p:sp>
        <p:nvSpPr>
          <p:cNvPr id="43" name="object 43"/>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44" name="object 44"/>
          <p:cNvSpPr/>
          <p:nvPr/>
        </p:nvSpPr>
        <p:spPr>
          <a:xfrm>
            <a:off x="743381" y="5031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1134932" y="495300"/>
            <a:ext cx="7158355" cy="1104900"/>
          </a:xfrm>
          <a:prstGeom prst="rect">
            <a:avLst/>
          </a:prstGeom>
        </p:spPr>
        <p:txBody>
          <a:bodyPr vert="horz" wrap="square" lIns="0" tIns="49530" rIns="0" bIns="0" rtlCol="0">
            <a:spAutoFit/>
          </a:bodyPr>
          <a:lstStyle/>
          <a:p>
            <a:pPr marL="12700">
              <a:lnSpc>
                <a:spcPct val="100000"/>
              </a:lnSpc>
              <a:spcBef>
                <a:spcPts val="390"/>
              </a:spcBef>
            </a:pPr>
            <a:r>
              <a:rPr spc="-10" dirty="0"/>
              <a:t>Understanding</a:t>
            </a:r>
            <a:r>
              <a:rPr spc="-110" dirty="0"/>
              <a:t> </a:t>
            </a:r>
            <a:r>
              <a:rPr spc="-10" dirty="0"/>
              <a:t>the</a:t>
            </a:r>
            <a:r>
              <a:rPr spc="-155" dirty="0"/>
              <a:t> </a:t>
            </a:r>
            <a:r>
              <a:rPr spc="-20" dirty="0"/>
              <a:t>Transaction</a:t>
            </a:r>
            <a:r>
              <a:rPr spc="-75" dirty="0"/>
              <a:t> </a:t>
            </a:r>
            <a:r>
              <a:rPr spc="-10" dirty="0"/>
              <a:t>Process</a:t>
            </a:r>
          </a:p>
          <a:p>
            <a:pPr marL="591820" marR="5080">
              <a:lnSpc>
                <a:spcPts val="1980"/>
              </a:lnSpc>
              <a:spcBef>
                <a:spcPts val="384"/>
              </a:spcBef>
            </a:pPr>
            <a:r>
              <a:rPr sz="1800" spc="55" dirty="0">
                <a:solidFill>
                  <a:srgbClr val="423F41"/>
                </a:solidFill>
              </a:rPr>
              <a:t>Knowing</a:t>
            </a:r>
            <a:r>
              <a:rPr sz="1800" spc="150" dirty="0">
                <a:solidFill>
                  <a:srgbClr val="423F41"/>
                </a:solidFill>
              </a:rPr>
              <a:t> </a:t>
            </a:r>
            <a:r>
              <a:rPr sz="1800" spc="45" dirty="0">
                <a:solidFill>
                  <a:srgbClr val="423F41"/>
                </a:solidFill>
              </a:rPr>
              <a:t>the</a:t>
            </a:r>
            <a:r>
              <a:rPr sz="1800" spc="160" dirty="0">
                <a:solidFill>
                  <a:srgbClr val="423F41"/>
                </a:solidFill>
              </a:rPr>
              <a:t> </a:t>
            </a:r>
            <a:r>
              <a:rPr sz="1800" spc="60" dirty="0">
                <a:solidFill>
                  <a:srgbClr val="423F41"/>
                </a:solidFill>
              </a:rPr>
              <a:t>negotiation</a:t>
            </a:r>
            <a:r>
              <a:rPr sz="1800" spc="160" dirty="0">
                <a:solidFill>
                  <a:srgbClr val="423F41"/>
                </a:solidFill>
              </a:rPr>
              <a:t> </a:t>
            </a:r>
            <a:r>
              <a:rPr sz="1800" spc="55" dirty="0">
                <a:solidFill>
                  <a:srgbClr val="423F41"/>
                </a:solidFill>
              </a:rPr>
              <a:t>points</a:t>
            </a:r>
            <a:r>
              <a:rPr sz="1800" spc="160" dirty="0">
                <a:solidFill>
                  <a:srgbClr val="423F41"/>
                </a:solidFill>
              </a:rPr>
              <a:t> </a:t>
            </a:r>
            <a:r>
              <a:rPr sz="1800" dirty="0">
                <a:solidFill>
                  <a:srgbClr val="423F41"/>
                </a:solidFill>
              </a:rPr>
              <a:t>in</a:t>
            </a:r>
            <a:r>
              <a:rPr sz="1800" spc="160" dirty="0">
                <a:solidFill>
                  <a:srgbClr val="423F41"/>
                </a:solidFill>
              </a:rPr>
              <a:t> </a:t>
            </a:r>
            <a:r>
              <a:rPr sz="1800" spc="45" dirty="0">
                <a:solidFill>
                  <a:srgbClr val="423F41"/>
                </a:solidFill>
              </a:rPr>
              <a:t>the</a:t>
            </a:r>
            <a:r>
              <a:rPr sz="1800" spc="160" dirty="0">
                <a:solidFill>
                  <a:srgbClr val="423F41"/>
                </a:solidFill>
              </a:rPr>
              <a:t> </a:t>
            </a:r>
            <a:r>
              <a:rPr sz="1800" spc="45" dirty="0">
                <a:solidFill>
                  <a:srgbClr val="423F41"/>
                </a:solidFill>
              </a:rPr>
              <a:t>real</a:t>
            </a:r>
            <a:r>
              <a:rPr sz="1800" spc="160" dirty="0">
                <a:solidFill>
                  <a:srgbClr val="423F41"/>
                </a:solidFill>
              </a:rPr>
              <a:t> </a:t>
            </a:r>
            <a:r>
              <a:rPr sz="1800" spc="55" dirty="0">
                <a:solidFill>
                  <a:srgbClr val="423F41"/>
                </a:solidFill>
              </a:rPr>
              <a:t>estate</a:t>
            </a:r>
            <a:r>
              <a:rPr sz="1800" spc="165" dirty="0">
                <a:solidFill>
                  <a:srgbClr val="423F41"/>
                </a:solidFill>
              </a:rPr>
              <a:t> </a:t>
            </a:r>
            <a:r>
              <a:rPr sz="1800" spc="60" dirty="0">
                <a:solidFill>
                  <a:srgbClr val="423F41"/>
                </a:solidFill>
              </a:rPr>
              <a:t>transaction </a:t>
            </a:r>
            <a:r>
              <a:rPr sz="1800" spc="55" dirty="0">
                <a:solidFill>
                  <a:srgbClr val="423F41"/>
                </a:solidFill>
              </a:rPr>
              <a:t>journey</a:t>
            </a:r>
            <a:r>
              <a:rPr sz="1800" spc="160" dirty="0">
                <a:solidFill>
                  <a:srgbClr val="423F41"/>
                </a:solidFill>
              </a:rPr>
              <a:t> </a:t>
            </a:r>
            <a:r>
              <a:rPr sz="1800" spc="55" dirty="0">
                <a:solidFill>
                  <a:srgbClr val="423F41"/>
                </a:solidFill>
              </a:rPr>
              <a:t>helps</a:t>
            </a:r>
            <a:r>
              <a:rPr sz="1800" spc="165" dirty="0">
                <a:solidFill>
                  <a:srgbClr val="423F41"/>
                </a:solidFill>
              </a:rPr>
              <a:t> </a:t>
            </a:r>
            <a:r>
              <a:rPr sz="1800" dirty="0">
                <a:solidFill>
                  <a:srgbClr val="423F41"/>
                </a:solidFill>
              </a:rPr>
              <a:t>us</a:t>
            </a:r>
            <a:r>
              <a:rPr sz="1800" spc="165" dirty="0">
                <a:solidFill>
                  <a:srgbClr val="423F41"/>
                </a:solidFill>
              </a:rPr>
              <a:t> </a:t>
            </a:r>
            <a:r>
              <a:rPr sz="1800" spc="65" dirty="0">
                <a:solidFill>
                  <a:srgbClr val="423F41"/>
                </a:solidFill>
              </a:rPr>
              <a:t>partner</a:t>
            </a:r>
            <a:r>
              <a:rPr sz="1800" spc="165" dirty="0">
                <a:solidFill>
                  <a:srgbClr val="423F41"/>
                </a:solidFill>
              </a:rPr>
              <a:t> </a:t>
            </a:r>
            <a:r>
              <a:rPr sz="1800" spc="60" dirty="0">
                <a:solidFill>
                  <a:srgbClr val="423F41"/>
                </a:solidFill>
              </a:rPr>
              <a:t>together</a:t>
            </a:r>
            <a:r>
              <a:rPr sz="1800" spc="160" dirty="0">
                <a:solidFill>
                  <a:srgbClr val="423F41"/>
                </a:solidFill>
              </a:rPr>
              <a:t> </a:t>
            </a:r>
            <a:r>
              <a:rPr sz="1800" dirty="0">
                <a:solidFill>
                  <a:srgbClr val="423F41"/>
                </a:solidFill>
              </a:rPr>
              <a:t>to</a:t>
            </a:r>
            <a:r>
              <a:rPr sz="1800" spc="165" dirty="0">
                <a:solidFill>
                  <a:srgbClr val="423F41"/>
                </a:solidFill>
              </a:rPr>
              <a:t> </a:t>
            </a:r>
            <a:r>
              <a:rPr sz="1800" spc="50" dirty="0">
                <a:solidFill>
                  <a:srgbClr val="423F41"/>
                </a:solidFill>
              </a:rPr>
              <a:t>reach</a:t>
            </a:r>
            <a:r>
              <a:rPr sz="1800" spc="165" dirty="0">
                <a:solidFill>
                  <a:srgbClr val="423F41"/>
                </a:solidFill>
              </a:rPr>
              <a:t> </a:t>
            </a:r>
            <a:r>
              <a:rPr sz="1800" spc="45" dirty="0">
                <a:solidFill>
                  <a:srgbClr val="423F41"/>
                </a:solidFill>
              </a:rPr>
              <a:t>your</a:t>
            </a:r>
            <a:r>
              <a:rPr sz="1800" spc="165" dirty="0">
                <a:solidFill>
                  <a:srgbClr val="423F41"/>
                </a:solidFill>
              </a:rPr>
              <a:t> </a:t>
            </a:r>
            <a:r>
              <a:rPr sz="1800" spc="60" dirty="0">
                <a:solidFill>
                  <a:srgbClr val="423F41"/>
                </a:solidFill>
              </a:rPr>
              <a:t>goals</a:t>
            </a:r>
            <a:endParaRPr sz="1800" dirty="0"/>
          </a:p>
        </p:txBody>
      </p:sp>
      <p:grpSp>
        <p:nvGrpSpPr>
          <p:cNvPr id="5" name="object 5"/>
          <p:cNvGrpSpPr/>
          <p:nvPr/>
        </p:nvGrpSpPr>
        <p:grpSpPr>
          <a:xfrm>
            <a:off x="2152119" y="1965096"/>
            <a:ext cx="4425315" cy="4805045"/>
            <a:chOff x="2152119" y="1965096"/>
            <a:chExt cx="4425315" cy="4805045"/>
          </a:xfrm>
        </p:grpSpPr>
        <p:sp>
          <p:nvSpPr>
            <p:cNvPr id="6" name="object 6"/>
            <p:cNvSpPr/>
            <p:nvPr/>
          </p:nvSpPr>
          <p:spPr>
            <a:xfrm>
              <a:off x="2157516" y="2350242"/>
              <a:ext cx="4414520" cy="4414520"/>
            </a:xfrm>
            <a:custGeom>
              <a:avLst/>
              <a:gdLst/>
              <a:ahLst/>
              <a:cxnLst/>
              <a:rect l="l" t="t" r="r" b="b"/>
              <a:pathLst>
                <a:path w="4414520" h="4414520">
                  <a:moveTo>
                    <a:pt x="2207183" y="4414354"/>
                  </a:moveTo>
                  <a:lnTo>
                    <a:pt x="2255180" y="4413843"/>
                  </a:lnTo>
                  <a:lnTo>
                    <a:pt x="2302927" y="4412315"/>
                  </a:lnTo>
                  <a:lnTo>
                    <a:pt x="2350413" y="4409782"/>
                  </a:lnTo>
                  <a:lnTo>
                    <a:pt x="2397628" y="4406253"/>
                  </a:lnTo>
                  <a:lnTo>
                    <a:pt x="2444562" y="4401739"/>
                  </a:lnTo>
                  <a:lnTo>
                    <a:pt x="2491205" y="4396250"/>
                  </a:lnTo>
                  <a:lnTo>
                    <a:pt x="2537545" y="4389797"/>
                  </a:lnTo>
                  <a:lnTo>
                    <a:pt x="2583574" y="4382389"/>
                  </a:lnTo>
                  <a:lnTo>
                    <a:pt x="2629280" y="4374039"/>
                  </a:lnTo>
                  <a:lnTo>
                    <a:pt x="2674653" y="4364754"/>
                  </a:lnTo>
                  <a:lnTo>
                    <a:pt x="2719683" y="4354547"/>
                  </a:lnTo>
                  <a:lnTo>
                    <a:pt x="2764359" y="4343427"/>
                  </a:lnTo>
                  <a:lnTo>
                    <a:pt x="2808671" y="4331405"/>
                  </a:lnTo>
                  <a:lnTo>
                    <a:pt x="2852609" y="4318491"/>
                  </a:lnTo>
                  <a:lnTo>
                    <a:pt x="2896162" y="4304695"/>
                  </a:lnTo>
                  <a:lnTo>
                    <a:pt x="2939320" y="4290028"/>
                  </a:lnTo>
                  <a:lnTo>
                    <a:pt x="2982072" y="4274500"/>
                  </a:lnTo>
                  <a:lnTo>
                    <a:pt x="3024409" y="4258122"/>
                  </a:lnTo>
                  <a:lnTo>
                    <a:pt x="3066320" y="4240903"/>
                  </a:lnTo>
                  <a:lnTo>
                    <a:pt x="3107794" y="4222855"/>
                  </a:lnTo>
                  <a:lnTo>
                    <a:pt x="3148822" y="4203987"/>
                  </a:lnTo>
                  <a:lnTo>
                    <a:pt x="3189392" y="4184310"/>
                  </a:lnTo>
                  <a:lnTo>
                    <a:pt x="3229495" y="4163835"/>
                  </a:lnTo>
                  <a:lnTo>
                    <a:pt x="3269120" y="4142570"/>
                  </a:lnTo>
                  <a:lnTo>
                    <a:pt x="3308257" y="4120528"/>
                  </a:lnTo>
                  <a:lnTo>
                    <a:pt x="3346895" y="4097718"/>
                  </a:lnTo>
                  <a:lnTo>
                    <a:pt x="3385025" y="4074151"/>
                  </a:lnTo>
                  <a:lnTo>
                    <a:pt x="3422635" y="4049837"/>
                  </a:lnTo>
                  <a:lnTo>
                    <a:pt x="3459715" y="4024786"/>
                  </a:lnTo>
                  <a:lnTo>
                    <a:pt x="3496256" y="3999009"/>
                  </a:lnTo>
                  <a:lnTo>
                    <a:pt x="3532246" y="3972516"/>
                  </a:lnTo>
                  <a:lnTo>
                    <a:pt x="3567676" y="3945317"/>
                  </a:lnTo>
                  <a:lnTo>
                    <a:pt x="3602534" y="3917423"/>
                  </a:lnTo>
                  <a:lnTo>
                    <a:pt x="3636811" y="3888844"/>
                  </a:lnTo>
                  <a:lnTo>
                    <a:pt x="3670497" y="3859590"/>
                  </a:lnTo>
                  <a:lnTo>
                    <a:pt x="3703580" y="3829673"/>
                  </a:lnTo>
                  <a:lnTo>
                    <a:pt x="3736051" y="3799101"/>
                  </a:lnTo>
                  <a:lnTo>
                    <a:pt x="3767899" y="3767886"/>
                  </a:lnTo>
                  <a:lnTo>
                    <a:pt x="3799114" y="3736038"/>
                  </a:lnTo>
                  <a:lnTo>
                    <a:pt x="3829685" y="3703567"/>
                  </a:lnTo>
                  <a:lnTo>
                    <a:pt x="3859603" y="3670484"/>
                  </a:lnTo>
                  <a:lnTo>
                    <a:pt x="3888857" y="3636799"/>
                  </a:lnTo>
                  <a:lnTo>
                    <a:pt x="3917435" y="3602521"/>
                  </a:lnTo>
                  <a:lnTo>
                    <a:pt x="3945329" y="3567663"/>
                  </a:lnTo>
                  <a:lnTo>
                    <a:pt x="3972528" y="3532233"/>
                  </a:lnTo>
                  <a:lnTo>
                    <a:pt x="3999021" y="3496243"/>
                  </a:lnTo>
                  <a:lnTo>
                    <a:pt x="4024799" y="3459703"/>
                  </a:lnTo>
                  <a:lnTo>
                    <a:pt x="4049850" y="3422622"/>
                  </a:lnTo>
                  <a:lnTo>
                    <a:pt x="4074164" y="3385012"/>
                  </a:lnTo>
                  <a:lnTo>
                    <a:pt x="4097731" y="3346883"/>
                  </a:lnTo>
                  <a:lnTo>
                    <a:pt x="4120541" y="3308244"/>
                  </a:lnTo>
                  <a:lnTo>
                    <a:pt x="4142583" y="3269108"/>
                  </a:lnTo>
                  <a:lnTo>
                    <a:pt x="4163847" y="3229483"/>
                  </a:lnTo>
                  <a:lnTo>
                    <a:pt x="4184323" y="3189380"/>
                  </a:lnTo>
                  <a:lnTo>
                    <a:pt x="4204000" y="3148809"/>
                  </a:lnTo>
                  <a:lnTo>
                    <a:pt x="4222868" y="3107782"/>
                  </a:lnTo>
                  <a:lnTo>
                    <a:pt x="4240916" y="3066307"/>
                  </a:lnTo>
                  <a:lnTo>
                    <a:pt x="4258135" y="3024397"/>
                  </a:lnTo>
                  <a:lnTo>
                    <a:pt x="4274513" y="2982060"/>
                  </a:lnTo>
                  <a:lnTo>
                    <a:pt x="4290041" y="2939307"/>
                  </a:lnTo>
                  <a:lnTo>
                    <a:pt x="4304708" y="2896149"/>
                  </a:lnTo>
                  <a:lnTo>
                    <a:pt x="4318503" y="2852596"/>
                  </a:lnTo>
                  <a:lnTo>
                    <a:pt x="4331418" y="2808658"/>
                  </a:lnTo>
                  <a:lnTo>
                    <a:pt x="4343440" y="2764346"/>
                  </a:lnTo>
                  <a:lnTo>
                    <a:pt x="4354560" y="2719670"/>
                  </a:lnTo>
                  <a:lnTo>
                    <a:pt x="4364767" y="2674640"/>
                  </a:lnTo>
                  <a:lnTo>
                    <a:pt x="4374051" y="2629267"/>
                  </a:lnTo>
                  <a:lnTo>
                    <a:pt x="4382402" y="2583561"/>
                  </a:lnTo>
                  <a:lnTo>
                    <a:pt x="4389809" y="2537533"/>
                  </a:lnTo>
                  <a:lnTo>
                    <a:pt x="4396263" y="2491192"/>
                  </a:lnTo>
                  <a:lnTo>
                    <a:pt x="4401751" y="2444549"/>
                  </a:lnTo>
                  <a:lnTo>
                    <a:pt x="4406265" y="2397615"/>
                  </a:lnTo>
                  <a:lnTo>
                    <a:pt x="4409794" y="2350400"/>
                  </a:lnTo>
                  <a:lnTo>
                    <a:pt x="4412328" y="2302914"/>
                  </a:lnTo>
                  <a:lnTo>
                    <a:pt x="4413856" y="2255167"/>
                  </a:lnTo>
                  <a:lnTo>
                    <a:pt x="4414367" y="2207171"/>
                  </a:lnTo>
                  <a:lnTo>
                    <a:pt x="4413856" y="2159174"/>
                  </a:lnTo>
                  <a:lnTo>
                    <a:pt x="4412328" y="2111428"/>
                  </a:lnTo>
                  <a:lnTo>
                    <a:pt x="4409794" y="2063943"/>
                  </a:lnTo>
                  <a:lnTo>
                    <a:pt x="4406265" y="2016728"/>
                  </a:lnTo>
                  <a:lnTo>
                    <a:pt x="4401751" y="1969794"/>
                  </a:lnTo>
                  <a:lnTo>
                    <a:pt x="4396263" y="1923152"/>
                  </a:lnTo>
                  <a:lnTo>
                    <a:pt x="4389809" y="1876812"/>
                  </a:lnTo>
                  <a:lnTo>
                    <a:pt x="4382402" y="1830784"/>
                  </a:lnTo>
                  <a:lnTo>
                    <a:pt x="4374051" y="1785078"/>
                  </a:lnTo>
                  <a:lnTo>
                    <a:pt x="4364767" y="1739705"/>
                  </a:lnTo>
                  <a:lnTo>
                    <a:pt x="4354560" y="1694676"/>
                  </a:lnTo>
                  <a:lnTo>
                    <a:pt x="4343440" y="1650000"/>
                  </a:lnTo>
                  <a:lnTo>
                    <a:pt x="4331418" y="1605689"/>
                  </a:lnTo>
                  <a:lnTo>
                    <a:pt x="4318503" y="1561751"/>
                  </a:lnTo>
                  <a:lnTo>
                    <a:pt x="4304708" y="1518198"/>
                  </a:lnTo>
                  <a:lnTo>
                    <a:pt x="4290041" y="1475041"/>
                  </a:lnTo>
                  <a:lnTo>
                    <a:pt x="4274513" y="1432288"/>
                  </a:lnTo>
                  <a:lnTo>
                    <a:pt x="4258135" y="1389952"/>
                  </a:lnTo>
                  <a:lnTo>
                    <a:pt x="4240916" y="1348041"/>
                  </a:lnTo>
                  <a:lnTo>
                    <a:pt x="4222868" y="1306567"/>
                  </a:lnTo>
                  <a:lnTo>
                    <a:pt x="4204000" y="1265540"/>
                  </a:lnTo>
                  <a:lnTo>
                    <a:pt x="4184323" y="1224970"/>
                  </a:lnTo>
                  <a:lnTo>
                    <a:pt x="4163847" y="1184867"/>
                  </a:lnTo>
                  <a:lnTo>
                    <a:pt x="4142583" y="1145242"/>
                  </a:lnTo>
                  <a:lnTo>
                    <a:pt x="4120541" y="1106106"/>
                  </a:lnTo>
                  <a:lnTo>
                    <a:pt x="4097731" y="1067468"/>
                  </a:lnTo>
                  <a:lnTo>
                    <a:pt x="4074164" y="1029338"/>
                  </a:lnTo>
                  <a:lnTo>
                    <a:pt x="4049850" y="991728"/>
                  </a:lnTo>
                  <a:lnTo>
                    <a:pt x="4024799" y="954648"/>
                  </a:lnTo>
                  <a:lnTo>
                    <a:pt x="3999021" y="918108"/>
                  </a:lnTo>
                  <a:lnTo>
                    <a:pt x="3972528" y="882118"/>
                  </a:lnTo>
                  <a:lnTo>
                    <a:pt x="3945329" y="846688"/>
                  </a:lnTo>
                  <a:lnTo>
                    <a:pt x="3917435" y="811830"/>
                  </a:lnTo>
                  <a:lnTo>
                    <a:pt x="3888857" y="777553"/>
                  </a:lnTo>
                  <a:lnTo>
                    <a:pt x="3859603" y="743868"/>
                  </a:lnTo>
                  <a:lnTo>
                    <a:pt x="3829685" y="710785"/>
                  </a:lnTo>
                  <a:lnTo>
                    <a:pt x="3799114" y="678314"/>
                  </a:lnTo>
                  <a:lnTo>
                    <a:pt x="3767899" y="646466"/>
                  </a:lnTo>
                  <a:lnTo>
                    <a:pt x="3736051" y="615251"/>
                  </a:lnTo>
                  <a:lnTo>
                    <a:pt x="3703580" y="584680"/>
                  </a:lnTo>
                  <a:lnTo>
                    <a:pt x="3670497" y="554762"/>
                  </a:lnTo>
                  <a:lnTo>
                    <a:pt x="3636811" y="525509"/>
                  </a:lnTo>
                  <a:lnTo>
                    <a:pt x="3602534" y="496930"/>
                  </a:lnTo>
                  <a:lnTo>
                    <a:pt x="3567676" y="469036"/>
                  </a:lnTo>
                  <a:lnTo>
                    <a:pt x="3532246" y="441837"/>
                  </a:lnTo>
                  <a:lnTo>
                    <a:pt x="3496256" y="415344"/>
                  </a:lnTo>
                  <a:lnTo>
                    <a:pt x="3459715" y="389567"/>
                  </a:lnTo>
                  <a:lnTo>
                    <a:pt x="3422635" y="364516"/>
                  </a:lnTo>
                  <a:lnTo>
                    <a:pt x="3385025" y="340202"/>
                  </a:lnTo>
                  <a:lnTo>
                    <a:pt x="3346895" y="316635"/>
                  </a:lnTo>
                  <a:lnTo>
                    <a:pt x="3308257" y="293825"/>
                  </a:lnTo>
                  <a:lnTo>
                    <a:pt x="3269120" y="271783"/>
                  </a:lnTo>
                  <a:lnTo>
                    <a:pt x="3229495" y="250519"/>
                  </a:lnTo>
                  <a:lnTo>
                    <a:pt x="3189392" y="230043"/>
                  </a:lnTo>
                  <a:lnTo>
                    <a:pt x="3148822" y="210366"/>
                  </a:lnTo>
                  <a:lnTo>
                    <a:pt x="3107794" y="191499"/>
                  </a:lnTo>
                  <a:lnTo>
                    <a:pt x="3066320" y="173450"/>
                  </a:lnTo>
                  <a:lnTo>
                    <a:pt x="3024409" y="156232"/>
                  </a:lnTo>
                  <a:lnTo>
                    <a:pt x="2982072" y="139854"/>
                  </a:lnTo>
                  <a:lnTo>
                    <a:pt x="2939320" y="124326"/>
                  </a:lnTo>
                  <a:lnTo>
                    <a:pt x="2896162" y="109659"/>
                  </a:lnTo>
                  <a:lnTo>
                    <a:pt x="2852609" y="95863"/>
                  </a:lnTo>
                  <a:lnTo>
                    <a:pt x="2808671" y="82949"/>
                  </a:lnTo>
                  <a:lnTo>
                    <a:pt x="2764359" y="70927"/>
                  </a:lnTo>
                  <a:lnTo>
                    <a:pt x="2719683" y="59807"/>
                  </a:lnTo>
                  <a:lnTo>
                    <a:pt x="2674653" y="49600"/>
                  </a:lnTo>
                  <a:lnTo>
                    <a:pt x="2629280" y="40315"/>
                  </a:lnTo>
                  <a:lnTo>
                    <a:pt x="2583574" y="31964"/>
                  </a:lnTo>
                  <a:lnTo>
                    <a:pt x="2537545" y="24557"/>
                  </a:lnTo>
                  <a:lnTo>
                    <a:pt x="2491205" y="18104"/>
                  </a:lnTo>
                  <a:lnTo>
                    <a:pt x="2444562" y="12615"/>
                  </a:lnTo>
                  <a:lnTo>
                    <a:pt x="2397628" y="8101"/>
                  </a:lnTo>
                  <a:lnTo>
                    <a:pt x="2350413" y="4572"/>
                  </a:lnTo>
                  <a:lnTo>
                    <a:pt x="2302927" y="2039"/>
                  </a:lnTo>
                  <a:lnTo>
                    <a:pt x="2255180" y="511"/>
                  </a:lnTo>
                  <a:lnTo>
                    <a:pt x="2207183" y="0"/>
                  </a:lnTo>
                  <a:lnTo>
                    <a:pt x="2159187" y="511"/>
                  </a:lnTo>
                  <a:lnTo>
                    <a:pt x="2111440" y="2039"/>
                  </a:lnTo>
                  <a:lnTo>
                    <a:pt x="2063954" y="4572"/>
                  </a:lnTo>
                  <a:lnTo>
                    <a:pt x="2016739" y="8101"/>
                  </a:lnTo>
                  <a:lnTo>
                    <a:pt x="1969805" y="12615"/>
                  </a:lnTo>
                  <a:lnTo>
                    <a:pt x="1923162" y="18104"/>
                  </a:lnTo>
                  <a:lnTo>
                    <a:pt x="1876821" y="24557"/>
                  </a:lnTo>
                  <a:lnTo>
                    <a:pt x="1830793" y="31964"/>
                  </a:lnTo>
                  <a:lnTo>
                    <a:pt x="1785087" y="40315"/>
                  </a:lnTo>
                  <a:lnTo>
                    <a:pt x="1739714" y="49600"/>
                  </a:lnTo>
                  <a:lnTo>
                    <a:pt x="1694684" y="59807"/>
                  </a:lnTo>
                  <a:lnTo>
                    <a:pt x="1650008" y="70927"/>
                  </a:lnTo>
                  <a:lnTo>
                    <a:pt x="1605696" y="82949"/>
                  </a:lnTo>
                  <a:lnTo>
                    <a:pt x="1561758" y="95863"/>
                  </a:lnTo>
                  <a:lnTo>
                    <a:pt x="1518205" y="109659"/>
                  </a:lnTo>
                  <a:lnTo>
                    <a:pt x="1475047" y="124326"/>
                  </a:lnTo>
                  <a:lnTo>
                    <a:pt x="1432294" y="139854"/>
                  </a:lnTo>
                  <a:lnTo>
                    <a:pt x="1389957" y="156232"/>
                  </a:lnTo>
                  <a:lnTo>
                    <a:pt x="1348047" y="173450"/>
                  </a:lnTo>
                  <a:lnTo>
                    <a:pt x="1306572" y="191499"/>
                  </a:lnTo>
                  <a:lnTo>
                    <a:pt x="1265545" y="210366"/>
                  </a:lnTo>
                  <a:lnTo>
                    <a:pt x="1224974" y="230043"/>
                  </a:lnTo>
                  <a:lnTo>
                    <a:pt x="1184871" y="250519"/>
                  </a:lnTo>
                  <a:lnTo>
                    <a:pt x="1145246" y="271783"/>
                  </a:lnTo>
                  <a:lnTo>
                    <a:pt x="1106109" y="293825"/>
                  </a:lnTo>
                  <a:lnTo>
                    <a:pt x="1067471" y="316635"/>
                  </a:lnTo>
                  <a:lnTo>
                    <a:pt x="1029342" y="340202"/>
                  </a:lnTo>
                  <a:lnTo>
                    <a:pt x="991732" y="364516"/>
                  </a:lnTo>
                  <a:lnTo>
                    <a:pt x="954651" y="389567"/>
                  </a:lnTo>
                  <a:lnTo>
                    <a:pt x="918111" y="415344"/>
                  </a:lnTo>
                  <a:lnTo>
                    <a:pt x="882120" y="441837"/>
                  </a:lnTo>
                  <a:lnTo>
                    <a:pt x="846691" y="469036"/>
                  </a:lnTo>
                  <a:lnTo>
                    <a:pt x="811832" y="496930"/>
                  </a:lnTo>
                  <a:lnTo>
                    <a:pt x="777555" y="525509"/>
                  </a:lnTo>
                  <a:lnTo>
                    <a:pt x="743870" y="554762"/>
                  </a:lnTo>
                  <a:lnTo>
                    <a:pt x="710787" y="584680"/>
                  </a:lnTo>
                  <a:lnTo>
                    <a:pt x="678316" y="615251"/>
                  </a:lnTo>
                  <a:lnTo>
                    <a:pt x="646468" y="646466"/>
                  </a:lnTo>
                  <a:lnTo>
                    <a:pt x="615253" y="678314"/>
                  </a:lnTo>
                  <a:lnTo>
                    <a:pt x="584681" y="710785"/>
                  </a:lnTo>
                  <a:lnTo>
                    <a:pt x="554763" y="743868"/>
                  </a:lnTo>
                  <a:lnTo>
                    <a:pt x="525510" y="777553"/>
                  </a:lnTo>
                  <a:lnTo>
                    <a:pt x="496931" y="811830"/>
                  </a:lnTo>
                  <a:lnTo>
                    <a:pt x="469037" y="846688"/>
                  </a:lnTo>
                  <a:lnTo>
                    <a:pt x="441838" y="882118"/>
                  </a:lnTo>
                  <a:lnTo>
                    <a:pt x="415345" y="918108"/>
                  </a:lnTo>
                  <a:lnTo>
                    <a:pt x="389568" y="954648"/>
                  </a:lnTo>
                  <a:lnTo>
                    <a:pt x="364517" y="991728"/>
                  </a:lnTo>
                  <a:lnTo>
                    <a:pt x="340203" y="1029338"/>
                  </a:lnTo>
                  <a:lnTo>
                    <a:pt x="316636" y="1067468"/>
                  </a:lnTo>
                  <a:lnTo>
                    <a:pt x="293826" y="1106106"/>
                  </a:lnTo>
                  <a:lnTo>
                    <a:pt x="271783" y="1145242"/>
                  </a:lnTo>
                  <a:lnTo>
                    <a:pt x="250519" y="1184867"/>
                  </a:lnTo>
                  <a:lnTo>
                    <a:pt x="230044" y="1224970"/>
                  </a:lnTo>
                  <a:lnTo>
                    <a:pt x="210367" y="1265540"/>
                  </a:lnTo>
                  <a:lnTo>
                    <a:pt x="191499" y="1306567"/>
                  </a:lnTo>
                  <a:lnTo>
                    <a:pt x="173451" y="1348041"/>
                  </a:lnTo>
                  <a:lnTo>
                    <a:pt x="156232" y="1389952"/>
                  </a:lnTo>
                  <a:lnTo>
                    <a:pt x="139854" y="1432288"/>
                  </a:lnTo>
                  <a:lnTo>
                    <a:pt x="124326" y="1475041"/>
                  </a:lnTo>
                  <a:lnTo>
                    <a:pt x="109659" y="1518198"/>
                  </a:lnTo>
                  <a:lnTo>
                    <a:pt x="95863" y="1561751"/>
                  </a:lnTo>
                  <a:lnTo>
                    <a:pt x="82949" y="1605689"/>
                  </a:lnTo>
                  <a:lnTo>
                    <a:pt x="70927" y="1650000"/>
                  </a:lnTo>
                  <a:lnTo>
                    <a:pt x="59807" y="1694676"/>
                  </a:lnTo>
                  <a:lnTo>
                    <a:pt x="49600" y="1739705"/>
                  </a:lnTo>
                  <a:lnTo>
                    <a:pt x="40315" y="1785078"/>
                  </a:lnTo>
                  <a:lnTo>
                    <a:pt x="31964" y="1830784"/>
                  </a:lnTo>
                  <a:lnTo>
                    <a:pt x="24557" y="1876812"/>
                  </a:lnTo>
                  <a:lnTo>
                    <a:pt x="18104" y="1923152"/>
                  </a:lnTo>
                  <a:lnTo>
                    <a:pt x="12615" y="1969794"/>
                  </a:lnTo>
                  <a:lnTo>
                    <a:pt x="8101" y="2016728"/>
                  </a:lnTo>
                  <a:lnTo>
                    <a:pt x="4572" y="2063943"/>
                  </a:lnTo>
                  <a:lnTo>
                    <a:pt x="2039" y="2111428"/>
                  </a:lnTo>
                  <a:lnTo>
                    <a:pt x="511" y="2159174"/>
                  </a:lnTo>
                  <a:lnTo>
                    <a:pt x="0" y="2207171"/>
                  </a:lnTo>
                  <a:lnTo>
                    <a:pt x="511" y="2255167"/>
                  </a:lnTo>
                  <a:lnTo>
                    <a:pt x="2039" y="2302914"/>
                  </a:lnTo>
                  <a:lnTo>
                    <a:pt x="4572" y="2350400"/>
                  </a:lnTo>
                  <a:lnTo>
                    <a:pt x="8101" y="2397615"/>
                  </a:lnTo>
                  <a:lnTo>
                    <a:pt x="12615" y="2444549"/>
                  </a:lnTo>
                  <a:lnTo>
                    <a:pt x="18104" y="2491192"/>
                  </a:lnTo>
                  <a:lnTo>
                    <a:pt x="24557" y="2537533"/>
                  </a:lnTo>
                  <a:lnTo>
                    <a:pt x="31964" y="2583561"/>
                  </a:lnTo>
                  <a:lnTo>
                    <a:pt x="40315" y="2629267"/>
                  </a:lnTo>
                  <a:lnTo>
                    <a:pt x="49600" y="2674640"/>
                  </a:lnTo>
                  <a:lnTo>
                    <a:pt x="59807" y="2719670"/>
                  </a:lnTo>
                  <a:lnTo>
                    <a:pt x="70927" y="2764346"/>
                  </a:lnTo>
                  <a:lnTo>
                    <a:pt x="82949" y="2808658"/>
                  </a:lnTo>
                  <a:lnTo>
                    <a:pt x="95863" y="2852596"/>
                  </a:lnTo>
                  <a:lnTo>
                    <a:pt x="109659" y="2896149"/>
                  </a:lnTo>
                  <a:lnTo>
                    <a:pt x="124326" y="2939307"/>
                  </a:lnTo>
                  <a:lnTo>
                    <a:pt x="139854" y="2982060"/>
                  </a:lnTo>
                  <a:lnTo>
                    <a:pt x="156232" y="3024397"/>
                  </a:lnTo>
                  <a:lnTo>
                    <a:pt x="173451" y="3066307"/>
                  </a:lnTo>
                  <a:lnTo>
                    <a:pt x="191499" y="3107782"/>
                  </a:lnTo>
                  <a:lnTo>
                    <a:pt x="210367" y="3148809"/>
                  </a:lnTo>
                  <a:lnTo>
                    <a:pt x="230044" y="3189380"/>
                  </a:lnTo>
                  <a:lnTo>
                    <a:pt x="250519" y="3229483"/>
                  </a:lnTo>
                  <a:lnTo>
                    <a:pt x="271783" y="3269108"/>
                  </a:lnTo>
                  <a:lnTo>
                    <a:pt x="293826" y="3308244"/>
                  </a:lnTo>
                  <a:lnTo>
                    <a:pt x="316636" y="3346883"/>
                  </a:lnTo>
                  <a:lnTo>
                    <a:pt x="340203" y="3385012"/>
                  </a:lnTo>
                  <a:lnTo>
                    <a:pt x="364517" y="3422622"/>
                  </a:lnTo>
                  <a:lnTo>
                    <a:pt x="389568" y="3459703"/>
                  </a:lnTo>
                  <a:lnTo>
                    <a:pt x="415345" y="3496243"/>
                  </a:lnTo>
                  <a:lnTo>
                    <a:pt x="441838" y="3532233"/>
                  </a:lnTo>
                  <a:lnTo>
                    <a:pt x="469037" y="3567663"/>
                  </a:lnTo>
                  <a:lnTo>
                    <a:pt x="496931" y="3602521"/>
                  </a:lnTo>
                  <a:lnTo>
                    <a:pt x="525510" y="3636799"/>
                  </a:lnTo>
                  <a:lnTo>
                    <a:pt x="554763" y="3670484"/>
                  </a:lnTo>
                  <a:lnTo>
                    <a:pt x="584681" y="3703567"/>
                  </a:lnTo>
                  <a:lnTo>
                    <a:pt x="615253" y="3736038"/>
                  </a:lnTo>
                  <a:lnTo>
                    <a:pt x="646468" y="3767886"/>
                  </a:lnTo>
                  <a:lnTo>
                    <a:pt x="678316" y="3799101"/>
                  </a:lnTo>
                  <a:lnTo>
                    <a:pt x="710787" y="3829673"/>
                  </a:lnTo>
                  <a:lnTo>
                    <a:pt x="743870" y="3859590"/>
                  </a:lnTo>
                  <a:lnTo>
                    <a:pt x="777555" y="3888844"/>
                  </a:lnTo>
                  <a:lnTo>
                    <a:pt x="811832" y="3917423"/>
                  </a:lnTo>
                  <a:lnTo>
                    <a:pt x="846691" y="3945317"/>
                  </a:lnTo>
                  <a:lnTo>
                    <a:pt x="882120" y="3972516"/>
                  </a:lnTo>
                  <a:lnTo>
                    <a:pt x="918111" y="3999009"/>
                  </a:lnTo>
                  <a:lnTo>
                    <a:pt x="954651" y="4024786"/>
                  </a:lnTo>
                  <a:lnTo>
                    <a:pt x="991732" y="4049837"/>
                  </a:lnTo>
                  <a:lnTo>
                    <a:pt x="1029342" y="4074151"/>
                  </a:lnTo>
                  <a:lnTo>
                    <a:pt x="1067471" y="4097718"/>
                  </a:lnTo>
                  <a:lnTo>
                    <a:pt x="1106109" y="4120528"/>
                  </a:lnTo>
                  <a:lnTo>
                    <a:pt x="1145246" y="4142570"/>
                  </a:lnTo>
                  <a:lnTo>
                    <a:pt x="1184871" y="4163835"/>
                  </a:lnTo>
                  <a:lnTo>
                    <a:pt x="1224974" y="4184310"/>
                  </a:lnTo>
                  <a:lnTo>
                    <a:pt x="1265545" y="4203987"/>
                  </a:lnTo>
                  <a:lnTo>
                    <a:pt x="1306572" y="4222855"/>
                  </a:lnTo>
                  <a:lnTo>
                    <a:pt x="1348047" y="4240903"/>
                  </a:lnTo>
                  <a:lnTo>
                    <a:pt x="1389957" y="4258122"/>
                  </a:lnTo>
                  <a:lnTo>
                    <a:pt x="1432294" y="4274500"/>
                  </a:lnTo>
                  <a:lnTo>
                    <a:pt x="1475047" y="4290028"/>
                  </a:lnTo>
                  <a:lnTo>
                    <a:pt x="1518205" y="4304695"/>
                  </a:lnTo>
                  <a:lnTo>
                    <a:pt x="1561758" y="4318491"/>
                  </a:lnTo>
                  <a:lnTo>
                    <a:pt x="1605696" y="4331405"/>
                  </a:lnTo>
                  <a:lnTo>
                    <a:pt x="1650008" y="4343427"/>
                  </a:lnTo>
                  <a:lnTo>
                    <a:pt x="1694684" y="4354547"/>
                  </a:lnTo>
                  <a:lnTo>
                    <a:pt x="1739714" y="4364754"/>
                  </a:lnTo>
                  <a:lnTo>
                    <a:pt x="1785087" y="4374039"/>
                  </a:lnTo>
                  <a:lnTo>
                    <a:pt x="1830793" y="4382389"/>
                  </a:lnTo>
                  <a:lnTo>
                    <a:pt x="1876821" y="4389797"/>
                  </a:lnTo>
                  <a:lnTo>
                    <a:pt x="1923162" y="4396250"/>
                  </a:lnTo>
                  <a:lnTo>
                    <a:pt x="1969805" y="4401739"/>
                  </a:lnTo>
                  <a:lnTo>
                    <a:pt x="2016739" y="4406253"/>
                  </a:lnTo>
                  <a:lnTo>
                    <a:pt x="2063954" y="4409782"/>
                  </a:lnTo>
                  <a:lnTo>
                    <a:pt x="2111440" y="4412315"/>
                  </a:lnTo>
                  <a:lnTo>
                    <a:pt x="2159187" y="4413843"/>
                  </a:lnTo>
                  <a:lnTo>
                    <a:pt x="2207183" y="4414354"/>
                  </a:lnTo>
                  <a:close/>
                </a:path>
              </a:pathLst>
            </a:custGeom>
            <a:ln w="10287">
              <a:solidFill>
                <a:srgbClr val="00653E"/>
              </a:solidFill>
            </a:ln>
          </p:spPr>
          <p:txBody>
            <a:bodyPr wrap="square" lIns="0" tIns="0" rIns="0" bIns="0" rtlCol="0"/>
            <a:lstStyle/>
            <a:p>
              <a:endParaRPr/>
            </a:p>
          </p:txBody>
        </p:sp>
        <p:sp>
          <p:nvSpPr>
            <p:cNvPr id="7" name="object 7"/>
            <p:cNvSpPr/>
            <p:nvPr/>
          </p:nvSpPr>
          <p:spPr>
            <a:xfrm>
              <a:off x="3775456" y="1965096"/>
              <a:ext cx="2647950" cy="988694"/>
            </a:xfrm>
            <a:custGeom>
              <a:avLst/>
              <a:gdLst/>
              <a:ahLst/>
              <a:cxnLst/>
              <a:rect l="l" t="t" r="r" b="b"/>
              <a:pathLst>
                <a:path w="2647950" h="988694">
                  <a:moveTo>
                    <a:pt x="1425117" y="137668"/>
                  </a:moveTo>
                  <a:lnTo>
                    <a:pt x="1096175" y="137668"/>
                  </a:lnTo>
                  <a:lnTo>
                    <a:pt x="1096175" y="0"/>
                  </a:lnTo>
                  <a:lnTo>
                    <a:pt x="0" y="0"/>
                  </a:lnTo>
                  <a:lnTo>
                    <a:pt x="0" y="762889"/>
                  </a:lnTo>
                  <a:lnTo>
                    <a:pt x="1096175" y="762889"/>
                  </a:lnTo>
                  <a:lnTo>
                    <a:pt x="1096175" y="711454"/>
                  </a:lnTo>
                  <a:lnTo>
                    <a:pt x="1425117" y="711454"/>
                  </a:lnTo>
                  <a:lnTo>
                    <a:pt x="1425117" y="137668"/>
                  </a:lnTo>
                  <a:close/>
                </a:path>
                <a:path w="2647950" h="988694">
                  <a:moveTo>
                    <a:pt x="2647734" y="237020"/>
                  </a:moveTo>
                  <a:lnTo>
                    <a:pt x="1791335" y="237020"/>
                  </a:lnTo>
                  <a:lnTo>
                    <a:pt x="1791335" y="988288"/>
                  </a:lnTo>
                  <a:lnTo>
                    <a:pt x="2647734" y="988288"/>
                  </a:lnTo>
                  <a:lnTo>
                    <a:pt x="2647734" y="237020"/>
                  </a:lnTo>
                  <a:close/>
                </a:path>
              </a:pathLst>
            </a:custGeom>
            <a:solidFill>
              <a:srgbClr val="FFFFFF"/>
            </a:solidFill>
          </p:spPr>
          <p:txBody>
            <a:bodyPr wrap="square" lIns="0" tIns="0" rIns="0" bIns="0" rtlCol="0"/>
            <a:lstStyle/>
            <a:p>
              <a:endParaRPr/>
            </a:p>
          </p:txBody>
        </p:sp>
      </p:grpSp>
      <p:sp>
        <p:nvSpPr>
          <p:cNvPr id="8" name="object 8"/>
          <p:cNvSpPr txBox="1"/>
          <p:nvPr/>
        </p:nvSpPr>
        <p:spPr>
          <a:xfrm>
            <a:off x="5989278" y="2414076"/>
            <a:ext cx="2102485" cy="421005"/>
          </a:xfrm>
          <a:prstGeom prst="rect">
            <a:avLst/>
          </a:prstGeom>
        </p:spPr>
        <p:txBody>
          <a:bodyPr vert="horz" wrap="square" lIns="0" tIns="12065" rIns="0" bIns="0" rtlCol="0">
            <a:spAutoFit/>
          </a:bodyPr>
          <a:lstStyle/>
          <a:p>
            <a:pPr marL="12700">
              <a:lnSpc>
                <a:spcPts val="1560"/>
              </a:lnSpc>
              <a:spcBef>
                <a:spcPts val="95"/>
              </a:spcBef>
            </a:pPr>
            <a:r>
              <a:rPr sz="1300" b="1" dirty="0">
                <a:solidFill>
                  <a:srgbClr val="00653E"/>
                </a:solidFill>
                <a:latin typeface="MyriadPro-Semibold"/>
                <a:cs typeface="MyriadPro-Semibold"/>
              </a:rPr>
              <a:t>PURCHASE</a:t>
            </a:r>
            <a:r>
              <a:rPr sz="1300" b="1" spc="90" dirty="0">
                <a:solidFill>
                  <a:srgbClr val="00653E"/>
                </a:solidFill>
                <a:latin typeface="MyriadPro-Semibold"/>
                <a:cs typeface="MyriadPro-Semibold"/>
              </a:rPr>
              <a:t> </a:t>
            </a:r>
            <a:r>
              <a:rPr sz="1300" b="1" dirty="0">
                <a:solidFill>
                  <a:srgbClr val="00653E"/>
                </a:solidFill>
                <a:latin typeface="MyriadPro-Semibold"/>
                <a:cs typeface="MyriadPro-Semibold"/>
              </a:rPr>
              <a:t>AND</a:t>
            </a:r>
            <a:r>
              <a:rPr sz="1300" b="1" spc="95" dirty="0">
                <a:solidFill>
                  <a:srgbClr val="00653E"/>
                </a:solidFill>
                <a:latin typeface="MyriadPro-Semibold"/>
                <a:cs typeface="MyriadPro-Semibold"/>
              </a:rPr>
              <a:t> </a:t>
            </a:r>
            <a:r>
              <a:rPr sz="1300" b="1" spc="-20" dirty="0">
                <a:solidFill>
                  <a:srgbClr val="00653E"/>
                </a:solidFill>
                <a:latin typeface="MyriadPro-Semibold"/>
                <a:cs typeface="MyriadPro-Semibold"/>
              </a:rPr>
              <a:t>SALE</a:t>
            </a:r>
            <a:endParaRPr sz="1300">
              <a:latin typeface="MyriadPro-Semibold"/>
              <a:cs typeface="MyriadPro-Semibold"/>
            </a:endParaRPr>
          </a:p>
          <a:p>
            <a:pPr marL="12700">
              <a:lnSpc>
                <a:spcPts val="1560"/>
              </a:lnSpc>
            </a:pPr>
            <a:r>
              <a:rPr sz="1300" b="1" dirty="0">
                <a:solidFill>
                  <a:srgbClr val="00653E"/>
                </a:solidFill>
                <a:latin typeface="MyriadPro-Semibold"/>
                <a:cs typeface="MyriadPro-Semibold"/>
              </a:rPr>
              <a:t>AGREEMENT</a:t>
            </a:r>
            <a:r>
              <a:rPr sz="1300" b="1" spc="120" dirty="0">
                <a:solidFill>
                  <a:srgbClr val="00653E"/>
                </a:solidFill>
                <a:latin typeface="MyriadPro-Semibold"/>
                <a:cs typeface="MyriadPro-Semibold"/>
              </a:rPr>
              <a:t> </a:t>
            </a:r>
            <a:r>
              <a:rPr sz="1300" b="1" spc="-10" dirty="0">
                <a:solidFill>
                  <a:srgbClr val="00653E"/>
                </a:solidFill>
                <a:latin typeface="MyriadPro-Semibold"/>
                <a:cs typeface="MyriadPro-Semibold"/>
              </a:rPr>
              <a:t>NEGOTIATIONS</a:t>
            </a:r>
            <a:endParaRPr sz="1300">
              <a:latin typeface="MyriadPro-Semibold"/>
              <a:cs typeface="MyriadPro-Semibold"/>
            </a:endParaRPr>
          </a:p>
        </p:txBody>
      </p:sp>
      <p:sp>
        <p:nvSpPr>
          <p:cNvPr id="9" name="object 9"/>
          <p:cNvSpPr txBox="1"/>
          <p:nvPr/>
        </p:nvSpPr>
        <p:spPr>
          <a:xfrm>
            <a:off x="5606603" y="2180356"/>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2</a:t>
            </a:r>
            <a:endParaRPr sz="5150">
              <a:latin typeface="MyriadPro-Light"/>
              <a:cs typeface="MyriadPro-Light"/>
            </a:endParaRPr>
          </a:p>
        </p:txBody>
      </p:sp>
      <p:sp>
        <p:nvSpPr>
          <p:cNvPr id="10" name="object 10"/>
          <p:cNvSpPr/>
          <p:nvPr/>
        </p:nvSpPr>
        <p:spPr>
          <a:xfrm>
            <a:off x="5990044" y="3268395"/>
            <a:ext cx="1125855" cy="574040"/>
          </a:xfrm>
          <a:custGeom>
            <a:avLst/>
            <a:gdLst/>
            <a:ahLst/>
            <a:cxnLst/>
            <a:rect l="l" t="t" r="r" b="b"/>
            <a:pathLst>
              <a:path w="1125854" h="574039">
                <a:moveTo>
                  <a:pt x="1125804" y="0"/>
                </a:moveTo>
                <a:lnTo>
                  <a:pt x="0" y="0"/>
                </a:lnTo>
                <a:lnTo>
                  <a:pt x="0" y="573786"/>
                </a:lnTo>
                <a:lnTo>
                  <a:pt x="1125804" y="573786"/>
                </a:lnTo>
                <a:lnTo>
                  <a:pt x="1125804" y="0"/>
                </a:lnTo>
                <a:close/>
              </a:path>
            </a:pathLst>
          </a:custGeom>
          <a:solidFill>
            <a:srgbClr val="FFFFFF"/>
          </a:solidFill>
        </p:spPr>
        <p:txBody>
          <a:bodyPr wrap="square" lIns="0" tIns="0" rIns="0" bIns="0" rtlCol="0"/>
          <a:lstStyle/>
          <a:p>
            <a:endParaRPr/>
          </a:p>
        </p:txBody>
      </p:sp>
      <p:sp>
        <p:nvSpPr>
          <p:cNvPr id="11" name="object 11"/>
          <p:cNvSpPr txBox="1"/>
          <p:nvPr/>
        </p:nvSpPr>
        <p:spPr>
          <a:xfrm>
            <a:off x="6576871" y="3287191"/>
            <a:ext cx="997585" cy="421005"/>
          </a:xfrm>
          <a:prstGeom prst="rect">
            <a:avLst/>
          </a:prstGeom>
        </p:spPr>
        <p:txBody>
          <a:bodyPr vert="horz" wrap="square" lIns="0" tIns="12065" rIns="0" bIns="0" rtlCol="0">
            <a:spAutoFit/>
          </a:bodyPr>
          <a:lstStyle/>
          <a:p>
            <a:pPr marL="12700">
              <a:lnSpc>
                <a:spcPts val="1560"/>
              </a:lnSpc>
              <a:spcBef>
                <a:spcPts val="95"/>
              </a:spcBef>
            </a:pPr>
            <a:r>
              <a:rPr sz="1300" b="1" spc="-10" dirty="0">
                <a:solidFill>
                  <a:srgbClr val="00653E"/>
                </a:solidFill>
                <a:latin typeface="MyriadPro-Semibold"/>
                <a:cs typeface="MyriadPro-Semibold"/>
              </a:rPr>
              <a:t>MUTUAL</a:t>
            </a:r>
            <a:endParaRPr sz="1300">
              <a:latin typeface="MyriadPro-Semibold"/>
              <a:cs typeface="MyriadPro-Semibold"/>
            </a:endParaRPr>
          </a:p>
          <a:p>
            <a:pPr marL="12700">
              <a:lnSpc>
                <a:spcPts val="1560"/>
              </a:lnSpc>
            </a:pPr>
            <a:r>
              <a:rPr sz="1300" b="1" spc="-10" dirty="0">
                <a:solidFill>
                  <a:srgbClr val="00653E"/>
                </a:solidFill>
                <a:latin typeface="MyriadPro-Semibold"/>
                <a:cs typeface="MyriadPro-Semibold"/>
              </a:rPr>
              <a:t>ACCEPTANCE</a:t>
            </a:r>
            <a:endParaRPr sz="1300">
              <a:latin typeface="MyriadPro-Semibold"/>
              <a:cs typeface="MyriadPro-Semibold"/>
            </a:endParaRPr>
          </a:p>
        </p:txBody>
      </p:sp>
      <p:sp>
        <p:nvSpPr>
          <p:cNvPr id="12" name="object 12"/>
          <p:cNvSpPr txBox="1"/>
          <p:nvPr/>
        </p:nvSpPr>
        <p:spPr>
          <a:xfrm>
            <a:off x="6205306" y="3058820"/>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3</a:t>
            </a:r>
            <a:endParaRPr sz="5150">
              <a:latin typeface="MyriadPro-Light"/>
              <a:cs typeface="MyriadPro-Light"/>
            </a:endParaRPr>
          </a:p>
        </p:txBody>
      </p:sp>
      <p:sp>
        <p:nvSpPr>
          <p:cNvPr id="13" name="object 13"/>
          <p:cNvSpPr/>
          <p:nvPr/>
        </p:nvSpPr>
        <p:spPr>
          <a:xfrm>
            <a:off x="5840031" y="4237202"/>
            <a:ext cx="1125855" cy="691515"/>
          </a:xfrm>
          <a:custGeom>
            <a:avLst/>
            <a:gdLst/>
            <a:ahLst/>
            <a:cxnLst/>
            <a:rect l="l" t="t" r="r" b="b"/>
            <a:pathLst>
              <a:path w="1125854" h="691514">
                <a:moveTo>
                  <a:pt x="1125804" y="0"/>
                </a:moveTo>
                <a:lnTo>
                  <a:pt x="0" y="0"/>
                </a:lnTo>
                <a:lnTo>
                  <a:pt x="0" y="691286"/>
                </a:lnTo>
                <a:lnTo>
                  <a:pt x="1125804" y="691286"/>
                </a:lnTo>
                <a:lnTo>
                  <a:pt x="1125804" y="0"/>
                </a:lnTo>
                <a:close/>
              </a:path>
            </a:pathLst>
          </a:custGeom>
          <a:solidFill>
            <a:srgbClr val="FFFFFF"/>
          </a:solidFill>
        </p:spPr>
        <p:txBody>
          <a:bodyPr wrap="square" lIns="0" tIns="0" rIns="0" bIns="0" rtlCol="0"/>
          <a:lstStyle/>
          <a:p>
            <a:endParaRPr/>
          </a:p>
        </p:txBody>
      </p:sp>
      <p:sp>
        <p:nvSpPr>
          <p:cNvPr id="14" name="object 14"/>
          <p:cNvSpPr txBox="1"/>
          <p:nvPr/>
        </p:nvSpPr>
        <p:spPr>
          <a:xfrm>
            <a:off x="6760848" y="4337197"/>
            <a:ext cx="1970405" cy="421005"/>
          </a:xfrm>
          <a:prstGeom prst="rect">
            <a:avLst/>
          </a:prstGeom>
        </p:spPr>
        <p:txBody>
          <a:bodyPr vert="horz" wrap="square" lIns="0" tIns="12065" rIns="0" bIns="0" rtlCol="0">
            <a:spAutoFit/>
          </a:bodyPr>
          <a:lstStyle/>
          <a:p>
            <a:pPr marL="12700">
              <a:lnSpc>
                <a:spcPts val="1560"/>
              </a:lnSpc>
              <a:spcBef>
                <a:spcPts val="95"/>
              </a:spcBef>
            </a:pPr>
            <a:r>
              <a:rPr sz="1300" b="1" dirty="0">
                <a:solidFill>
                  <a:srgbClr val="00653E"/>
                </a:solidFill>
                <a:latin typeface="MyriadPro-Semibold"/>
                <a:cs typeface="MyriadPro-Semibold"/>
              </a:rPr>
              <a:t>OPEN</a:t>
            </a:r>
            <a:r>
              <a:rPr sz="1300" b="1" spc="80" dirty="0">
                <a:solidFill>
                  <a:srgbClr val="00653E"/>
                </a:solidFill>
                <a:latin typeface="MyriadPro-Semibold"/>
                <a:cs typeface="MyriadPro-Semibold"/>
              </a:rPr>
              <a:t> </a:t>
            </a:r>
            <a:r>
              <a:rPr sz="1300" b="1" dirty="0">
                <a:solidFill>
                  <a:srgbClr val="00653E"/>
                </a:solidFill>
                <a:latin typeface="MyriadPro-Semibold"/>
                <a:cs typeface="MyriadPro-Semibold"/>
              </a:rPr>
              <a:t>ESCROW</a:t>
            </a:r>
            <a:r>
              <a:rPr sz="1300" b="1" spc="80" dirty="0">
                <a:solidFill>
                  <a:srgbClr val="00653E"/>
                </a:solidFill>
                <a:latin typeface="MyriadPro-Semibold"/>
                <a:cs typeface="MyriadPro-Semibold"/>
              </a:rPr>
              <a:t> </a:t>
            </a:r>
            <a:r>
              <a:rPr sz="1300" b="1" spc="-25" dirty="0">
                <a:solidFill>
                  <a:srgbClr val="00653E"/>
                </a:solidFill>
                <a:latin typeface="MyriadPro-Semibold"/>
                <a:cs typeface="MyriadPro-Semibold"/>
              </a:rPr>
              <a:t>AND</a:t>
            </a:r>
            <a:endParaRPr sz="1300" dirty="0">
              <a:latin typeface="MyriadPro-Semibold"/>
              <a:cs typeface="MyriadPro-Semibold"/>
            </a:endParaRPr>
          </a:p>
          <a:p>
            <a:pPr marL="12700">
              <a:lnSpc>
                <a:spcPts val="1560"/>
              </a:lnSpc>
            </a:pPr>
            <a:r>
              <a:rPr sz="1300" b="1" dirty="0">
                <a:solidFill>
                  <a:srgbClr val="00653E"/>
                </a:solidFill>
                <a:latin typeface="MyriadPro-Semibold"/>
                <a:cs typeface="MyriadPro-Semibold"/>
              </a:rPr>
              <a:t>EARNEST</a:t>
            </a:r>
            <a:r>
              <a:rPr sz="1300" b="1" spc="100" dirty="0">
                <a:solidFill>
                  <a:srgbClr val="00653E"/>
                </a:solidFill>
                <a:latin typeface="MyriadPro-Semibold"/>
                <a:cs typeface="MyriadPro-Semibold"/>
              </a:rPr>
              <a:t> </a:t>
            </a:r>
            <a:r>
              <a:rPr sz="1300" b="1" dirty="0">
                <a:solidFill>
                  <a:srgbClr val="00653E"/>
                </a:solidFill>
                <a:latin typeface="MyriadPro-Semibold"/>
                <a:cs typeface="MyriadPro-Semibold"/>
              </a:rPr>
              <a:t>MONEY</a:t>
            </a:r>
            <a:r>
              <a:rPr sz="1300" b="1" spc="105" dirty="0">
                <a:solidFill>
                  <a:srgbClr val="00653E"/>
                </a:solidFill>
                <a:latin typeface="MyriadPro-Semibold"/>
                <a:cs typeface="MyriadPro-Semibold"/>
              </a:rPr>
              <a:t> </a:t>
            </a:r>
            <a:r>
              <a:rPr sz="1300" b="1" spc="-10" dirty="0">
                <a:solidFill>
                  <a:srgbClr val="00653E"/>
                </a:solidFill>
                <a:latin typeface="MyriadPro-Semibold"/>
                <a:cs typeface="MyriadPro-Semibold"/>
              </a:rPr>
              <a:t>DEPOSIT</a:t>
            </a:r>
            <a:endParaRPr sz="1300" dirty="0">
              <a:latin typeface="MyriadPro-Semibold"/>
              <a:cs typeface="MyriadPro-Semibold"/>
            </a:endParaRPr>
          </a:p>
        </p:txBody>
      </p:sp>
      <p:sp>
        <p:nvSpPr>
          <p:cNvPr id="15" name="object 15"/>
          <p:cNvSpPr txBox="1"/>
          <p:nvPr/>
        </p:nvSpPr>
        <p:spPr>
          <a:xfrm>
            <a:off x="6343609" y="4125239"/>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4</a:t>
            </a:r>
            <a:endParaRPr sz="5150">
              <a:latin typeface="MyriadPro-Light"/>
              <a:cs typeface="MyriadPro-Light"/>
            </a:endParaRPr>
          </a:p>
        </p:txBody>
      </p:sp>
      <p:sp>
        <p:nvSpPr>
          <p:cNvPr id="16" name="object 16"/>
          <p:cNvSpPr/>
          <p:nvPr/>
        </p:nvSpPr>
        <p:spPr>
          <a:xfrm>
            <a:off x="5315788" y="5323509"/>
            <a:ext cx="1433830" cy="1664970"/>
          </a:xfrm>
          <a:custGeom>
            <a:avLst/>
            <a:gdLst/>
            <a:ahLst/>
            <a:cxnLst/>
            <a:rect l="l" t="t" r="r" b="b"/>
            <a:pathLst>
              <a:path w="1433829" h="1664970">
                <a:moveTo>
                  <a:pt x="617220" y="901547"/>
                </a:moveTo>
                <a:lnTo>
                  <a:pt x="0" y="901547"/>
                </a:lnTo>
                <a:lnTo>
                  <a:pt x="0" y="1664436"/>
                </a:lnTo>
                <a:lnTo>
                  <a:pt x="617220" y="1664436"/>
                </a:lnTo>
                <a:lnTo>
                  <a:pt x="617220" y="901547"/>
                </a:lnTo>
                <a:close/>
              </a:path>
              <a:path w="1433829" h="1664970">
                <a:moveTo>
                  <a:pt x="1433398" y="0"/>
                </a:moveTo>
                <a:lnTo>
                  <a:pt x="572579" y="0"/>
                </a:lnTo>
                <a:lnTo>
                  <a:pt x="572579" y="625449"/>
                </a:lnTo>
                <a:lnTo>
                  <a:pt x="1433398" y="625449"/>
                </a:lnTo>
                <a:lnTo>
                  <a:pt x="1433398" y="0"/>
                </a:lnTo>
                <a:close/>
              </a:path>
            </a:pathLst>
          </a:custGeom>
          <a:solidFill>
            <a:srgbClr val="FFFFFF"/>
          </a:solidFill>
        </p:spPr>
        <p:txBody>
          <a:bodyPr wrap="square" lIns="0" tIns="0" rIns="0" bIns="0" rtlCol="0"/>
          <a:lstStyle/>
          <a:p>
            <a:endParaRPr/>
          </a:p>
        </p:txBody>
      </p:sp>
      <p:sp>
        <p:nvSpPr>
          <p:cNvPr id="17" name="object 17"/>
          <p:cNvSpPr txBox="1"/>
          <p:nvPr/>
        </p:nvSpPr>
        <p:spPr>
          <a:xfrm>
            <a:off x="5718798" y="6288527"/>
            <a:ext cx="932815" cy="421005"/>
          </a:xfrm>
          <a:prstGeom prst="rect">
            <a:avLst/>
          </a:prstGeom>
        </p:spPr>
        <p:txBody>
          <a:bodyPr vert="horz" wrap="square" lIns="0" tIns="12065" rIns="0" bIns="0" rtlCol="0">
            <a:spAutoFit/>
          </a:bodyPr>
          <a:lstStyle/>
          <a:p>
            <a:pPr marL="12700">
              <a:lnSpc>
                <a:spcPts val="1560"/>
              </a:lnSpc>
              <a:spcBef>
                <a:spcPts val="95"/>
              </a:spcBef>
            </a:pPr>
            <a:r>
              <a:rPr sz="1300" b="1" spc="-20" dirty="0">
                <a:solidFill>
                  <a:srgbClr val="00653E"/>
                </a:solidFill>
                <a:latin typeface="MyriadPro-Semibold"/>
                <a:cs typeface="MyriadPro-Semibold"/>
              </a:rPr>
              <a:t>HOME</a:t>
            </a:r>
            <a:endParaRPr sz="1300">
              <a:latin typeface="MyriadPro-Semibold"/>
              <a:cs typeface="MyriadPro-Semibold"/>
            </a:endParaRPr>
          </a:p>
          <a:p>
            <a:pPr marL="12700">
              <a:lnSpc>
                <a:spcPts val="1560"/>
              </a:lnSpc>
            </a:pPr>
            <a:r>
              <a:rPr sz="1300" b="1" spc="-10" dirty="0">
                <a:solidFill>
                  <a:srgbClr val="00653E"/>
                </a:solidFill>
                <a:latin typeface="MyriadPro-Semibold"/>
                <a:cs typeface="MyriadPro-Semibold"/>
              </a:rPr>
              <a:t>INSPECTION</a:t>
            </a:r>
            <a:endParaRPr sz="1300">
              <a:latin typeface="MyriadPro-Semibold"/>
              <a:cs typeface="MyriadPro-Semibold"/>
            </a:endParaRPr>
          </a:p>
        </p:txBody>
      </p:sp>
      <p:sp>
        <p:nvSpPr>
          <p:cNvPr id="18" name="object 18"/>
          <p:cNvSpPr/>
          <p:nvPr/>
        </p:nvSpPr>
        <p:spPr>
          <a:xfrm>
            <a:off x="1616926" y="2393771"/>
            <a:ext cx="2183130" cy="4037965"/>
          </a:xfrm>
          <a:custGeom>
            <a:avLst/>
            <a:gdLst/>
            <a:ahLst/>
            <a:cxnLst/>
            <a:rect l="l" t="t" r="r" b="b"/>
            <a:pathLst>
              <a:path w="2183129" h="4037965">
                <a:moveTo>
                  <a:pt x="860818" y="2287828"/>
                </a:moveTo>
                <a:lnTo>
                  <a:pt x="0" y="2287828"/>
                </a:lnTo>
                <a:lnTo>
                  <a:pt x="0" y="2896819"/>
                </a:lnTo>
                <a:lnTo>
                  <a:pt x="860818" y="2896819"/>
                </a:lnTo>
                <a:lnTo>
                  <a:pt x="860818" y="2287828"/>
                </a:lnTo>
                <a:close/>
              </a:path>
              <a:path w="2183129" h="4037965">
                <a:moveTo>
                  <a:pt x="1441208" y="3248406"/>
                </a:moveTo>
                <a:lnTo>
                  <a:pt x="281749" y="3248406"/>
                </a:lnTo>
                <a:lnTo>
                  <a:pt x="281749" y="4037533"/>
                </a:lnTo>
                <a:lnTo>
                  <a:pt x="1441208" y="4037533"/>
                </a:lnTo>
                <a:lnTo>
                  <a:pt x="1441208" y="3248406"/>
                </a:lnTo>
                <a:close/>
              </a:path>
              <a:path w="2183129" h="4037965">
                <a:moveTo>
                  <a:pt x="2182609" y="0"/>
                </a:moveTo>
                <a:lnTo>
                  <a:pt x="692023" y="0"/>
                </a:lnTo>
                <a:lnTo>
                  <a:pt x="692023" y="957148"/>
                </a:lnTo>
                <a:lnTo>
                  <a:pt x="2182609" y="957148"/>
                </a:lnTo>
                <a:lnTo>
                  <a:pt x="2182609" y="0"/>
                </a:lnTo>
                <a:close/>
              </a:path>
            </a:pathLst>
          </a:custGeom>
          <a:solidFill>
            <a:srgbClr val="FFFFFF"/>
          </a:solidFill>
        </p:spPr>
        <p:txBody>
          <a:bodyPr wrap="square" lIns="0" tIns="0" rIns="0" bIns="0" rtlCol="0"/>
          <a:lstStyle/>
          <a:p>
            <a:endParaRPr/>
          </a:p>
        </p:txBody>
      </p:sp>
      <p:sp>
        <p:nvSpPr>
          <p:cNvPr id="19" name="object 19"/>
          <p:cNvSpPr txBox="1"/>
          <p:nvPr/>
        </p:nvSpPr>
        <p:spPr>
          <a:xfrm>
            <a:off x="1041140" y="4560265"/>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9</a:t>
            </a:r>
            <a:endParaRPr sz="5150" dirty="0">
              <a:latin typeface="MyriadPro-Light"/>
              <a:cs typeface="MyriadPro-Light"/>
            </a:endParaRPr>
          </a:p>
        </p:txBody>
      </p:sp>
      <p:sp>
        <p:nvSpPr>
          <p:cNvPr id="20" name="object 20"/>
          <p:cNvSpPr txBox="1"/>
          <p:nvPr/>
        </p:nvSpPr>
        <p:spPr>
          <a:xfrm>
            <a:off x="6510760" y="5457794"/>
            <a:ext cx="1026160" cy="223520"/>
          </a:xfrm>
          <a:prstGeom prst="rect">
            <a:avLst/>
          </a:prstGeom>
        </p:spPr>
        <p:txBody>
          <a:bodyPr vert="horz" wrap="square" lIns="0" tIns="12065" rIns="0" bIns="0" rtlCol="0">
            <a:spAutoFit/>
          </a:bodyPr>
          <a:lstStyle/>
          <a:p>
            <a:pPr marL="12700">
              <a:lnSpc>
                <a:spcPct val="100000"/>
              </a:lnSpc>
              <a:spcBef>
                <a:spcPts val="95"/>
              </a:spcBef>
            </a:pPr>
            <a:r>
              <a:rPr sz="1300" b="1" dirty="0">
                <a:solidFill>
                  <a:srgbClr val="00653E"/>
                </a:solidFill>
                <a:latin typeface="MyriadPro-Semibold"/>
                <a:cs typeface="MyriadPro-Semibold"/>
              </a:rPr>
              <a:t>TITLE</a:t>
            </a:r>
            <a:r>
              <a:rPr sz="1300" b="1" spc="90" dirty="0">
                <a:solidFill>
                  <a:srgbClr val="00653E"/>
                </a:solidFill>
                <a:latin typeface="MyriadPro-Semibold"/>
                <a:cs typeface="MyriadPro-Semibold"/>
              </a:rPr>
              <a:t> </a:t>
            </a:r>
            <a:r>
              <a:rPr sz="1300" b="1" spc="-10" dirty="0">
                <a:solidFill>
                  <a:srgbClr val="00653E"/>
                </a:solidFill>
                <a:latin typeface="MyriadPro-Semibold"/>
                <a:cs typeface="MyriadPro-Semibold"/>
              </a:rPr>
              <a:t>REVIEW</a:t>
            </a:r>
            <a:endParaRPr sz="1300">
              <a:latin typeface="MyriadPro-Semibold"/>
              <a:cs typeface="MyriadPro-Semibold"/>
            </a:endParaRPr>
          </a:p>
        </p:txBody>
      </p:sp>
      <p:sp>
        <p:nvSpPr>
          <p:cNvPr id="21" name="object 21"/>
          <p:cNvSpPr txBox="1"/>
          <p:nvPr/>
        </p:nvSpPr>
        <p:spPr>
          <a:xfrm>
            <a:off x="6129319" y="5204734"/>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5</a:t>
            </a:r>
            <a:endParaRPr sz="5150">
              <a:latin typeface="MyriadPro-Light"/>
              <a:cs typeface="MyriadPro-Light"/>
            </a:endParaRPr>
          </a:p>
        </p:txBody>
      </p:sp>
      <p:sp>
        <p:nvSpPr>
          <p:cNvPr id="22" name="object 22"/>
          <p:cNvSpPr txBox="1"/>
          <p:nvPr/>
        </p:nvSpPr>
        <p:spPr>
          <a:xfrm>
            <a:off x="5353762" y="6037569"/>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6</a:t>
            </a:r>
            <a:endParaRPr sz="5150">
              <a:latin typeface="MyriadPro-Light"/>
              <a:cs typeface="MyriadPro-Light"/>
            </a:endParaRPr>
          </a:p>
        </p:txBody>
      </p:sp>
      <p:sp>
        <p:nvSpPr>
          <p:cNvPr id="23" name="object 23"/>
          <p:cNvSpPr txBox="1"/>
          <p:nvPr/>
        </p:nvSpPr>
        <p:spPr>
          <a:xfrm>
            <a:off x="1736030" y="5472031"/>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8</a:t>
            </a:r>
            <a:endParaRPr sz="5150">
              <a:latin typeface="MyriadPro-Light"/>
              <a:cs typeface="MyriadPro-Light"/>
            </a:endParaRPr>
          </a:p>
        </p:txBody>
      </p:sp>
      <p:sp>
        <p:nvSpPr>
          <p:cNvPr id="24" name="object 24"/>
          <p:cNvSpPr txBox="1"/>
          <p:nvPr/>
        </p:nvSpPr>
        <p:spPr>
          <a:xfrm>
            <a:off x="2131835" y="5670026"/>
            <a:ext cx="870585" cy="618490"/>
          </a:xfrm>
          <a:prstGeom prst="rect">
            <a:avLst/>
          </a:prstGeom>
        </p:spPr>
        <p:txBody>
          <a:bodyPr vert="horz" wrap="square" lIns="0" tIns="12065" rIns="0" bIns="0" rtlCol="0">
            <a:spAutoFit/>
          </a:bodyPr>
          <a:lstStyle/>
          <a:p>
            <a:pPr marL="12700" marR="5080">
              <a:lnSpc>
                <a:spcPct val="100000"/>
              </a:lnSpc>
              <a:spcBef>
                <a:spcPts val="95"/>
              </a:spcBef>
            </a:pPr>
            <a:r>
              <a:rPr sz="1300" b="1" spc="-10" dirty="0">
                <a:solidFill>
                  <a:srgbClr val="00653E"/>
                </a:solidFill>
                <a:latin typeface="MyriadPro-Semibold"/>
                <a:cs typeface="MyriadPro-Semibold"/>
              </a:rPr>
              <a:t>FINANCING </a:t>
            </a:r>
            <a:r>
              <a:rPr sz="1300" b="1" spc="-25" dirty="0">
                <a:solidFill>
                  <a:srgbClr val="00653E"/>
                </a:solidFill>
                <a:latin typeface="MyriadPro-Semibold"/>
                <a:cs typeface="MyriadPro-Semibold"/>
              </a:rPr>
              <a:t>AND</a:t>
            </a:r>
            <a:endParaRPr sz="1300">
              <a:latin typeface="MyriadPro-Semibold"/>
              <a:cs typeface="MyriadPro-Semibold"/>
            </a:endParaRPr>
          </a:p>
          <a:p>
            <a:pPr marL="12700">
              <a:lnSpc>
                <a:spcPts val="1550"/>
              </a:lnSpc>
            </a:pPr>
            <a:r>
              <a:rPr sz="1300" b="1" spc="-10" dirty="0">
                <a:solidFill>
                  <a:srgbClr val="00653E"/>
                </a:solidFill>
                <a:latin typeface="MyriadPro-Semibold"/>
                <a:cs typeface="MyriadPro-Semibold"/>
              </a:rPr>
              <a:t>APPRAISAL</a:t>
            </a:r>
            <a:endParaRPr sz="1300">
              <a:latin typeface="MyriadPro-Semibold"/>
              <a:cs typeface="MyriadPro-Semibold"/>
            </a:endParaRPr>
          </a:p>
        </p:txBody>
      </p:sp>
      <p:sp>
        <p:nvSpPr>
          <p:cNvPr id="25" name="object 25"/>
          <p:cNvSpPr/>
          <p:nvPr/>
        </p:nvSpPr>
        <p:spPr>
          <a:xfrm>
            <a:off x="2032635" y="3694048"/>
            <a:ext cx="2917190" cy="3166110"/>
          </a:xfrm>
          <a:custGeom>
            <a:avLst/>
            <a:gdLst/>
            <a:ahLst/>
            <a:cxnLst/>
            <a:rect l="l" t="t" r="r" b="b"/>
            <a:pathLst>
              <a:path w="2917190" h="3166109">
                <a:moveTo>
                  <a:pt x="791413" y="0"/>
                </a:moveTo>
                <a:lnTo>
                  <a:pt x="0" y="0"/>
                </a:lnTo>
                <a:lnTo>
                  <a:pt x="0" y="573328"/>
                </a:lnTo>
                <a:lnTo>
                  <a:pt x="791413" y="573328"/>
                </a:lnTo>
                <a:lnTo>
                  <a:pt x="791413" y="0"/>
                </a:lnTo>
                <a:close/>
              </a:path>
              <a:path w="2917190" h="3166109">
                <a:moveTo>
                  <a:pt x="2916936" y="2604655"/>
                </a:moveTo>
                <a:lnTo>
                  <a:pt x="1364284" y="2604655"/>
                </a:lnTo>
                <a:lnTo>
                  <a:pt x="1364284" y="3165919"/>
                </a:lnTo>
                <a:lnTo>
                  <a:pt x="2916936" y="3165919"/>
                </a:lnTo>
                <a:lnTo>
                  <a:pt x="2916936" y="2604655"/>
                </a:lnTo>
                <a:close/>
              </a:path>
            </a:pathLst>
          </a:custGeom>
          <a:solidFill>
            <a:srgbClr val="FFFFFF"/>
          </a:solidFill>
        </p:spPr>
        <p:txBody>
          <a:bodyPr wrap="square" lIns="0" tIns="0" rIns="0" bIns="0" rtlCol="0"/>
          <a:lstStyle/>
          <a:p>
            <a:endParaRPr/>
          </a:p>
        </p:txBody>
      </p:sp>
      <p:sp>
        <p:nvSpPr>
          <p:cNvPr id="26" name="object 26"/>
          <p:cNvSpPr txBox="1"/>
          <p:nvPr/>
        </p:nvSpPr>
        <p:spPr>
          <a:xfrm>
            <a:off x="1426696" y="4789047"/>
            <a:ext cx="1788795" cy="421005"/>
          </a:xfrm>
          <a:prstGeom prst="rect">
            <a:avLst/>
          </a:prstGeom>
        </p:spPr>
        <p:txBody>
          <a:bodyPr vert="horz" wrap="square" lIns="0" tIns="12065" rIns="0" bIns="0" rtlCol="0">
            <a:spAutoFit/>
          </a:bodyPr>
          <a:lstStyle/>
          <a:p>
            <a:pPr marL="12700" marR="5080">
              <a:lnSpc>
                <a:spcPct val="100000"/>
              </a:lnSpc>
              <a:spcBef>
                <a:spcPts val="95"/>
              </a:spcBef>
            </a:pPr>
            <a:r>
              <a:rPr sz="1300" b="1" dirty="0">
                <a:solidFill>
                  <a:srgbClr val="00653E"/>
                </a:solidFill>
                <a:latin typeface="MyriadPro-Semibold"/>
                <a:cs typeface="MyriadPro-Semibold"/>
              </a:rPr>
              <a:t>BUYER</a:t>
            </a:r>
            <a:r>
              <a:rPr sz="1300" b="1" spc="25" dirty="0">
                <a:solidFill>
                  <a:srgbClr val="00653E"/>
                </a:solidFill>
                <a:latin typeface="MyriadPro-Semibold"/>
                <a:cs typeface="MyriadPro-Semibold"/>
              </a:rPr>
              <a:t> </a:t>
            </a:r>
            <a:r>
              <a:rPr sz="1300" b="1" dirty="0">
                <a:solidFill>
                  <a:srgbClr val="00653E"/>
                </a:solidFill>
                <a:latin typeface="MyriadPro-Semibold"/>
                <a:cs typeface="MyriadPro-Semibold"/>
              </a:rPr>
              <a:t>WALK-</a:t>
            </a:r>
            <a:r>
              <a:rPr sz="1300" b="1" spc="-10" dirty="0">
                <a:solidFill>
                  <a:srgbClr val="00653E"/>
                </a:solidFill>
                <a:latin typeface="MyriadPro-Semibold"/>
                <a:cs typeface="MyriadPro-Semibold"/>
              </a:rPr>
              <a:t>THROUGH </a:t>
            </a:r>
            <a:r>
              <a:rPr sz="1300" b="1" dirty="0">
                <a:solidFill>
                  <a:srgbClr val="00653E"/>
                </a:solidFill>
                <a:latin typeface="MyriadPro-Semibold"/>
                <a:cs typeface="MyriadPro-Semibold"/>
              </a:rPr>
              <a:t>AND</a:t>
            </a:r>
            <a:r>
              <a:rPr sz="1300" b="1" spc="65" dirty="0">
                <a:solidFill>
                  <a:srgbClr val="00653E"/>
                </a:solidFill>
                <a:latin typeface="MyriadPro-Semibold"/>
                <a:cs typeface="MyriadPro-Semibold"/>
              </a:rPr>
              <a:t> </a:t>
            </a:r>
            <a:r>
              <a:rPr sz="1300" b="1" dirty="0">
                <a:solidFill>
                  <a:srgbClr val="00653E"/>
                </a:solidFill>
                <a:latin typeface="MyriadPro-Semibold"/>
                <a:cs typeface="MyriadPro-Semibold"/>
              </a:rPr>
              <a:t>CONFIRM</a:t>
            </a:r>
            <a:r>
              <a:rPr sz="1300" b="1" spc="70" dirty="0">
                <a:solidFill>
                  <a:srgbClr val="00653E"/>
                </a:solidFill>
                <a:latin typeface="MyriadPro-Semibold"/>
                <a:cs typeface="MyriadPro-Semibold"/>
              </a:rPr>
              <a:t> </a:t>
            </a:r>
            <a:r>
              <a:rPr sz="1300" b="1" spc="-10" dirty="0">
                <a:solidFill>
                  <a:srgbClr val="00653E"/>
                </a:solidFill>
                <a:latin typeface="MyriadPro-Semibold"/>
                <a:cs typeface="MyriadPro-Semibold"/>
              </a:rPr>
              <a:t>REPAIRS</a:t>
            </a:r>
            <a:endParaRPr sz="1300">
              <a:latin typeface="MyriadPro-Semibold"/>
              <a:cs typeface="MyriadPro-Semibold"/>
            </a:endParaRPr>
          </a:p>
        </p:txBody>
      </p:sp>
      <p:sp>
        <p:nvSpPr>
          <p:cNvPr id="27" name="object 27"/>
          <p:cNvSpPr txBox="1"/>
          <p:nvPr/>
        </p:nvSpPr>
        <p:spPr>
          <a:xfrm>
            <a:off x="2150901" y="2663342"/>
            <a:ext cx="1021080" cy="618490"/>
          </a:xfrm>
          <a:prstGeom prst="rect">
            <a:avLst/>
          </a:prstGeom>
        </p:spPr>
        <p:txBody>
          <a:bodyPr vert="horz" wrap="square" lIns="0" tIns="12065" rIns="0" bIns="0" rtlCol="0">
            <a:spAutoFit/>
          </a:bodyPr>
          <a:lstStyle/>
          <a:p>
            <a:pPr marL="12700" marR="5080" indent="-635">
              <a:lnSpc>
                <a:spcPct val="100000"/>
              </a:lnSpc>
              <a:spcBef>
                <a:spcPts val="95"/>
              </a:spcBef>
            </a:pPr>
            <a:r>
              <a:rPr sz="1300" b="1" dirty="0">
                <a:solidFill>
                  <a:srgbClr val="00653E"/>
                </a:solidFill>
                <a:latin typeface="MyriadPro-Semibold"/>
                <a:cs typeface="MyriadPro-Semibold"/>
              </a:rPr>
              <a:t>CLOSING</a:t>
            </a:r>
            <a:r>
              <a:rPr sz="1300" b="1" spc="70" dirty="0">
                <a:solidFill>
                  <a:srgbClr val="00653E"/>
                </a:solidFill>
                <a:latin typeface="MyriadPro-Semibold"/>
                <a:cs typeface="MyriadPro-Semibold"/>
              </a:rPr>
              <a:t> </a:t>
            </a:r>
            <a:r>
              <a:rPr sz="1300" b="1" spc="-35" dirty="0">
                <a:solidFill>
                  <a:srgbClr val="00653E"/>
                </a:solidFill>
                <a:latin typeface="MyriadPro-Semibold"/>
                <a:cs typeface="MyriadPro-Semibold"/>
              </a:rPr>
              <a:t>DAY </a:t>
            </a:r>
            <a:r>
              <a:rPr sz="1300" b="1" spc="-25" dirty="0">
                <a:solidFill>
                  <a:srgbClr val="00653E"/>
                </a:solidFill>
                <a:latin typeface="MyriadPro-Semibold"/>
                <a:cs typeface="MyriadPro-Semibold"/>
              </a:rPr>
              <a:t>AND</a:t>
            </a:r>
            <a:endParaRPr sz="1300">
              <a:latin typeface="MyriadPro-Semibold"/>
              <a:cs typeface="MyriadPro-Semibold"/>
            </a:endParaRPr>
          </a:p>
          <a:p>
            <a:pPr marL="12700">
              <a:lnSpc>
                <a:spcPts val="1550"/>
              </a:lnSpc>
            </a:pPr>
            <a:r>
              <a:rPr sz="1300" b="1" spc="-10" dirty="0">
                <a:solidFill>
                  <a:srgbClr val="00653E"/>
                </a:solidFill>
                <a:latin typeface="MyriadPro-Semibold"/>
                <a:cs typeface="MyriadPro-Semibold"/>
              </a:rPr>
              <a:t>POSSESSION</a:t>
            </a:r>
            <a:endParaRPr sz="1300">
              <a:latin typeface="MyriadPro-Semibold"/>
              <a:cs typeface="MyriadPro-Semibold"/>
            </a:endParaRPr>
          </a:p>
        </p:txBody>
      </p:sp>
      <p:sp>
        <p:nvSpPr>
          <p:cNvPr id="28" name="object 28"/>
          <p:cNvSpPr txBox="1"/>
          <p:nvPr/>
        </p:nvSpPr>
        <p:spPr>
          <a:xfrm>
            <a:off x="1524000" y="2469569"/>
            <a:ext cx="589915" cy="815975"/>
          </a:xfrm>
          <a:prstGeom prst="rect">
            <a:avLst/>
          </a:prstGeom>
        </p:spPr>
        <p:txBody>
          <a:bodyPr vert="horz" wrap="square" lIns="0" tIns="17145" rIns="0" bIns="0" rtlCol="0">
            <a:spAutoFit/>
          </a:bodyPr>
          <a:lstStyle/>
          <a:p>
            <a:pPr marL="12700">
              <a:lnSpc>
                <a:spcPct val="100000"/>
              </a:lnSpc>
              <a:spcBef>
                <a:spcPts val="135"/>
              </a:spcBef>
            </a:pPr>
            <a:r>
              <a:rPr sz="5150" spc="-545" dirty="0">
                <a:solidFill>
                  <a:srgbClr val="00A975"/>
                </a:solidFill>
                <a:latin typeface="MyriadPro-Light"/>
                <a:cs typeface="MyriadPro-Light"/>
              </a:rPr>
              <a:t>11</a:t>
            </a:r>
            <a:endParaRPr sz="5150" dirty="0">
              <a:latin typeface="MyriadPro-Light"/>
              <a:cs typeface="MyriadPro-Light"/>
            </a:endParaRPr>
          </a:p>
        </p:txBody>
      </p:sp>
      <p:sp>
        <p:nvSpPr>
          <p:cNvPr id="29" name="object 29"/>
          <p:cNvSpPr txBox="1"/>
          <p:nvPr/>
        </p:nvSpPr>
        <p:spPr>
          <a:xfrm>
            <a:off x="3839821" y="6557405"/>
            <a:ext cx="864869" cy="223520"/>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653E"/>
                </a:solidFill>
                <a:latin typeface="MyriadPro-Semibold"/>
                <a:cs typeface="MyriadPro-Semibold"/>
              </a:rPr>
              <a:t>NEGOTIATE</a:t>
            </a:r>
            <a:endParaRPr sz="1300">
              <a:latin typeface="MyriadPro-Semibold"/>
              <a:cs typeface="MyriadPro-Semibold"/>
            </a:endParaRPr>
          </a:p>
        </p:txBody>
      </p:sp>
      <p:sp>
        <p:nvSpPr>
          <p:cNvPr id="30" name="object 30"/>
          <p:cNvSpPr txBox="1"/>
          <p:nvPr/>
        </p:nvSpPr>
        <p:spPr>
          <a:xfrm>
            <a:off x="3839821" y="6754916"/>
            <a:ext cx="1245235" cy="223520"/>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653E"/>
                </a:solidFill>
                <a:latin typeface="MyriadPro-Semibold"/>
                <a:cs typeface="MyriadPro-Semibold"/>
              </a:rPr>
              <a:t>CONTINGENCIES</a:t>
            </a:r>
            <a:endParaRPr sz="1300">
              <a:latin typeface="MyriadPro-Semibold"/>
              <a:cs typeface="MyriadPro-Semibold"/>
            </a:endParaRPr>
          </a:p>
        </p:txBody>
      </p:sp>
      <p:sp>
        <p:nvSpPr>
          <p:cNvPr id="31" name="object 31"/>
          <p:cNvSpPr txBox="1"/>
          <p:nvPr/>
        </p:nvSpPr>
        <p:spPr>
          <a:xfrm>
            <a:off x="3474747" y="6272296"/>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7</a:t>
            </a:r>
            <a:endParaRPr sz="5150">
              <a:latin typeface="MyriadPro-Light"/>
              <a:cs typeface="MyriadPro-Light"/>
            </a:endParaRPr>
          </a:p>
        </p:txBody>
      </p:sp>
      <p:sp>
        <p:nvSpPr>
          <p:cNvPr id="32" name="object 32"/>
          <p:cNvSpPr txBox="1"/>
          <p:nvPr/>
        </p:nvSpPr>
        <p:spPr>
          <a:xfrm>
            <a:off x="879542" y="3542702"/>
            <a:ext cx="949258" cy="815975"/>
          </a:xfrm>
          <a:prstGeom prst="rect">
            <a:avLst/>
          </a:prstGeom>
        </p:spPr>
        <p:txBody>
          <a:bodyPr vert="horz" wrap="square" lIns="0" tIns="17145" rIns="0" bIns="0" rtlCol="0">
            <a:spAutoFit/>
          </a:bodyPr>
          <a:lstStyle/>
          <a:p>
            <a:pPr marL="12700">
              <a:lnSpc>
                <a:spcPct val="100000"/>
              </a:lnSpc>
              <a:spcBef>
                <a:spcPts val="135"/>
              </a:spcBef>
            </a:pPr>
            <a:r>
              <a:rPr sz="5150" spc="-95" dirty="0">
                <a:solidFill>
                  <a:srgbClr val="00A975"/>
                </a:solidFill>
                <a:latin typeface="MyriadPro-Light"/>
                <a:cs typeface="MyriadPro-Light"/>
              </a:rPr>
              <a:t>10</a:t>
            </a:r>
            <a:endParaRPr sz="5150" dirty="0">
              <a:latin typeface="MyriadPro-Light"/>
              <a:cs typeface="MyriadPro-Light"/>
            </a:endParaRPr>
          </a:p>
        </p:txBody>
      </p:sp>
      <p:sp>
        <p:nvSpPr>
          <p:cNvPr id="33" name="object 33"/>
          <p:cNvSpPr txBox="1"/>
          <p:nvPr/>
        </p:nvSpPr>
        <p:spPr>
          <a:xfrm>
            <a:off x="1622562" y="3771209"/>
            <a:ext cx="1137920" cy="421005"/>
          </a:xfrm>
          <a:prstGeom prst="rect">
            <a:avLst/>
          </a:prstGeom>
        </p:spPr>
        <p:txBody>
          <a:bodyPr vert="horz" wrap="square" lIns="0" tIns="12065" rIns="0" bIns="0" rtlCol="0">
            <a:spAutoFit/>
          </a:bodyPr>
          <a:lstStyle/>
          <a:p>
            <a:pPr marL="12700">
              <a:lnSpc>
                <a:spcPts val="1560"/>
              </a:lnSpc>
              <a:spcBef>
                <a:spcPts val="95"/>
              </a:spcBef>
            </a:pPr>
            <a:r>
              <a:rPr sz="1300" b="1" spc="-10" dirty="0">
                <a:solidFill>
                  <a:srgbClr val="00653E"/>
                </a:solidFill>
                <a:latin typeface="MyriadPro-Semibold"/>
                <a:cs typeface="MyriadPro-Semibold"/>
              </a:rPr>
              <a:t>ESCROW</a:t>
            </a:r>
            <a:endParaRPr sz="1300">
              <a:latin typeface="MyriadPro-Semibold"/>
              <a:cs typeface="MyriadPro-Semibold"/>
            </a:endParaRPr>
          </a:p>
          <a:p>
            <a:pPr marL="12700">
              <a:lnSpc>
                <a:spcPts val="1560"/>
              </a:lnSpc>
            </a:pPr>
            <a:r>
              <a:rPr sz="1300" b="1" dirty="0">
                <a:solidFill>
                  <a:srgbClr val="00653E"/>
                </a:solidFill>
                <a:latin typeface="MyriadPro-Semibold"/>
                <a:cs typeface="MyriadPro-Semibold"/>
              </a:rPr>
              <a:t>FINAL</a:t>
            </a:r>
            <a:r>
              <a:rPr sz="1300" b="1" spc="90" dirty="0">
                <a:solidFill>
                  <a:srgbClr val="00653E"/>
                </a:solidFill>
                <a:latin typeface="MyriadPro-Semibold"/>
                <a:cs typeface="MyriadPro-Semibold"/>
              </a:rPr>
              <a:t> </a:t>
            </a:r>
            <a:r>
              <a:rPr sz="1300" b="1" spc="-10" dirty="0">
                <a:solidFill>
                  <a:srgbClr val="00653E"/>
                </a:solidFill>
                <a:latin typeface="MyriadPro-Semibold"/>
                <a:cs typeface="MyriadPro-Semibold"/>
              </a:rPr>
              <a:t>SIGNING</a:t>
            </a:r>
            <a:endParaRPr sz="1300">
              <a:latin typeface="MyriadPro-Semibold"/>
              <a:cs typeface="MyriadPro-Semibold"/>
            </a:endParaRPr>
          </a:p>
        </p:txBody>
      </p:sp>
      <p:sp>
        <p:nvSpPr>
          <p:cNvPr id="35" name="object 35"/>
          <p:cNvSpPr txBox="1"/>
          <p:nvPr/>
        </p:nvSpPr>
        <p:spPr>
          <a:xfrm>
            <a:off x="4072890" y="1900138"/>
            <a:ext cx="346710" cy="815975"/>
          </a:xfrm>
          <a:prstGeom prst="rect">
            <a:avLst/>
          </a:prstGeom>
        </p:spPr>
        <p:txBody>
          <a:bodyPr vert="horz" wrap="square" lIns="0" tIns="17145" rIns="0" bIns="0" rtlCol="0">
            <a:spAutoFit/>
          </a:bodyPr>
          <a:lstStyle/>
          <a:p>
            <a:pPr marL="12700">
              <a:lnSpc>
                <a:spcPct val="100000"/>
              </a:lnSpc>
              <a:spcBef>
                <a:spcPts val="135"/>
              </a:spcBef>
            </a:pPr>
            <a:r>
              <a:rPr sz="5150" spc="15" dirty="0">
                <a:solidFill>
                  <a:srgbClr val="00A975"/>
                </a:solidFill>
                <a:latin typeface="MyriadPro-Light"/>
                <a:cs typeface="MyriadPro-Light"/>
              </a:rPr>
              <a:t>1</a:t>
            </a:r>
            <a:endParaRPr sz="5150" dirty="0">
              <a:latin typeface="MyriadPro-Light"/>
              <a:cs typeface="MyriadPro-Light"/>
            </a:endParaRPr>
          </a:p>
        </p:txBody>
      </p:sp>
      <p:sp>
        <p:nvSpPr>
          <p:cNvPr id="36" name="object 36"/>
          <p:cNvSpPr txBox="1"/>
          <p:nvPr/>
        </p:nvSpPr>
        <p:spPr>
          <a:xfrm>
            <a:off x="4459715" y="2093488"/>
            <a:ext cx="821690" cy="223520"/>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653E"/>
                </a:solidFill>
                <a:latin typeface="MyriadPro-Semibold"/>
                <a:cs typeface="MyriadPro-Semibold"/>
              </a:rPr>
              <a:t>RECEIVING</a:t>
            </a:r>
            <a:endParaRPr sz="1300" dirty="0">
              <a:latin typeface="MyriadPro-Semibold"/>
              <a:cs typeface="MyriadPro-Semibold"/>
            </a:endParaRPr>
          </a:p>
        </p:txBody>
      </p:sp>
      <p:sp>
        <p:nvSpPr>
          <p:cNvPr id="37" name="object 37"/>
          <p:cNvSpPr txBox="1"/>
          <p:nvPr/>
        </p:nvSpPr>
        <p:spPr>
          <a:xfrm>
            <a:off x="4459715" y="2290998"/>
            <a:ext cx="245110" cy="223520"/>
          </a:xfrm>
          <a:prstGeom prst="rect">
            <a:avLst/>
          </a:prstGeom>
        </p:spPr>
        <p:txBody>
          <a:bodyPr vert="horz" wrap="square" lIns="0" tIns="12065" rIns="0" bIns="0" rtlCol="0">
            <a:spAutoFit/>
          </a:bodyPr>
          <a:lstStyle/>
          <a:p>
            <a:pPr marL="12700">
              <a:lnSpc>
                <a:spcPct val="100000"/>
              </a:lnSpc>
              <a:spcBef>
                <a:spcPts val="95"/>
              </a:spcBef>
            </a:pPr>
            <a:r>
              <a:rPr sz="1300" b="1" spc="-25" dirty="0">
                <a:solidFill>
                  <a:srgbClr val="00653E"/>
                </a:solidFill>
                <a:latin typeface="MyriadPro-Semibold"/>
                <a:cs typeface="MyriadPro-Semibold"/>
              </a:rPr>
              <a:t>AN</a:t>
            </a:r>
            <a:endParaRPr sz="1300">
              <a:latin typeface="MyriadPro-Semibold"/>
              <a:cs typeface="MyriadPro-Semibold"/>
            </a:endParaRPr>
          </a:p>
        </p:txBody>
      </p:sp>
      <p:sp>
        <p:nvSpPr>
          <p:cNvPr id="38" name="object 38"/>
          <p:cNvSpPr txBox="1"/>
          <p:nvPr/>
        </p:nvSpPr>
        <p:spPr>
          <a:xfrm>
            <a:off x="4459715" y="2488509"/>
            <a:ext cx="504190" cy="223520"/>
          </a:xfrm>
          <a:prstGeom prst="rect">
            <a:avLst/>
          </a:prstGeom>
        </p:spPr>
        <p:txBody>
          <a:bodyPr vert="horz" wrap="square" lIns="0" tIns="12065" rIns="0" bIns="0" rtlCol="0">
            <a:spAutoFit/>
          </a:bodyPr>
          <a:lstStyle/>
          <a:p>
            <a:pPr marL="12700">
              <a:lnSpc>
                <a:spcPct val="100000"/>
              </a:lnSpc>
              <a:spcBef>
                <a:spcPts val="95"/>
              </a:spcBef>
            </a:pPr>
            <a:r>
              <a:rPr sz="1300" b="1" spc="-10" dirty="0">
                <a:solidFill>
                  <a:srgbClr val="00653E"/>
                </a:solidFill>
                <a:latin typeface="MyriadPro-Semibold"/>
                <a:cs typeface="MyriadPro-Semibold"/>
              </a:rPr>
              <a:t>OFFER</a:t>
            </a:r>
            <a:endParaRPr sz="1300" dirty="0">
              <a:latin typeface="MyriadPro-Semibold"/>
              <a:cs typeface="MyriadPro-Semibold"/>
            </a:endParaRPr>
          </a:p>
        </p:txBody>
      </p:sp>
      <p:sp>
        <p:nvSpPr>
          <p:cNvPr id="39" name="object 39"/>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40" name="object 40"/>
          <p:cNvSpPr/>
          <p:nvPr/>
        </p:nvSpPr>
        <p:spPr>
          <a:xfrm>
            <a:off x="925753" y="5539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38082" y="489873"/>
            <a:ext cx="4425950" cy="519430"/>
          </a:xfrm>
          <a:prstGeom prst="rect">
            <a:avLst/>
          </a:prstGeom>
        </p:spPr>
        <p:txBody>
          <a:bodyPr vert="horz" wrap="square" lIns="0" tIns="11430" rIns="0" bIns="0" rtlCol="0">
            <a:spAutoFit/>
          </a:bodyPr>
          <a:lstStyle/>
          <a:p>
            <a:pPr marL="12700">
              <a:lnSpc>
                <a:spcPct val="100000"/>
              </a:lnSpc>
              <a:spcBef>
                <a:spcPts val="90"/>
              </a:spcBef>
            </a:pPr>
            <a:r>
              <a:rPr dirty="0"/>
              <a:t>A</a:t>
            </a:r>
            <a:r>
              <a:rPr spc="-70" dirty="0"/>
              <a:t> </a:t>
            </a:r>
            <a:r>
              <a:rPr spc="-10" dirty="0"/>
              <a:t>Successful</a:t>
            </a:r>
            <a:r>
              <a:rPr spc="-70" dirty="0"/>
              <a:t> </a:t>
            </a:r>
            <a:r>
              <a:rPr spc="-10" dirty="0"/>
              <a:t>Negotiation</a:t>
            </a:r>
          </a:p>
        </p:txBody>
      </p:sp>
      <p:sp>
        <p:nvSpPr>
          <p:cNvPr id="5" name="object 5"/>
          <p:cNvSpPr txBox="1"/>
          <p:nvPr/>
        </p:nvSpPr>
        <p:spPr>
          <a:xfrm>
            <a:off x="1471200" y="887836"/>
            <a:ext cx="7649118" cy="993862"/>
          </a:xfrm>
          <a:prstGeom prst="rect">
            <a:avLst/>
          </a:prstGeom>
        </p:spPr>
        <p:txBody>
          <a:bodyPr vert="horz" wrap="square" lIns="0" tIns="140970" rIns="0" bIns="0" rtlCol="0">
            <a:spAutoFit/>
          </a:bodyPr>
          <a:lstStyle/>
          <a:p>
            <a:pPr marL="12700">
              <a:lnSpc>
                <a:spcPct val="100000"/>
              </a:lnSpc>
              <a:spcBef>
                <a:spcPts val="1110"/>
              </a:spcBef>
            </a:pPr>
            <a:r>
              <a:rPr sz="1800" b="1" spc="75" dirty="0">
                <a:solidFill>
                  <a:srgbClr val="423F41"/>
                </a:solidFill>
                <a:latin typeface="MyriadPro-Semibold"/>
                <a:cs typeface="MyriadPro-Semibold"/>
              </a:rPr>
              <a:t>Achieving</a:t>
            </a:r>
            <a:r>
              <a:rPr sz="1800" b="1" spc="185" dirty="0">
                <a:solidFill>
                  <a:srgbClr val="423F41"/>
                </a:solidFill>
                <a:latin typeface="MyriadPro-Semibold"/>
                <a:cs typeface="MyriadPro-Semibold"/>
              </a:rPr>
              <a:t> </a:t>
            </a:r>
            <a:r>
              <a:rPr sz="1800" b="1" spc="60" dirty="0">
                <a:solidFill>
                  <a:srgbClr val="423F41"/>
                </a:solidFill>
                <a:latin typeface="MyriadPro-Semibold"/>
                <a:cs typeface="MyriadPro-Semibold"/>
              </a:rPr>
              <a:t>the</a:t>
            </a:r>
            <a:r>
              <a:rPr sz="1800" b="1" spc="185" dirty="0">
                <a:solidFill>
                  <a:srgbClr val="423F41"/>
                </a:solidFill>
                <a:latin typeface="MyriadPro-Semibold"/>
                <a:cs typeface="MyriadPro-Semibold"/>
              </a:rPr>
              <a:t> </a:t>
            </a:r>
            <a:r>
              <a:rPr sz="1800" b="1" spc="65" dirty="0">
                <a:solidFill>
                  <a:srgbClr val="423F41"/>
                </a:solidFill>
                <a:latin typeface="MyriadPro-Semibold"/>
                <a:cs typeface="MyriadPro-Semibold"/>
              </a:rPr>
              <a:t>best</a:t>
            </a:r>
            <a:r>
              <a:rPr sz="1800" b="1" spc="190" dirty="0">
                <a:solidFill>
                  <a:srgbClr val="423F41"/>
                </a:solidFill>
                <a:latin typeface="MyriadPro-Semibold"/>
                <a:cs typeface="MyriadPro-Semibold"/>
              </a:rPr>
              <a:t> </a:t>
            </a:r>
            <a:r>
              <a:rPr sz="1800" b="1" spc="65" dirty="0">
                <a:solidFill>
                  <a:srgbClr val="423F41"/>
                </a:solidFill>
                <a:latin typeface="MyriadPro-Semibold"/>
                <a:cs typeface="MyriadPro-Semibold"/>
              </a:rPr>
              <a:t>price</a:t>
            </a:r>
            <a:r>
              <a:rPr sz="1800" b="1" spc="185" dirty="0">
                <a:solidFill>
                  <a:srgbClr val="423F41"/>
                </a:solidFill>
                <a:latin typeface="MyriadPro-Semibold"/>
                <a:cs typeface="MyriadPro-Semibold"/>
              </a:rPr>
              <a:t> </a:t>
            </a:r>
            <a:r>
              <a:rPr sz="1800" b="1" spc="60" dirty="0">
                <a:solidFill>
                  <a:srgbClr val="423F41"/>
                </a:solidFill>
                <a:latin typeface="MyriadPro-Semibold"/>
                <a:cs typeface="MyriadPro-Semibold"/>
              </a:rPr>
              <a:t>and</a:t>
            </a:r>
            <a:r>
              <a:rPr sz="1800" b="1" spc="190" dirty="0">
                <a:solidFill>
                  <a:srgbClr val="423F41"/>
                </a:solidFill>
                <a:latin typeface="MyriadPro-Semibold"/>
                <a:cs typeface="MyriadPro-Semibold"/>
              </a:rPr>
              <a:t> </a:t>
            </a:r>
            <a:r>
              <a:rPr sz="1800" b="1" spc="75" dirty="0">
                <a:solidFill>
                  <a:srgbClr val="423F41"/>
                </a:solidFill>
                <a:latin typeface="MyriadPro-Semibold"/>
                <a:cs typeface="MyriadPro-Semibold"/>
              </a:rPr>
              <a:t>terms</a:t>
            </a:r>
            <a:endParaRPr sz="1800" dirty="0">
              <a:latin typeface="MyriadPro-Semibold"/>
              <a:cs typeface="MyriadPro-Semibold"/>
            </a:endParaRPr>
          </a:p>
          <a:p>
            <a:pPr marL="34925" marR="5080">
              <a:spcBef>
                <a:spcPts val="955"/>
              </a:spcBef>
            </a:pPr>
            <a:r>
              <a:rPr sz="1450" spc="-25" dirty="0">
                <a:solidFill>
                  <a:srgbClr val="423F41"/>
                </a:solidFill>
                <a:latin typeface="Myriad Pro"/>
                <a:cs typeface="Myriad Pro"/>
              </a:rPr>
              <a:t>There</a:t>
            </a:r>
            <a:r>
              <a:rPr sz="1450" spc="-40" dirty="0">
                <a:solidFill>
                  <a:srgbClr val="423F41"/>
                </a:solidFill>
                <a:latin typeface="Myriad Pro"/>
                <a:cs typeface="Myriad Pro"/>
              </a:rPr>
              <a:t> </a:t>
            </a:r>
            <a:r>
              <a:rPr sz="1450" spc="-20" dirty="0">
                <a:solidFill>
                  <a:srgbClr val="423F41"/>
                </a:solidFill>
                <a:latin typeface="Myriad Pro"/>
                <a:cs typeface="Myriad Pro"/>
              </a:rPr>
              <a:t>are</a:t>
            </a:r>
            <a:r>
              <a:rPr sz="1450" spc="-35" dirty="0">
                <a:solidFill>
                  <a:srgbClr val="423F41"/>
                </a:solidFill>
                <a:latin typeface="Myriad Pro"/>
                <a:cs typeface="Myriad Pro"/>
              </a:rPr>
              <a:t> </a:t>
            </a:r>
            <a:r>
              <a:rPr sz="1450" spc="-20" dirty="0">
                <a:solidFill>
                  <a:srgbClr val="423F41"/>
                </a:solidFill>
                <a:latin typeface="Myriad Pro"/>
                <a:cs typeface="Myriad Pro"/>
              </a:rPr>
              <a:t>many</a:t>
            </a:r>
            <a:r>
              <a:rPr sz="1450" spc="-35" dirty="0">
                <a:solidFill>
                  <a:srgbClr val="423F41"/>
                </a:solidFill>
                <a:latin typeface="Myriad Pro"/>
                <a:cs typeface="Myriad Pro"/>
              </a:rPr>
              <a:t> </a:t>
            </a:r>
            <a:r>
              <a:rPr sz="1450" spc="-20" dirty="0">
                <a:solidFill>
                  <a:srgbClr val="423F41"/>
                </a:solidFill>
                <a:latin typeface="Myriad Pro"/>
                <a:cs typeface="Myriad Pro"/>
              </a:rPr>
              <a:t>points</a:t>
            </a:r>
            <a:r>
              <a:rPr sz="1450" spc="-35" dirty="0">
                <a:solidFill>
                  <a:srgbClr val="423F41"/>
                </a:solidFill>
                <a:latin typeface="Myriad Pro"/>
                <a:cs typeface="Myriad Pro"/>
              </a:rPr>
              <a:t> </a:t>
            </a:r>
            <a:r>
              <a:rPr sz="1450" dirty="0">
                <a:solidFill>
                  <a:srgbClr val="423F41"/>
                </a:solidFill>
                <a:latin typeface="Myriad Pro"/>
                <a:cs typeface="Myriad Pro"/>
              </a:rPr>
              <a:t>in</a:t>
            </a:r>
            <a:r>
              <a:rPr sz="1450" spc="-35" dirty="0">
                <a:solidFill>
                  <a:srgbClr val="423F41"/>
                </a:solidFill>
                <a:latin typeface="Myriad Pro"/>
                <a:cs typeface="Myriad Pro"/>
              </a:rPr>
              <a:t> </a:t>
            </a:r>
            <a:r>
              <a:rPr sz="1450" dirty="0">
                <a:solidFill>
                  <a:srgbClr val="423F41"/>
                </a:solidFill>
                <a:latin typeface="Myriad Pro"/>
                <a:cs typeface="Myriad Pro"/>
              </a:rPr>
              <a:t>a</a:t>
            </a:r>
            <a:r>
              <a:rPr sz="1450" spc="-35" dirty="0">
                <a:solidFill>
                  <a:srgbClr val="423F41"/>
                </a:solidFill>
                <a:latin typeface="Myriad Pro"/>
                <a:cs typeface="Myriad Pro"/>
              </a:rPr>
              <a:t> </a:t>
            </a:r>
            <a:r>
              <a:rPr sz="1450" spc="-20" dirty="0">
                <a:solidFill>
                  <a:srgbClr val="423F41"/>
                </a:solidFill>
                <a:latin typeface="Myriad Pro"/>
                <a:cs typeface="Myriad Pro"/>
              </a:rPr>
              <a:t>real</a:t>
            </a:r>
            <a:r>
              <a:rPr sz="1450" spc="-35" dirty="0">
                <a:solidFill>
                  <a:srgbClr val="423F41"/>
                </a:solidFill>
                <a:latin typeface="Myriad Pro"/>
                <a:cs typeface="Myriad Pro"/>
              </a:rPr>
              <a:t> </a:t>
            </a:r>
            <a:r>
              <a:rPr sz="1450" spc="-25" dirty="0">
                <a:solidFill>
                  <a:srgbClr val="423F41"/>
                </a:solidFill>
                <a:latin typeface="Myriad Pro"/>
                <a:cs typeface="Myriad Pro"/>
              </a:rPr>
              <a:t>estate</a:t>
            </a:r>
            <a:r>
              <a:rPr sz="1450" spc="-35" dirty="0">
                <a:solidFill>
                  <a:srgbClr val="423F41"/>
                </a:solidFill>
                <a:latin typeface="Myriad Pro"/>
                <a:cs typeface="Myriad Pro"/>
              </a:rPr>
              <a:t> </a:t>
            </a:r>
            <a:r>
              <a:rPr sz="1450" spc="-25" dirty="0">
                <a:solidFill>
                  <a:srgbClr val="423F41"/>
                </a:solidFill>
                <a:latin typeface="Myriad Pro"/>
                <a:cs typeface="Myriad Pro"/>
              </a:rPr>
              <a:t>transaction</a:t>
            </a:r>
            <a:r>
              <a:rPr sz="1450" spc="-35" dirty="0">
                <a:solidFill>
                  <a:srgbClr val="423F41"/>
                </a:solidFill>
                <a:latin typeface="Myriad Pro"/>
                <a:cs typeface="Myriad Pro"/>
              </a:rPr>
              <a:t> </a:t>
            </a:r>
            <a:r>
              <a:rPr sz="1450" spc="-20" dirty="0">
                <a:solidFill>
                  <a:srgbClr val="423F41"/>
                </a:solidFill>
                <a:latin typeface="Myriad Pro"/>
                <a:cs typeface="Myriad Pro"/>
              </a:rPr>
              <a:t>that</a:t>
            </a:r>
            <a:r>
              <a:rPr sz="1450" spc="-35" dirty="0">
                <a:solidFill>
                  <a:srgbClr val="423F41"/>
                </a:solidFill>
                <a:latin typeface="Myriad Pro"/>
                <a:cs typeface="Myriad Pro"/>
              </a:rPr>
              <a:t> </a:t>
            </a:r>
            <a:r>
              <a:rPr sz="1450" spc="-20" dirty="0">
                <a:solidFill>
                  <a:srgbClr val="423F41"/>
                </a:solidFill>
                <a:latin typeface="Myriad Pro"/>
                <a:cs typeface="Myriad Pro"/>
              </a:rPr>
              <a:t>are</a:t>
            </a:r>
            <a:r>
              <a:rPr sz="1450" spc="-35" dirty="0">
                <a:solidFill>
                  <a:srgbClr val="423F41"/>
                </a:solidFill>
                <a:latin typeface="Myriad Pro"/>
                <a:cs typeface="Myriad Pro"/>
              </a:rPr>
              <a:t> </a:t>
            </a:r>
            <a:r>
              <a:rPr sz="1450" spc="-25" dirty="0">
                <a:solidFill>
                  <a:srgbClr val="423F41"/>
                </a:solidFill>
                <a:latin typeface="Myriad Pro"/>
                <a:cs typeface="Myriad Pro"/>
              </a:rPr>
              <a:t>complex</a:t>
            </a:r>
            <a:r>
              <a:rPr sz="1450" spc="-35" dirty="0">
                <a:solidFill>
                  <a:srgbClr val="423F41"/>
                </a:solidFill>
                <a:latin typeface="Myriad Pro"/>
                <a:cs typeface="Myriad Pro"/>
              </a:rPr>
              <a:t> </a:t>
            </a:r>
            <a:r>
              <a:rPr sz="1450" spc="-10" dirty="0">
                <a:solidFill>
                  <a:srgbClr val="423F41"/>
                </a:solidFill>
                <a:latin typeface="Myriad Pro"/>
                <a:cs typeface="Myriad Pro"/>
              </a:rPr>
              <a:t>and</a:t>
            </a:r>
            <a:r>
              <a:rPr sz="1450" spc="-35" dirty="0">
                <a:solidFill>
                  <a:srgbClr val="423F41"/>
                </a:solidFill>
                <a:latin typeface="Myriad Pro"/>
                <a:cs typeface="Myriad Pro"/>
              </a:rPr>
              <a:t> </a:t>
            </a:r>
            <a:r>
              <a:rPr sz="1450" spc="-20" dirty="0">
                <a:solidFill>
                  <a:srgbClr val="423F41"/>
                </a:solidFill>
                <a:latin typeface="Myriad Pro"/>
                <a:cs typeface="Myriad Pro"/>
              </a:rPr>
              <a:t>need</a:t>
            </a:r>
            <a:r>
              <a:rPr sz="1450" spc="-35" dirty="0">
                <a:solidFill>
                  <a:srgbClr val="423F41"/>
                </a:solidFill>
                <a:latin typeface="Myriad Pro"/>
                <a:cs typeface="Myriad Pro"/>
              </a:rPr>
              <a:t> </a:t>
            </a:r>
            <a:r>
              <a:rPr sz="1450" spc="-10" dirty="0">
                <a:solidFill>
                  <a:srgbClr val="423F41"/>
                </a:solidFill>
                <a:latin typeface="Myriad Pro"/>
                <a:cs typeface="Myriad Pro"/>
              </a:rPr>
              <a:t>expert</a:t>
            </a:r>
            <a:r>
              <a:rPr sz="1450" spc="-40" dirty="0">
                <a:solidFill>
                  <a:srgbClr val="423F41"/>
                </a:solidFill>
                <a:latin typeface="Myriad Pro"/>
                <a:cs typeface="Myriad Pro"/>
              </a:rPr>
              <a:t> </a:t>
            </a:r>
            <a:r>
              <a:rPr sz="1450" spc="-10" dirty="0">
                <a:solidFill>
                  <a:srgbClr val="423F41"/>
                </a:solidFill>
                <a:latin typeface="Myriad Pro"/>
                <a:cs typeface="Myriad Pro"/>
              </a:rPr>
              <a:t>negotiation. </a:t>
            </a:r>
            <a:r>
              <a:rPr sz="1450" spc="-50" dirty="0">
                <a:solidFill>
                  <a:srgbClr val="423F41"/>
                </a:solidFill>
                <a:latin typeface="Myriad Pro"/>
                <a:cs typeface="Myriad Pro"/>
              </a:rPr>
              <a:t>We</a:t>
            </a:r>
            <a:r>
              <a:rPr sz="1450" spc="-35" dirty="0">
                <a:solidFill>
                  <a:srgbClr val="423F41"/>
                </a:solidFill>
                <a:latin typeface="Myriad Pro"/>
                <a:cs typeface="Myriad Pro"/>
              </a:rPr>
              <a:t> </a:t>
            </a:r>
            <a:r>
              <a:rPr sz="1450" spc="-25" dirty="0">
                <a:solidFill>
                  <a:srgbClr val="423F41"/>
                </a:solidFill>
                <a:latin typeface="Myriad Pro"/>
                <a:cs typeface="Myriad Pro"/>
              </a:rPr>
              <a:t>believe</a:t>
            </a:r>
            <a:r>
              <a:rPr sz="1450" spc="-35" dirty="0">
                <a:solidFill>
                  <a:srgbClr val="423F41"/>
                </a:solidFill>
                <a:latin typeface="Myriad Pro"/>
                <a:cs typeface="Myriad Pro"/>
              </a:rPr>
              <a:t> </a:t>
            </a:r>
            <a:r>
              <a:rPr sz="1450" dirty="0">
                <a:solidFill>
                  <a:srgbClr val="423F41"/>
                </a:solidFill>
                <a:latin typeface="Myriad Pro"/>
                <a:cs typeface="Myriad Pro"/>
              </a:rPr>
              <a:t>in</a:t>
            </a:r>
            <a:r>
              <a:rPr sz="1450" spc="-30" dirty="0">
                <a:solidFill>
                  <a:srgbClr val="423F41"/>
                </a:solidFill>
                <a:latin typeface="Myriad Pro"/>
                <a:cs typeface="Myriad Pro"/>
              </a:rPr>
              <a:t> </a:t>
            </a:r>
            <a:r>
              <a:rPr sz="1450" spc="-25" dirty="0">
                <a:solidFill>
                  <a:srgbClr val="423F41"/>
                </a:solidFill>
                <a:latin typeface="Myriad Pro"/>
                <a:cs typeface="Myriad Pro"/>
              </a:rPr>
              <a:t>negotiating</a:t>
            </a:r>
            <a:r>
              <a:rPr sz="1450" spc="-35" dirty="0">
                <a:solidFill>
                  <a:srgbClr val="423F41"/>
                </a:solidFill>
                <a:latin typeface="Myriad Pro"/>
                <a:cs typeface="Myriad Pro"/>
              </a:rPr>
              <a:t> </a:t>
            </a:r>
            <a:r>
              <a:rPr sz="1450" spc="-10" dirty="0">
                <a:solidFill>
                  <a:srgbClr val="423F41"/>
                </a:solidFill>
                <a:latin typeface="Myriad Pro"/>
                <a:cs typeface="Myriad Pro"/>
              </a:rPr>
              <a:t>the</a:t>
            </a:r>
            <a:r>
              <a:rPr sz="1450" spc="-30" dirty="0">
                <a:solidFill>
                  <a:srgbClr val="423F41"/>
                </a:solidFill>
                <a:latin typeface="Myriad Pro"/>
                <a:cs typeface="Myriad Pro"/>
              </a:rPr>
              <a:t> </a:t>
            </a:r>
            <a:r>
              <a:rPr sz="1450" spc="-20" dirty="0">
                <a:solidFill>
                  <a:srgbClr val="423F41"/>
                </a:solidFill>
                <a:latin typeface="Myriad Pro"/>
                <a:cs typeface="Myriad Pro"/>
              </a:rPr>
              <a:t>terms</a:t>
            </a:r>
            <a:r>
              <a:rPr sz="1450" spc="-35" dirty="0">
                <a:solidFill>
                  <a:srgbClr val="423F41"/>
                </a:solidFill>
                <a:latin typeface="Myriad Pro"/>
                <a:cs typeface="Myriad Pro"/>
              </a:rPr>
              <a:t> </a:t>
            </a:r>
            <a:r>
              <a:rPr sz="1450" spc="-20" dirty="0">
                <a:solidFill>
                  <a:srgbClr val="423F41"/>
                </a:solidFill>
                <a:latin typeface="Myriad Pro"/>
                <a:cs typeface="Myriad Pro"/>
              </a:rPr>
              <a:t>that</a:t>
            </a:r>
            <a:r>
              <a:rPr sz="1450" spc="-35" dirty="0">
                <a:solidFill>
                  <a:srgbClr val="423F41"/>
                </a:solidFill>
                <a:latin typeface="Myriad Pro"/>
                <a:cs typeface="Myriad Pro"/>
              </a:rPr>
              <a:t> </a:t>
            </a:r>
            <a:r>
              <a:rPr sz="1450" spc="-25" dirty="0">
                <a:solidFill>
                  <a:srgbClr val="423F41"/>
                </a:solidFill>
                <a:latin typeface="Myriad Pro"/>
                <a:cs typeface="Myriad Pro"/>
              </a:rPr>
              <a:t>matter</a:t>
            </a:r>
            <a:r>
              <a:rPr sz="1450" spc="-30" dirty="0">
                <a:solidFill>
                  <a:srgbClr val="423F41"/>
                </a:solidFill>
                <a:latin typeface="Myriad Pro"/>
                <a:cs typeface="Myriad Pro"/>
              </a:rPr>
              <a:t> </a:t>
            </a:r>
            <a:r>
              <a:rPr sz="1450" spc="-20" dirty="0">
                <a:solidFill>
                  <a:srgbClr val="423F41"/>
                </a:solidFill>
                <a:latin typeface="Myriad Pro"/>
                <a:cs typeface="Myriad Pro"/>
              </a:rPr>
              <a:t>most</a:t>
            </a:r>
            <a:r>
              <a:rPr sz="1450" spc="-35" dirty="0">
                <a:solidFill>
                  <a:srgbClr val="423F41"/>
                </a:solidFill>
                <a:latin typeface="Myriad Pro"/>
                <a:cs typeface="Myriad Pro"/>
              </a:rPr>
              <a:t> </a:t>
            </a:r>
            <a:r>
              <a:rPr sz="1450" dirty="0">
                <a:solidFill>
                  <a:srgbClr val="423F41"/>
                </a:solidFill>
                <a:latin typeface="Myriad Pro"/>
                <a:cs typeface="Myriad Pro"/>
              </a:rPr>
              <a:t>to</a:t>
            </a:r>
            <a:r>
              <a:rPr sz="1450" spc="-30" dirty="0">
                <a:solidFill>
                  <a:srgbClr val="423F41"/>
                </a:solidFill>
                <a:latin typeface="Myriad Pro"/>
                <a:cs typeface="Myriad Pro"/>
              </a:rPr>
              <a:t> </a:t>
            </a:r>
            <a:r>
              <a:rPr sz="1450" spc="-20" dirty="0">
                <a:solidFill>
                  <a:srgbClr val="423F41"/>
                </a:solidFill>
                <a:latin typeface="Myriad Pro"/>
                <a:cs typeface="Myriad Pro"/>
              </a:rPr>
              <a:t>you.</a:t>
            </a:r>
            <a:endParaRPr sz="1450" dirty="0">
              <a:latin typeface="Myriad Pro"/>
              <a:cs typeface="Myriad Pro"/>
            </a:endParaRPr>
          </a:p>
        </p:txBody>
      </p:sp>
      <p:pic>
        <p:nvPicPr>
          <p:cNvPr id="6" name="object 6"/>
          <p:cNvPicPr/>
          <p:nvPr/>
        </p:nvPicPr>
        <p:blipFill>
          <a:blip r:embed="rId2" cstate="print"/>
          <a:stretch>
            <a:fillRect/>
          </a:stretch>
        </p:blipFill>
        <p:spPr>
          <a:xfrm>
            <a:off x="1350526" y="2448496"/>
            <a:ext cx="7399251" cy="4283278"/>
          </a:xfrm>
          <a:prstGeom prst="rect">
            <a:avLst/>
          </a:prstGeom>
        </p:spPr>
      </p:pic>
      <p:sp>
        <p:nvSpPr>
          <p:cNvPr id="8" name="object 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9" name="object 9"/>
          <p:cNvSpPr/>
          <p:nvPr/>
        </p:nvSpPr>
        <p:spPr>
          <a:xfrm>
            <a:off x="728903" y="5539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89972" y="5089174"/>
            <a:ext cx="4067828" cy="778226"/>
          </a:xfrm>
          <a:prstGeom prst="rect">
            <a:avLst/>
          </a:prstGeom>
        </p:spPr>
        <p:txBody>
          <a:bodyPr vert="horz" wrap="square" lIns="0" tIns="12700" rIns="0" bIns="0" rtlCol="0">
            <a:spAutoFit/>
          </a:bodyPr>
          <a:lstStyle/>
          <a:p>
            <a:pPr algn="ctr">
              <a:lnSpc>
                <a:spcPts val="3105"/>
              </a:lnSpc>
              <a:spcBef>
                <a:spcPts val="100"/>
              </a:spcBef>
            </a:pPr>
            <a:r>
              <a:rPr sz="2400" dirty="0">
                <a:solidFill>
                  <a:srgbClr val="423F41"/>
                </a:solidFill>
                <a:latin typeface="Myriad Pro"/>
                <a:cs typeface="Myriad Pro"/>
              </a:rPr>
              <a:t>Over </a:t>
            </a:r>
            <a:r>
              <a:rPr sz="2400" b="1" dirty="0">
                <a:solidFill>
                  <a:srgbClr val="00653E"/>
                </a:solidFill>
                <a:latin typeface="Myriad Pro"/>
                <a:cs typeface="MyriadPro-Semibold"/>
              </a:rPr>
              <a:t>90</a:t>
            </a:r>
            <a:r>
              <a:rPr sz="2400" b="1" spc="5" dirty="0">
                <a:solidFill>
                  <a:srgbClr val="00653E"/>
                </a:solidFill>
                <a:latin typeface="Myriad Pro"/>
                <a:cs typeface="MyriadPro-Semibold"/>
              </a:rPr>
              <a:t> </a:t>
            </a:r>
            <a:r>
              <a:rPr sz="2400" b="1" spc="-20" dirty="0">
                <a:solidFill>
                  <a:srgbClr val="00653E"/>
                </a:solidFill>
                <a:latin typeface="Myriad Pro"/>
                <a:cs typeface="MyriadPro-Semibold"/>
              </a:rPr>
              <a:t>years</a:t>
            </a:r>
            <a:endParaRPr sz="2400" dirty="0">
              <a:latin typeface="Myriad Pro"/>
              <a:cs typeface="MyriadPro-Semibold"/>
            </a:endParaRPr>
          </a:p>
          <a:p>
            <a:pPr algn="ctr">
              <a:lnSpc>
                <a:spcPts val="3105"/>
              </a:lnSpc>
            </a:pPr>
            <a:r>
              <a:rPr sz="2400" dirty="0">
                <a:solidFill>
                  <a:srgbClr val="423F41"/>
                </a:solidFill>
                <a:latin typeface="Myriad Pro"/>
                <a:cs typeface="Myriad Pro"/>
              </a:rPr>
              <a:t>of</a:t>
            </a:r>
            <a:r>
              <a:rPr sz="2400" spc="-30" dirty="0">
                <a:solidFill>
                  <a:srgbClr val="423F41"/>
                </a:solidFill>
                <a:latin typeface="Myriad Pro"/>
                <a:cs typeface="Myriad Pro"/>
              </a:rPr>
              <a:t> </a:t>
            </a:r>
            <a:r>
              <a:rPr sz="2400" dirty="0">
                <a:solidFill>
                  <a:srgbClr val="423F41"/>
                </a:solidFill>
                <a:latin typeface="Myriad Pro"/>
                <a:cs typeface="Myriad Pro"/>
              </a:rPr>
              <a:t>innovation</a:t>
            </a:r>
            <a:r>
              <a:rPr sz="2400" spc="-15" dirty="0">
                <a:solidFill>
                  <a:srgbClr val="423F41"/>
                </a:solidFill>
                <a:latin typeface="Myriad Pro"/>
                <a:cs typeface="Myriad Pro"/>
              </a:rPr>
              <a:t> </a:t>
            </a:r>
            <a:r>
              <a:rPr sz="2400" dirty="0">
                <a:solidFill>
                  <a:srgbClr val="423F41"/>
                </a:solidFill>
                <a:latin typeface="Myriad Pro"/>
                <a:cs typeface="Myriad Pro"/>
              </a:rPr>
              <a:t>and</a:t>
            </a:r>
            <a:r>
              <a:rPr sz="2400" spc="-15" dirty="0">
                <a:solidFill>
                  <a:srgbClr val="423F41"/>
                </a:solidFill>
                <a:latin typeface="Myriad Pro"/>
                <a:cs typeface="Myriad Pro"/>
              </a:rPr>
              <a:t> </a:t>
            </a:r>
            <a:r>
              <a:rPr sz="2400" spc="-10" dirty="0">
                <a:solidFill>
                  <a:srgbClr val="423F41"/>
                </a:solidFill>
                <a:latin typeface="Myriad Pro"/>
                <a:cs typeface="Myriad Pro"/>
              </a:rPr>
              <a:t>success</a:t>
            </a:r>
            <a:endParaRPr sz="2400" dirty="0">
              <a:latin typeface="Myriad Pro"/>
              <a:cs typeface="Myriad Pro"/>
            </a:endParaRPr>
          </a:p>
        </p:txBody>
      </p:sp>
      <p:sp>
        <p:nvSpPr>
          <p:cNvPr id="3" name="object 3"/>
          <p:cNvSpPr txBox="1">
            <a:spLocks noGrp="1"/>
          </p:cNvSpPr>
          <p:nvPr>
            <p:ph type="title"/>
          </p:nvPr>
        </p:nvSpPr>
        <p:spPr>
          <a:xfrm>
            <a:off x="849764" y="727075"/>
            <a:ext cx="5049520" cy="492125"/>
          </a:xfrm>
          <a:prstGeom prst="rect">
            <a:avLst/>
          </a:prstGeom>
        </p:spPr>
        <p:txBody>
          <a:bodyPr vert="horz" wrap="square" lIns="0" tIns="13970" rIns="0" bIns="0" rtlCol="0">
            <a:spAutoFit/>
          </a:bodyPr>
          <a:lstStyle/>
          <a:p>
            <a:pPr marL="12700">
              <a:lnSpc>
                <a:spcPct val="100000"/>
              </a:lnSpc>
              <a:spcBef>
                <a:spcPts val="110"/>
              </a:spcBef>
            </a:pPr>
            <a:r>
              <a:rPr sz="3050" dirty="0"/>
              <a:t>Our</a:t>
            </a:r>
            <a:r>
              <a:rPr sz="3050" spc="-20" dirty="0"/>
              <a:t> </a:t>
            </a:r>
            <a:r>
              <a:rPr sz="3050" dirty="0"/>
              <a:t>History</a:t>
            </a:r>
            <a:r>
              <a:rPr sz="3050" spc="-5" dirty="0"/>
              <a:t> </a:t>
            </a:r>
            <a:r>
              <a:rPr sz="3050" dirty="0"/>
              <a:t>is</a:t>
            </a:r>
            <a:r>
              <a:rPr sz="3050" spc="-130" dirty="0"/>
              <a:t> </a:t>
            </a:r>
            <a:r>
              <a:rPr sz="3050" spc="-50" dirty="0"/>
              <a:t>Your</a:t>
            </a:r>
            <a:r>
              <a:rPr sz="3050" spc="-5" dirty="0"/>
              <a:t> </a:t>
            </a:r>
            <a:r>
              <a:rPr sz="3050" spc="-10" dirty="0"/>
              <a:t>Advantage</a:t>
            </a:r>
            <a:endParaRPr sz="3050" dirty="0"/>
          </a:p>
        </p:txBody>
      </p:sp>
      <p:sp>
        <p:nvSpPr>
          <p:cNvPr id="4" name="object 4"/>
          <p:cNvSpPr txBox="1">
            <a:spLocks noGrp="1"/>
          </p:cNvSpPr>
          <p:nvPr>
            <p:ph type="body" idx="1"/>
          </p:nvPr>
        </p:nvSpPr>
        <p:spPr>
          <a:xfrm>
            <a:off x="1014406" y="1524000"/>
            <a:ext cx="4929194" cy="3352200"/>
          </a:xfrm>
          <a:prstGeom prst="rect">
            <a:avLst/>
          </a:prstGeom>
        </p:spPr>
        <p:txBody>
          <a:bodyPr vert="horz" wrap="square" lIns="0" tIns="30480" rIns="0" bIns="0" rtlCol="0">
            <a:spAutoFit/>
          </a:bodyPr>
          <a:lstStyle/>
          <a:p>
            <a:pPr marL="63500" marR="418465">
              <a:spcBef>
                <a:spcPts val="240"/>
              </a:spcBef>
            </a:pPr>
            <a:r>
              <a:rPr dirty="0"/>
              <a:t>John</a:t>
            </a:r>
            <a:r>
              <a:rPr spc="-30" dirty="0"/>
              <a:t> </a:t>
            </a:r>
            <a:r>
              <a:rPr dirty="0"/>
              <a:t>L.</a:t>
            </a:r>
            <a:r>
              <a:rPr spc="-30" dirty="0"/>
              <a:t> </a:t>
            </a:r>
            <a:r>
              <a:rPr dirty="0"/>
              <a:t>Scott</a:t>
            </a:r>
            <a:r>
              <a:rPr spc="-30" dirty="0"/>
              <a:t> </a:t>
            </a:r>
            <a:r>
              <a:rPr dirty="0"/>
              <a:t>Real</a:t>
            </a:r>
            <a:r>
              <a:rPr spc="-30" dirty="0"/>
              <a:t> </a:t>
            </a:r>
            <a:r>
              <a:rPr dirty="0"/>
              <a:t>Estate</a:t>
            </a:r>
            <a:r>
              <a:rPr spc="-30" dirty="0"/>
              <a:t> </a:t>
            </a:r>
            <a:r>
              <a:rPr dirty="0"/>
              <a:t>was</a:t>
            </a:r>
            <a:r>
              <a:rPr spc="-30" dirty="0"/>
              <a:t> </a:t>
            </a:r>
            <a:r>
              <a:rPr spc="-10" dirty="0"/>
              <a:t>founded</a:t>
            </a:r>
            <a:r>
              <a:rPr spc="-30" dirty="0"/>
              <a:t> </a:t>
            </a:r>
            <a:r>
              <a:rPr dirty="0"/>
              <a:t>in</a:t>
            </a:r>
            <a:r>
              <a:rPr spc="-30" dirty="0"/>
              <a:t> </a:t>
            </a:r>
            <a:r>
              <a:rPr spc="-10" dirty="0"/>
              <a:t>downtown </a:t>
            </a:r>
            <a:r>
              <a:rPr dirty="0"/>
              <a:t>Seattle</a:t>
            </a:r>
            <a:r>
              <a:rPr spc="-35" dirty="0"/>
              <a:t> </a:t>
            </a:r>
            <a:r>
              <a:rPr dirty="0"/>
              <a:t>in</a:t>
            </a:r>
            <a:r>
              <a:rPr spc="-30" dirty="0"/>
              <a:t> </a:t>
            </a:r>
            <a:r>
              <a:rPr dirty="0"/>
              <a:t>1931</a:t>
            </a:r>
            <a:r>
              <a:rPr spc="-30" dirty="0"/>
              <a:t> </a:t>
            </a:r>
            <a:r>
              <a:rPr dirty="0"/>
              <a:t>and</a:t>
            </a:r>
            <a:r>
              <a:rPr spc="-30" dirty="0"/>
              <a:t> </a:t>
            </a:r>
            <a:r>
              <a:rPr spc="-10" dirty="0"/>
              <a:t>continues</a:t>
            </a:r>
            <a:r>
              <a:rPr spc="-30" dirty="0"/>
              <a:t> </a:t>
            </a:r>
            <a:r>
              <a:rPr dirty="0"/>
              <a:t>to</a:t>
            </a:r>
            <a:r>
              <a:rPr spc="-30" dirty="0"/>
              <a:t> </a:t>
            </a:r>
            <a:r>
              <a:rPr dirty="0"/>
              <a:t>be</a:t>
            </a:r>
            <a:r>
              <a:rPr spc="-30" dirty="0"/>
              <a:t> </a:t>
            </a:r>
            <a:r>
              <a:rPr dirty="0"/>
              <a:t>locally</a:t>
            </a:r>
            <a:r>
              <a:rPr spc="-30" dirty="0"/>
              <a:t> </a:t>
            </a:r>
            <a:r>
              <a:rPr dirty="0"/>
              <a:t>owned</a:t>
            </a:r>
            <a:r>
              <a:rPr spc="-30" dirty="0"/>
              <a:t> </a:t>
            </a:r>
            <a:r>
              <a:rPr spc="-25" dirty="0"/>
              <a:t>and </a:t>
            </a:r>
            <a:r>
              <a:rPr spc="-20" dirty="0"/>
              <a:t>operated.</a:t>
            </a:r>
            <a:r>
              <a:rPr spc="-65" dirty="0"/>
              <a:t> </a:t>
            </a:r>
            <a:r>
              <a:rPr dirty="0"/>
              <a:t>The</a:t>
            </a:r>
            <a:r>
              <a:rPr spc="-15" dirty="0"/>
              <a:t> </a:t>
            </a:r>
            <a:r>
              <a:rPr spc="-10" dirty="0"/>
              <a:t>company </a:t>
            </a:r>
            <a:r>
              <a:rPr dirty="0"/>
              <a:t>has</a:t>
            </a:r>
            <a:r>
              <a:rPr spc="-10" dirty="0"/>
              <a:t> grown throughout Washington,</a:t>
            </a:r>
            <a:r>
              <a:rPr spc="-35" dirty="0"/>
              <a:t> </a:t>
            </a:r>
            <a:r>
              <a:rPr dirty="0"/>
              <a:t>Oregon,</a:t>
            </a:r>
            <a:r>
              <a:rPr spc="-35" dirty="0"/>
              <a:t> </a:t>
            </a:r>
            <a:r>
              <a:rPr spc="-10" dirty="0"/>
              <a:t>Idaho,</a:t>
            </a:r>
            <a:r>
              <a:rPr spc="-35" dirty="0"/>
              <a:t> </a:t>
            </a:r>
            <a:r>
              <a:rPr dirty="0"/>
              <a:t>and</a:t>
            </a:r>
            <a:r>
              <a:rPr spc="-35" dirty="0"/>
              <a:t> </a:t>
            </a:r>
            <a:r>
              <a:rPr dirty="0"/>
              <a:t>Northern</a:t>
            </a:r>
            <a:r>
              <a:rPr spc="-35" dirty="0"/>
              <a:t> </a:t>
            </a:r>
            <a:r>
              <a:rPr spc="-10" dirty="0"/>
              <a:t>California.</a:t>
            </a:r>
          </a:p>
          <a:p>
            <a:endParaRPr sz="1350" dirty="0"/>
          </a:p>
          <a:p>
            <a:pPr marL="63500" marR="55880">
              <a:spcBef>
                <a:spcPts val="5"/>
              </a:spcBef>
            </a:pPr>
            <a:r>
              <a:rPr dirty="0"/>
              <a:t>Led</a:t>
            </a:r>
            <a:r>
              <a:rPr spc="-35" dirty="0"/>
              <a:t> </a:t>
            </a:r>
            <a:r>
              <a:rPr dirty="0"/>
              <a:t>by</a:t>
            </a:r>
            <a:r>
              <a:rPr spc="-35" dirty="0"/>
              <a:t> </a:t>
            </a:r>
            <a:r>
              <a:rPr dirty="0"/>
              <a:t>the</a:t>
            </a:r>
            <a:r>
              <a:rPr spc="-35" dirty="0"/>
              <a:t> </a:t>
            </a:r>
            <a:r>
              <a:rPr spc="-10" dirty="0"/>
              <a:t>grandson</a:t>
            </a:r>
            <a:r>
              <a:rPr spc="-35" dirty="0"/>
              <a:t> </a:t>
            </a:r>
            <a:r>
              <a:rPr dirty="0"/>
              <a:t>of</a:t>
            </a:r>
            <a:r>
              <a:rPr spc="-30" dirty="0"/>
              <a:t> </a:t>
            </a:r>
            <a:r>
              <a:rPr dirty="0"/>
              <a:t>founder</a:t>
            </a:r>
            <a:r>
              <a:rPr spc="-35" dirty="0"/>
              <a:t> </a:t>
            </a:r>
            <a:r>
              <a:rPr dirty="0"/>
              <a:t>John</a:t>
            </a:r>
            <a:r>
              <a:rPr spc="-35" dirty="0"/>
              <a:t> </a:t>
            </a:r>
            <a:r>
              <a:rPr dirty="0"/>
              <a:t>L.</a:t>
            </a:r>
            <a:r>
              <a:rPr spc="-35" dirty="0"/>
              <a:t> </a:t>
            </a:r>
            <a:r>
              <a:rPr dirty="0"/>
              <a:t>Scott,</a:t>
            </a:r>
            <a:r>
              <a:rPr spc="-30" dirty="0"/>
              <a:t> </a:t>
            </a:r>
            <a:r>
              <a:rPr spc="-10" dirty="0"/>
              <a:t>Chairman </a:t>
            </a:r>
            <a:r>
              <a:rPr dirty="0"/>
              <a:t>and</a:t>
            </a:r>
            <a:r>
              <a:rPr spc="-35" dirty="0"/>
              <a:t> </a:t>
            </a:r>
            <a:r>
              <a:rPr dirty="0"/>
              <a:t>CEO</a:t>
            </a:r>
            <a:r>
              <a:rPr spc="-35" dirty="0"/>
              <a:t> </a:t>
            </a:r>
            <a:r>
              <a:rPr dirty="0"/>
              <a:t>J.</a:t>
            </a:r>
            <a:r>
              <a:rPr spc="-30" dirty="0"/>
              <a:t> </a:t>
            </a:r>
            <a:r>
              <a:rPr spc="-10" dirty="0"/>
              <a:t>Lennox</a:t>
            </a:r>
            <a:r>
              <a:rPr spc="-35" dirty="0"/>
              <a:t> </a:t>
            </a:r>
            <a:r>
              <a:rPr dirty="0"/>
              <a:t>Scott</a:t>
            </a:r>
            <a:r>
              <a:rPr spc="-35" dirty="0"/>
              <a:t> </a:t>
            </a:r>
            <a:r>
              <a:rPr dirty="0"/>
              <a:t>is</a:t>
            </a:r>
            <a:r>
              <a:rPr spc="-30" dirty="0"/>
              <a:t> </a:t>
            </a:r>
            <a:r>
              <a:rPr dirty="0"/>
              <a:t>nationally</a:t>
            </a:r>
            <a:r>
              <a:rPr spc="-35" dirty="0"/>
              <a:t> </a:t>
            </a:r>
            <a:r>
              <a:rPr spc="-10" dirty="0"/>
              <a:t>recognized</a:t>
            </a:r>
            <a:r>
              <a:rPr spc="-30" dirty="0"/>
              <a:t> </a:t>
            </a:r>
            <a:r>
              <a:rPr dirty="0"/>
              <a:t>as</a:t>
            </a:r>
            <a:r>
              <a:rPr spc="-35" dirty="0"/>
              <a:t> </a:t>
            </a:r>
            <a:r>
              <a:rPr dirty="0"/>
              <a:t>one</a:t>
            </a:r>
            <a:r>
              <a:rPr spc="-35" dirty="0"/>
              <a:t> </a:t>
            </a:r>
            <a:r>
              <a:rPr spc="-25" dirty="0"/>
              <a:t>of </a:t>
            </a:r>
            <a:r>
              <a:rPr dirty="0"/>
              <a:t>the</a:t>
            </a:r>
            <a:r>
              <a:rPr spc="-30" dirty="0"/>
              <a:t> </a:t>
            </a:r>
            <a:r>
              <a:rPr dirty="0"/>
              <a:t>top</a:t>
            </a:r>
            <a:r>
              <a:rPr spc="-30" dirty="0"/>
              <a:t> </a:t>
            </a:r>
            <a:r>
              <a:rPr dirty="0"/>
              <a:t>30</a:t>
            </a:r>
            <a:r>
              <a:rPr spc="-30" dirty="0"/>
              <a:t> </a:t>
            </a:r>
            <a:r>
              <a:rPr dirty="0"/>
              <a:t>most</a:t>
            </a:r>
            <a:r>
              <a:rPr spc="-30" dirty="0"/>
              <a:t> </a:t>
            </a:r>
            <a:r>
              <a:rPr dirty="0"/>
              <a:t>influential</a:t>
            </a:r>
            <a:r>
              <a:rPr spc="-30" dirty="0"/>
              <a:t> </a:t>
            </a:r>
            <a:r>
              <a:rPr dirty="0"/>
              <a:t>leaders</a:t>
            </a:r>
            <a:r>
              <a:rPr spc="-30" dirty="0"/>
              <a:t> </a:t>
            </a:r>
            <a:r>
              <a:rPr dirty="0"/>
              <a:t>in</a:t>
            </a:r>
            <a:r>
              <a:rPr spc="-30" dirty="0"/>
              <a:t> </a:t>
            </a:r>
            <a:r>
              <a:rPr dirty="0"/>
              <a:t>the</a:t>
            </a:r>
            <a:r>
              <a:rPr spc="-30" dirty="0"/>
              <a:t> </a:t>
            </a:r>
            <a:r>
              <a:rPr spc="-10" dirty="0"/>
              <a:t>industry.</a:t>
            </a:r>
            <a:r>
              <a:rPr spc="-30" dirty="0"/>
              <a:t> </a:t>
            </a:r>
            <a:r>
              <a:rPr dirty="0"/>
              <a:t>He</a:t>
            </a:r>
            <a:r>
              <a:rPr spc="-30" dirty="0"/>
              <a:t> </a:t>
            </a:r>
            <a:r>
              <a:rPr spc="-10" dirty="0"/>
              <a:t>leads </a:t>
            </a:r>
            <a:r>
              <a:rPr dirty="0"/>
              <a:t>with</a:t>
            </a:r>
            <a:r>
              <a:rPr spc="-40" dirty="0"/>
              <a:t> </a:t>
            </a:r>
            <a:r>
              <a:rPr dirty="0"/>
              <a:t>the</a:t>
            </a:r>
            <a:r>
              <a:rPr spc="-35" dirty="0"/>
              <a:t> </a:t>
            </a:r>
            <a:r>
              <a:rPr dirty="0"/>
              <a:t>vision</a:t>
            </a:r>
            <a:r>
              <a:rPr spc="-35" dirty="0"/>
              <a:t> </a:t>
            </a:r>
            <a:r>
              <a:rPr dirty="0"/>
              <a:t>that</a:t>
            </a:r>
            <a:r>
              <a:rPr spc="-35" dirty="0"/>
              <a:t> </a:t>
            </a:r>
            <a:r>
              <a:rPr b="1" dirty="0">
                <a:cs typeface="MyriadPro-Semibold"/>
              </a:rPr>
              <a:t>"our</a:t>
            </a:r>
            <a:r>
              <a:rPr b="1" spc="-35" dirty="0">
                <a:cs typeface="MyriadPro-Semibold"/>
              </a:rPr>
              <a:t> </a:t>
            </a:r>
            <a:r>
              <a:rPr b="1" dirty="0">
                <a:cs typeface="MyriadPro-Semibold"/>
              </a:rPr>
              <a:t>business</a:t>
            </a:r>
            <a:r>
              <a:rPr b="1" spc="-35" dirty="0">
                <a:cs typeface="MyriadPro-Semibold"/>
              </a:rPr>
              <a:t> </a:t>
            </a:r>
            <a:r>
              <a:rPr b="1" dirty="0">
                <a:cs typeface="MyriadPro-Semibold"/>
              </a:rPr>
              <a:t>is</a:t>
            </a:r>
            <a:r>
              <a:rPr b="1" spc="-35" dirty="0">
                <a:cs typeface="MyriadPro-Semibold"/>
              </a:rPr>
              <a:t> </a:t>
            </a:r>
            <a:r>
              <a:rPr b="1" dirty="0">
                <a:cs typeface="MyriadPro-Semibold"/>
              </a:rPr>
              <a:t>real</a:t>
            </a:r>
            <a:r>
              <a:rPr b="1" spc="-40" dirty="0">
                <a:cs typeface="MyriadPro-Semibold"/>
              </a:rPr>
              <a:t> </a:t>
            </a:r>
            <a:r>
              <a:rPr b="1" spc="-10" dirty="0">
                <a:cs typeface="MyriadPro-Semibold"/>
              </a:rPr>
              <a:t>estate,</a:t>
            </a:r>
            <a:r>
              <a:rPr b="1" spc="-35" dirty="0">
                <a:cs typeface="MyriadPro-Semibold"/>
              </a:rPr>
              <a:t> </a:t>
            </a:r>
            <a:r>
              <a:rPr b="1" dirty="0">
                <a:cs typeface="MyriadPro-Semibold"/>
              </a:rPr>
              <a:t>but</a:t>
            </a:r>
            <a:r>
              <a:rPr b="1" spc="-35" dirty="0">
                <a:cs typeface="MyriadPro-Semibold"/>
              </a:rPr>
              <a:t> </a:t>
            </a:r>
            <a:r>
              <a:rPr b="1" spc="-25" dirty="0">
                <a:cs typeface="MyriadPro-Semibold"/>
              </a:rPr>
              <a:t>our </a:t>
            </a:r>
            <a:r>
              <a:rPr b="1" dirty="0">
                <a:cs typeface="MyriadPro-Semibold"/>
              </a:rPr>
              <a:t>core</a:t>
            </a:r>
            <a:r>
              <a:rPr b="1" spc="-40" dirty="0">
                <a:cs typeface="MyriadPro-Semibold"/>
              </a:rPr>
              <a:t> </a:t>
            </a:r>
            <a:r>
              <a:rPr b="1" dirty="0">
                <a:cs typeface="MyriadPro-Semibold"/>
              </a:rPr>
              <a:t>value</a:t>
            </a:r>
            <a:r>
              <a:rPr b="1" spc="-35" dirty="0">
                <a:cs typeface="MyriadPro-Semibold"/>
              </a:rPr>
              <a:t> </a:t>
            </a:r>
            <a:r>
              <a:rPr b="1" dirty="0">
                <a:cs typeface="MyriadPro-Semibold"/>
              </a:rPr>
              <a:t>is</a:t>
            </a:r>
            <a:r>
              <a:rPr b="1" spc="-35" dirty="0">
                <a:cs typeface="MyriadPro-Semibold"/>
              </a:rPr>
              <a:t> </a:t>
            </a:r>
            <a:r>
              <a:rPr b="1" dirty="0">
                <a:cs typeface="MyriadPro-Semibold"/>
              </a:rPr>
              <a:t>Living</a:t>
            </a:r>
            <a:r>
              <a:rPr b="1" spc="-35" dirty="0">
                <a:cs typeface="MyriadPro-Semibold"/>
              </a:rPr>
              <a:t> </a:t>
            </a:r>
            <a:r>
              <a:rPr b="1" dirty="0">
                <a:cs typeface="MyriadPro-Semibold"/>
              </a:rPr>
              <a:t>Life</a:t>
            </a:r>
            <a:r>
              <a:rPr b="1" spc="-35" dirty="0">
                <a:cs typeface="MyriadPro-Semibold"/>
              </a:rPr>
              <a:t> </a:t>
            </a:r>
            <a:r>
              <a:rPr b="1" dirty="0">
                <a:cs typeface="MyriadPro-Semibold"/>
              </a:rPr>
              <a:t>as</a:t>
            </a:r>
            <a:r>
              <a:rPr b="1" spc="-35" dirty="0">
                <a:cs typeface="MyriadPro-Semibold"/>
              </a:rPr>
              <a:t> </a:t>
            </a:r>
            <a:r>
              <a:rPr b="1" dirty="0">
                <a:cs typeface="MyriadPro-Semibold"/>
              </a:rPr>
              <a:t>a</a:t>
            </a:r>
            <a:r>
              <a:rPr b="1" spc="-35" dirty="0">
                <a:cs typeface="MyriadPro-Semibold"/>
              </a:rPr>
              <a:t> </a:t>
            </a:r>
            <a:r>
              <a:rPr b="1" spc="-10" dirty="0">
                <a:cs typeface="MyriadPro-Semibold"/>
              </a:rPr>
              <a:t>Contribution</a:t>
            </a:r>
            <a:r>
              <a:rPr sz="1200" b="1" spc="-15" baseline="34722" dirty="0">
                <a:cs typeface="MyriadPro-Semibold"/>
              </a:rPr>
              <a:t>®</a:t>
            </a:r>
            <a:r>
              <a:rPr sz="1450" b="1" spc="-10" dirty="0">
                <a:cs typeface="MyriadPro-Semibold"/>
              </a:rPr>
              <a:t>.”</a:t>
            </a:r>
            <a:endParaRPr sz="1450" dirty="0">
              <a:cs typeface="MyriadPro-Semibold"/>
            </a:endParaRPr>
          </a:p>
          <a:p>
            <a:pPr>
              <a:spcBef>
                <a:spcPts val="55"/>
              </a:spcBef>
            </a:pPr>
            <a:endParaRPr sz="1300" dirty="0">
              <a:latin typeface="MyriadPro-Semibold"/>
              <a:cs typeface="MyriadPro-Semibold"/>
            </a:endParaRPr>
          </a:p>
          <a:p>
            <a:pPr marL="63500" marR="258445">
              <a:spcBef>
                <a:spcPts val="5"/>
              </a:spcBef>
            </a:pPr>
            <a:r>
              <a:rPr dirty="0"/>
              <a:t>Deeply</a:t>
            </a:r>
            <a:r>
              <a:rPr spc="-60" dirty="0"/>
              <a:t> </a:t>
            </a:r>
            <a:r>
              <a:rPr dirty="0"/>
              <a:t>rooted</a:t>
            </a:r>
            <a:r>
              <a:rPr spc="-45" dirty="0"/>
              <a:t> </a:t>
            </a:r>
            <a:r>
              <a:rPr dirty="0"/>
              <a:t>in</a:t>
            </a:r>
            <a:r>
              <a:rPr spc="-45" dirty="0"/>
              <a:t> </a:t>
            </a:r>
            <a:r>
              <a:rPr dirty="0"/>
              <a:t>the</a:t>
            </a:r>
            <a:r>
              <a:rPr spc="-45" dirty="0"/>
              <a:t> </a:t>
            </a:r>
            <a:r>
              <a:rPr dirty="0"/>
              <a:t>Northwest</a:t>
            </a:r>
            <a:r>
              <a:rPr spc="-45" dirty="0"/>
              <a:t> </a:t>
            </a:r>
            <a:r>
              <a:rPr dirty="0"/>
              <a:t>with</a:t>
            </a:r>
            <a:r>
              <a:rPr spc="-45" dirty="0"/>
              <a:t> </a:t>
            </a:r>
            <a:r>
              <a:rPr dirty="0"/>
              <a:t>strong</a:t>
            </a:r>
            <a:r>
              <a:rPr spc="-45" dirty="0"/>
              <a:t> </a:t>
            </a:r>
            <a:r>
              <a:rPr spc="-10" dirty="0"/>
              <a:t>local, </a:t>
            </a:r>
            <a:r>
              <a:rPr dirty="0"/>
              <a:t>national</a:t>
            </a:r>
            <a:r>
              <a:rPr spc="-40" dirty="0"/>
              <a:t> </a:t>
            </a:r>
            <a:r>
              <a:rPr dirty="0"/>
              <a:t>and</a:t>
            </a:r>
            <a:r>
              <a:rPr spc="-35" dirty="0"/>
              <a:t> </a:t>
            </a:r>
            <a:r>
              <a:rPr dirty="0"/>
              <a:t>global</a:t>
            </a:r>
            <a:r>
              <a:rPr spc="-40" dirty="0"/>
              <a:t> </a:t>
            </a:r>
            <a:r>
              <a:rPr spc="-10" dirty="0"/>
              <a:t>presence,</a:t>
            </a:r>
            <a:r>
              <a:rPr spc="-35" dirty="0"/>
              <a:t> </a:t>
            </a:r>
            <a:r>
              <a:rPr dirty="0"/>
              <a:t>John</a:t>
            </a:r>
            <a:r>
              <a:rPr spc="-35" dirty="0"/>
              <a:t> </a:t>
            </a:r>
            <a:r>
              <a:rPr dirty="0"/>
              <a:t>L.</a:t>
            </a:r>
            <a:r>
              <a:rPr spc="-40" dirty="0"/>
              <a:t> </a:t>
            </a:r>
            <a:r>
              <a:rPr dirty="0"/>
              <a:t>Scott</a:t>
            </a:r>
            <a:r>
              <a:rPr spc="-35" dirty="0"/>
              <a:t> </a:t>
            </a:r>
            <a:r>
              <a:rPr dirty="0"/>
              <a:t>Real</a:t>
            </a:r>
            <a:r>
              <a:rPr spc="-35" dirty="0"/>
              <a:t> </a:t>
            </a:r>
            <a:r>
              <a:rPr dirty="0"/>
              <a:t>Estate</a:t>
            </a:r>
            <a:r>
              <a:rPr spc="-40" dirty="0"/>
              <a:t> </a:t>
            </a:r>
            <a:r>
              <a:rPr spc="-25" dirty="0"/>
              <a:t>is </a:t>
            </a:r>
            <a:r>
              <a:rPr spc="-10" dirty="0"/>
              <a:t>consistently</a:t>
            </a:r>
            <a:r>
              <a:rPr spc="-20" dirty="0"/>
              <a:t> </a:t>
            </a:r>
            <a:r>
              <a:rPr spc="-10" dirty="0"/>
              <a:t>recognized</a:t>
            </a:r>
            <a:r>
              <a:rPr spc="-20" dirty="0"/>
              <a:t> </a:t>
            </a:r>
            <a:r>
              <a:rPr dirty="0"/>
              <a:t>as</a:t>
            </a:r>
            <a:r>
              <a:rPr spc="-20" dirty="0"/>
              <a:t> </a:t>
            </a:r>
            <a:r>
              <a:rPr dirty="0"/>
              <a:t>one</a:t>
            </a:r>
            <a:r>
              <a:rPr spc="-20" dirty="0"/>
              <a:t> </a:t>
            </a:r>
            <a:r>
              <a:rPr dirty="0"/>
              <a:t>of</a:t>
            </a:r>
            <a:r>
              <a:rPr spc="-20" dirty="0"/>
              <a:t> </a:t>
            </a:r>
            <a:r>
              <a:rPr dirty="0"/>
              <a:t>the</a:t>
            </a:r>
            <a:r>
              <a:rPr spc="-15" dirty="0"/>
              <a:t> </a:t>
            </a:r>
            <a:r>
              <a:rPr dirty="0"/>
              <a:t>most</a:t>
            </a:r>
            <a:r>
              <a:rPr spc="-20" dirty="0"/>
              <a:t> </a:t>
            </a:r>
            <a:r>
              <a:rPr spc="-10" dirty="0"/>
              <a:t>productive </a:t>
            </a:r>
            <a:r>
              <a:rPr dirty="0"/>
              <a:t>brands</a:t>
            </a:r>
            <a:r>
              <a:rPr spc="-35" dirty="0"/>
              <a:t> </a:t>
            </a:r>
            <a:r>
              <a:rPr dirty="0"/>
              <a:t>in</a:t>
            </a:r>
            <a:r>
              <a:rPr spc="-35" dirty="0"/>
              <a:t> </a:t>
            </a:r>
            <a:r>
              <a:rPr dirty="0"/>
              <a:t>the</a:t>
            </a:r>
            <a:r>
              <a:rPr spc="-30" dirty="0"/>
              <a:t> </a:t>
            </a:r>
            <a:r>
              <a:rPr spc="-10" dirty="0"/>
              <a:t>nation.</a:t>
            </a:r>
          </a:p>
        </p:txBody>
      </p:sp>
      <p:sp>
        <p:nvSpPr>
          <p:cNvPr id="5" name="object 5"/>
          <p:cNvSpPr/>
          <p:nvPr/>
        </p:nvSpPr>
        <p:spPr>
          <a:xfrm>
            <a:off x="672591" y="731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pic>
        <p:nvPicPr>
          <p:cNvPr id="6" name="object 6"/>
          <p:cNvPicPr/>
          <p:nvPr/>
        </p:nvPicPr>
        <p:blipFill>
          <a:blip r:embed="rId2" cstate="print"/>
          <a:stretch>
            <a:fillRect/>
          </a:stretch>
        </p:blipFill>
        <p:spPr>
          <a:xfrm>
            <a:off x="6040310" y="3887647"/>
            <a:ext cx="2548242" cy="2050237"/>
          </a:xfrm>
          <a:prstGeom prst="rect">
            <a:avLst/>
          </a:prstGeom>
        </p:spPr>
      </p:pic>
      <p:pic>
        <p:nvPicPr>
          <p:cNvPr id="7" name="object 7"/>
          <p:cNvPicPr/>
          <p:nvPr/>
        </p:nvPicPr>
        <p:blipFill>
          <a:blip r:embed="rId3" cstate="print"/>
          <a:stretch>
            <a:fillRect/>
          </a:stretch>
        </p:blipFill>
        <p:spPr>
          <a:xfrm>
            <a:off x="6040313" y="1626737"/>
            <a:ext cx="2548231" cy="2050229"/>
          </a:xfrm>
          <a:prstGeom prst="rect">
            <a:avLst/>
          </a:prstGeom>
        </p:spPr>
      </p:pic>
      <p:sp>
        <p:nvSpPr>
          <p:cNvPr id="8" name="object 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6155194" y="4796175"/>
            <a:ext cx="937894" cy="937894"/>
            <a:chOff x="6155194" y="4796175"/>
            <a:chExt cx="937894" cy="937894"/>
          </a:xfrm>
        </p:grpSpPr>
        <p:sp>
          <p:nvSpPr>
            <p:cNvPr id="5" name="object 5"/>
            <p:cNvSpPr/>
            <p:nvPr/>
          </p:nvSpPr>
          <p:spPr>
            <a:xfrm>
              <a:off x="6157734" y="4798715"/>
              <a:ext cx="932815" cy="932815"/>
            </a:xfrm>
            <a:custGeom>
              <a:avLst/>
              <a:gdLst/>
              <a:ahLst/>
              <a:cxnLst/>
              <a:rect l="l" t="t" r="r" b="b"/>
              <a:pathLst>
                <a:path w="932815" h="932814">
                  <a:moveTo>
                    <a:pt x="466191" y="0"/>
                  </a:move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close/>
                </a:path>
              </a:pathLst>
            </a:custGeom>
            <a:solidFill>
              <a:srgbClr val="00653E"/>
            </a:solidFill>
          </p:spPr>
          <p:txBody>
            <a:bodyPr wrap="square" lIns="0" tIns="0" rIns="0" bIns="0" rtlCol="0"/>
            <a:lstStyle/>
            <a:p>
              <a:endParaRPr/>
            </a:p>
          </p:txBody>
        </p:sp>
        <p:sp>
          <p:nvSpPr>
            <p:cNvPr id="6" name="object 6"/>
            <p:cNvSpPr/>
            <p:nvPr/>
          </p:nvSpPr>
          <p:spPr>
            <a:xfrm>
              <a:off x="6157734" y="4798715"/>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7" name="object 7"/>
          <p:cNvSpPr txBox="1"/>
          <p:nvPr/>
        </p:nvSpPr>
        <p:spPr>
          <a:xfrm>
            <a:off x="6252230" y="5013125"/>
            <a:ext cx="954147" cy="439479"/>
          </a:xfrm>
          <a:prstGeom prst="rect">
            <a:avLst/>
          </a:prstGeom>
        </p:spPr>
        <p:txBody>
          <a:bodyPr vert="horz" wrap="square" lIns="0" tIns="5715" rIns="0" bIns="0" rtlCol="0">
            <a:spAutoFit/>
          </a:bodyPr>
          <a:lstStyle/>
          <a:p>
            <a:pPr marL="12700" marR="5080" indent="194310">
              <a:lnSpc>
                <a:spcPct val="107400"/>
              </a:lnSpc>
              <a:spcBef>
                <a:spcPts val="45"/>
              </a:spcBef>
            </a:pPr>
            <a:r>
              <a:rPr sz="900" spc="-10" dirty="0">
                <a:solidFill>
                  <a:srgbClr val="FFFFFF"/>
                </a:solidFill>
                <a:latin typeface="Myriad Pro"/>
                <a:cs typeface="Myriad Pro"/>
              </a:rPr>
              <a:t>OFFER</a:t>
            </a:r>
            <a:r>
              <a:rPr sz="900" spc="500" dirty="0">
                <a:solidFill>
                  <a:srgbClr val="FFFFFF"/>
                </a:solidFill>
                <a:latin typeface="Myriad Pro"/>
                <a:cs typeface="Myriad Pro"/>
              </a:rPr>
              <a:t> </a:t>
            </a:r>
            <a:r>
              <a:rPr sz="900" dirty="0">
                <a:solidFill>
                  <a:srgbClr val="FFFFFF"/>
                </a:solidFill>
                <a:latin typeface="Myriad Pro"/>
                <a:cs typeface="Myriad Pro"/>
              </a:rPr>
              <a:t>RECEIVED</a:t>
            </a:r>
            <a:r>
              <a:rPr sz="900" spc="110" dirty="0">
                <a:solidFill>
                  <a:srgbClr val="FFFFFF"/>
                </a:solidFill>
                <a:latin typeface="Myriad Pro"/>
                <a:cs typeface="Myriad Pro"/>
              </a:rPr>
              <a:t> </a:t>
            </a:r>
            <a:r>
              <a:rPr sz="900" spc="-25" dirty="0">
                <a:solidFill>
                  <a:srgbClr val="FFFFFF"/>
                </a:solidFill>
                <a:latin typeface="Myriad Pro"/>
                <a:cs typeface="Myriad Pro"/>
              </a:rPr>
              <a:t>AND</a:t>
            </a:r>
            <a:r>
              <a:rPr sz="900" spc="500" dirty="0">
                <a:solidFill>
                  <a:srgbClr val="FFFFFF"/>
                </a:solidFill>
                <a:latin typeface="Myriad Pro"/>
                <a:cs typeface="Myriad Pro"/>
              </a:rPr>
              <a:t> </a:t>
            </a:r>
            <a:r>
              <a:rPr sz="900" spc="-10" dirty="0">
                <a:solidFill>
                  <a:srgbClr val="FFFFFF"/>
                </a:solidFill>
                <a:latin typeface="Myriad Pro"/>
                <a:cs typeface="Myriad Pro"/>
              </a:rPr>
              <a:t>NEGOTIATION</a:t>
            </a:r>
            <a:endParaRPr sz="900" dirty="0">
              <a:latin typeface="Myriad Pro"/>
              <a:cs typeface="Myriad Pro"/>
            </a:endParaRPr>
          </a:p>
        </p:txBody>
      </p:sp>
      <p:sp>
        <p:nvSpPr>
          <p:cNvPr id="8" name="object 8"/>
          <p:cNvSpPr txBox="1">
            <a:spLocks noGrp="1"/>
          </p:cNvSpPr>
          <p:nvPr>
            <p:ph type="title"/>
          </p:nvPr>
        </p:nvSpPr>
        <p:spPr>
          <a:xfrm>
            <a:off x="1099254" y="520901"/>
            <a:ext cx="4653280" cy="842644"/>
          </a:xfrm>
          <a:prstGeom prst="rect">
            <a:avLst/>
          </a:prstGeom>
        </p:spPr>
        <p:txBody>
          <a:bodyPr vert="horz" wrap="square" lIns="0" tIns="42545" rIns="0" bIns="0" rtlCol="0">
            <a:spAutoFit/>
          </a:bodyPr>
          <a:lstStyle/>
          <a:p>
            <a:pPr algn="ctr">
              <a:lnSpc>
                <a:spcPct val="100000"/>
              </a:lnSpc>
              <a:spcBef>
                <a:spcPts val="335"/>
              </a:spcBef>
            </a:pPr>
            <a:r>
              <a:rPr dirty="0"/>
              <a:t>The</a:t>
            </a:r>
            <a:r>
              <a:rPr spc="-90" dirty="0"/>
              <a:t> </a:t>
            </a:r>
            <a:r>
              <a:rPr dirty="0"/>
              <a:t>Home</a:t>
            </a:r>
            <a:r>
              <a:rPr spc="-90" dirty="0"/>
              <a:t> </a:t>
            </a:r>
            <a:r>
              <a:rPr dirty="0"/>
              <a:t>Selling</a:t>
            </a:r>
            <a:r>
              <a:rPr spc="-90" dirty="0"/>
              <a:t> </a:t>
            </a:r>
            <a:r>
              <a:rPr spc="-10" dirty="0"/>
              <a:t>Journey</a:t>
            </a:r>
          </a:p>
          <a:p>
            <a:pPr algn="ctr">
              <a:lnSpc>
                <a:spcPct val="100000"/>
              </a:lnSpc>
              <a:spcBef>
                <a:spcPts val="135"/>
              </a:spcBef>
            </a:pPr>
            <a:r>
              <a:rPr sz="1800" spc="50" dirty="0">
                <a:solidFill>
                  <a:srgbClr val="423F41"/>
                </a:solidFill>
              </a:rPr>
              <a:t>From</a:t>
            </a:r>
            <a:r>
              <a:rPr sz="1800" spc="204" dirty="0">
                <a:solidFill>
                  <a:srgbClr val="423F41"/>
                </a:solidFill>
              </a:rPr>
              <a:t> </a:t>
            </a:r>
            <a:r>
              <a:rPr sz="1800" spc="75" dirty="0">
                <a:solidFill>
                  <a:srgbClr val="423F41"/>
                </a:solidFill>
              </a:rPr>
              <a:t>Start</a:t>
            </a:r>
            <a:r>
              <a:rPr sz="1800" spc="204" dirty="0">
                <a:solidFill>
                  <a:srgbClr val="423F41"/>
                </a:solidFill>
              </a:rPr>
              <a:t> </a:t>
            </a:r>
            <a:r>
              <a:rPr sz="1800" dirty="0">
                <a:solidFill>
                  <a:srgbClr val="423F41"/>
                </a:solidFill>
              </a:rPr>
              <a:t>to</a:t>
            </a:r>
            <a:r>
              <a:rPr sz="1800" spc="204" dirty="0">
                <a:solidFill>
                  <a:srgbClr val="423F41"/>
                </a:solidFill>
              </a:rPr>
              <a:t> </a:t>
            </a:r>
            <a:r>
              <a:rPr sz="1800" spc="75" dirty="0">
                <a:solidFill>
                  <a:srgbClr val="423F41"/>
                </a:solidFill>
              </a:rPr>
              <a:t>Mutual</a:t>
            </a:r>
            <a:r>
              <a:rPr sz="1800" spc="204" dirty="0">
                <a:solidFill>
                  <a:srgbClr val="423F41"/>
                </a:solidFill>
              </a:rPr>
              <a:t> </a:t>
            </a:r>
            <a:r>
              <a:rPr sz="1800" spc="60" dirty="0">
                <a:solidFill>
                  <a:srgbClr val="423F41"/>
                </a:solidFill>
              </a:rPr>
              <a:t>Acceptance</a:t>
            </a:r>
            <a:endParaRPr sz="1800"/>
          </a:p>
        </p:txBody>
      </p:sp>
      <p:grpSp>
        <p:nvGrpSpPr>
          <p:cNvPr id="9" name="object 9"/>
          <p:cNvGrpSpPr/>
          <p:nvPr/>
        </p:nvGrpSpPr>
        <p:grpSpPr>
          <a:xfrm>
            <a:off x="3270989" y="1732474"/>
            <a:ext cx="962025" cy="962025"/>
            <a:chOff x="3270989" y="1732474"/>
            <a:chExt cx="962025" cy="962025"/>
          </a:xfrm>
        </p:grpSpPr>
        <p:pic>
          <p:nvPicPr>
            <p:cNvPr id="10" name="object 10"/>
            <p:cNvPicPr/>
            <p:nvPr/>
          </p:nvPicPr>
          <p:blipFill>
            <a:blip r:embed="rId2" cstate="print"/>
            <a:stretch>
              <a:fillRect/>
            </a:stretch>
          </p:blipFill>
          <p:spPr>
            <a:xfrm>
              <a:off x="3273488" y="1734972"/>
              <a:ext cx="956462" cy="956462"/>
            </a:xfrm>
            <a:prstGeom prst="rect">
              <a:avLst/>
            </a:prstGeom>
          </p:spPr>
        </p:pic>
        <p:sp>
          <p:nvSpPr>
            <p:cNvPr id="11" name="object 11"/>
            <p:cNvSpPr/>
            <p:nvPr/>
          </p:nvSpPr>
          <p:spPr>
            <a:xfrm>
              <a:off x="3273484" y="1734969"/>
              <a:ext cx="956944" cy="956944"/>
            </a:xfrm>
            <a:custGeom>
              <a:avLst/>
              <a:gdLst/>
              <a:ahLst/>
              <a:cxnLst/>
              <a:rect l="l" t="t" r="r" b="b"/>
              <a:pathLst>
                <a:path w="956945" h="956944">
                  <a:moveTo>
                    <a:pt x="478231" y="956462"/>
                  </a:moveTo>
                  <a:lnTo>
                    <a:pt x="527127" y="953993"/>
                  </a:lnTo>
                  <a:lnTo>
                    <a:pt x="574612" y="946746"/>
                  </a:lnTo>
                  <a:lnTo>
                    <a:pt x="620443" y="934962"/>
                  </a:lnTo>
                  <a:lnTo>
                    <a:pt x="664381" y="918881"/>
                  </a:lnTo>
                  <a:lnTo>
                    <a:pt x="706185" y="898743"/>
                  </a:lnTo>
                  <a:lnTo>
                    <a:pt x="745615" y="874789"/>
                  </a:lnTo>
                  <a:lnTo>
                    <a:pt x="782431" y="847259"/>
                  </a:lnTo>
                  <a:lnTo>
                    <a:pt x="816392" y="816394"/>
                  </a:lnTo>
                  <a:lnTo>
                    <a:pt x="847258" y="782433"/>
                  </a:lnTo>
                  <a:lnTo>
                    <a:pt x="874788" y="745618"/>
                  </a:lnTo>
                  <a:lnTo>
                    <a:pt x="898742" y="706189"/>
                  </a:lnTo>
                  <a:lnTo>
                    <a:pt x="918880" y="664386"/>
                  </a:lnTo>
                  <a:lnTo>
                    <a:pt x="934962" y="620450"/>
                  </a:lnTo>
                  <a:lnTo>
                    <a:pt x="946746" y="574620"/>
                  </a:lnTo>
                  <a:lnTo>
                    <a:pt x="953993" y="527138"/>
                  </a:lnTo>
                  <a:lnTo>
                    <a:pt x="956462" y="478243"/>
                  </a:lnTo>
                  <a:lnTo>
                    <a:pt x="953993" y="429347"/>
                  </a:lnTo>
                  <a:lnTo>
                    <a:pt x="946746" y="381862"/>
                  </a:lnTo>
                  <a:lnTo>
                    <a:pt x="934962" y="336030"/>
                  </a:lnTo>
                  <a:lnTo>
                    <a:pt x="918880" y="292091"/>
                  </a:lnTo>
                  <a:lnTo>
                    <a:pt x="898742" y="250286"/>
                  </a:lnTo>
                  <a:lnTo>
                    <a:pt x="874788" y="210855"/>
                  </a:lnTo>
                  <a:lnTo>
                    <a:pt x="847258" y="174038"/>
                  </a:lnTo>
                  <a:lnTo>
                    <a:pt x="816392" y="140076"/>
                  </a:lnTo>
                  <a:lnTo>
                    <a:pt x="782431" y="109209"/>
                  </a:lnTo>
                  <a:lnTo>
                    <a:pt x="745615" y="81677"/>
                  </a:lnTo>
                  <a:lnTo>
                    <a:pt x="706185" y="57722"/>
                  </a:lnTo>
                  <a:lnTo>
                    <a:pt x="664381" y="37583"/>
                  </a:lnTo>
                  <a:lnTo>
                    <a:pt x="620443" y="21501"/>
                  </a:lnTo>
                  <a:lnTo>
                    <a:pt x="574612" y="9716"/>
                  </a:lnTo>
                  <a:lnTo>
                    <a:pt x="527127" y="2469"/>
                  </a:lnTo>
                  <a:lnTo>
                    <a:pt x="478231" y="0"/>
                  </a:lnTo>
                  <a:lnTo>
                    <a:pt x="429334" y="2469"/>
                  </a:lnTo>
                  <a:lnTo>
                    <a:pt x="381850" y="9716"/>
                  </a:lnTo>
                  <a:lnTo>
                    <a:pt x="336019" y="21501"/>
                  </a:lnTo>
                  <a:lnTo>
                    <a:pt x="292081" y="37583"/>
                  </a:lnTo>
                  <a:lnTo>
                    <a:pt x="250276" y="57722"/>
                  </a:lnTo>
                  <a:lnTo>
                    <a:pt x="210846" y="81677"/>
                  </a:lnTo>
                  <a:lnTo>
                    <a:pt x="174030" y="109209"/>
                  </a:lnTo>
                  <a:lnTo>
                    <a:pt x="140069" y="140076"/>
                  </a:lnTo>
                  <a:lnTo>
                    <a:pt x="109204" y="174038"/>
                  </a:lnTo>
                  <a:lnTo>
                    <a:pt x="81673" y="210855"/>
                  </a:lnTo>
                  <a:lnTo>
                    <a:pt x="57719" y="250286"/>
                  </a:lnTo>
                  <a:lnTo>
                    <a:pt x="37581" y="292091"/>
                  </a:lnTo>
                  <a:lnTo>
                    <a:pt x="21500" y="336030"/>
                  </a:lnTo>
                  <a:lnTo>
                    <a:pt x="9715" y="381862"/>
                  </a:lnTo>
                  <a:lnTo>
                    <a:pt x="2469" y="429347"/>
                  </a:lnTo>
                  <a:lnTo>
                    <a:pt x="0" y="478243"/>
                  </a:lnTo>
                  <a:lnTo>
                    <a:pt x="2469" y="527138"/>
                  </a:lnTo>
                  <a:lnTo>
                    <a:pt x="9715" y="574620"/>
                  </a:lnTo>
                  <a:lnTo>
                    <a:pt x="21500" y="620450"/>
                  </a:lnTo>
                  <a:lnTo>
                    <a:pt x="37581" y="664386"/>
                  </a:lnTo>
                  <a:lnTo>
                    <a:pt x="57719" y="706189"/>
                  </a:lnTo>
                  <a:lnTo>
                    <a:pt x="81673" y="745618"/>
                  </a:lnTo>
                  <a:lnTo>
                    <a:pt x="109204" y="782433"/>
                  </a:lnTo>
                  <a:lnTo>
                    <a:pt x="140069" y="816394"/>
                  </a:lnTo>
                  <a:lnTo>
                    <a:pt x="174030" y="847259"/>
                  </a:lnTo>
                  <a:lnTo>
                    <a:pt x="210846" y="874789"/>
                  </a:lnTo>
                  <a:lnTo>
                    <a:pt x="250276" y="898743"/>
                  </a:lnTo>
                  <a:lnTo>
                    <a:pt x="292081" y="918881"/>
                  </a:lnTo>
                  <a:lnTo>
                    <a:pt x="336019" y="934962"/>
                  </a:lnTo>
                  <a:lnTo>
                    <a:pt x="381850" y="946746"/>
                  </a:lnTo>
                  <a:lnTo>
                    <a:pt x="429334" y="953993"/>
                  </a:lnTo>
                  <a:lnTo>
                    <a:pt x="478231" y="956462"/>
                  </a:lnTo>
                  <a:close/>
                </a:path>
              </a:pathLst>
            </a:custGeom>
            <a:ln w="4991">
              <a:solidFill>
                <a:srgbClr val="00A975"/>
              </a:solidFill>
            </a:ln>
          </p:spPr>
          <p:txBody>
            <a:bodyPr wrap="square" lIns="0" tIns="0" rIns="0" bIns="0" rtlCol="0"/>
            <a:lstStyle/>
            <a:p>
              <a:endParaRPr/>
            </a:p>
          </p:txBody>
        </p:sp>
      </p:grpSp>
      <p:grpSp>
        <p:nvGrpSpPr>
          <p:cNvPr id="12" name="object 12"/>
          <p:cNvGrpSpPr/>
          <p:nvPr/>
        </p:nvGrpSpPr>
        <p:grpSpPr>
          <a:xfrm>
            <a:off x="908638" y="2213503"/>
            <a:ext cx="714375" cy="1217295"/>
            <a:chOff x="908638" y="2213503"/>
            <a:chExt cx="714375" cy="1217295"/>
          </a:xfrm>
        </p:grpSpPr>
        <p:sp>
          <p:nvSpPr>
            <p:cNvPr id="13" name="object 13"/>
            <p:cNvSpPr/>
            <p:nvPr/>
          </p:nvSpPr>
          <p:spPr>
            <a:xfrm>
              <a:off x="1051934" y="2230648"/>
              <a:ext cx="532765" cy="1024890"/>
            </a:xfrm>
            <a:custGeom>
              <a:avLst/>
              <a:gdLst/>
              <a:ahLst/>
              <a:cxnLst/>
              <a:rect l="l" t="t" r="r" b="b"/>
              <a:pathLst>
                <a:path w="532765" h="1024889">
                  <a:moveTo>
                    <a:pt x="477774" y="0"/>
                  </a:moveTo>
                  <a:lnTo>
                    <a:pt x="431761" y="2345"/>
                  </a:lnTo>
                  <a:lnTo>
                    <a:pt x="386985" y="9239"/>
                  </a:lnTo>
                  <a:lnTo>
                    <a:pt x="343647" y="20466"/>
                  </a:lnTo>
                  <a:lnTo>
                    <a:pt x="301948" y="35812"/>
                  </a:lnTo>
                  <a:lnTo>
                    <a:pt x="262086" y="55063"/>
                  </a:lnTo>
                  <a:lnTo>
                    <a:pt x="224263" y="78002"/>
                  </a:lnTo>
                  <a:lnTo>
                    <a:pt x="188678" y="104417"/>
                  </a:lnTo>
                  <a:lnTo>
                    <a:pt x="155532" y="134091"/>
                  </a:lnTo>
                  <a:lnTo>
                    <a:pt x="125025" y="166810"/>
                  </a:lnTo>
                  <a:lnTo>
                    <a:pt x="97357" y="202360"/>
                  </a:lnTo>
                  <a:lnTo>
                    <a:pt x="72729" y="240526"/>
                  </a:lnTo>
                  <a:lnTo>
                    <a:pt x="51340" y="281093"/>
                  </a:lnTo>
                  <a:lnTo>
                    <a:pt x="33392" y="323847"/>
                  </a:lnTo>
                  <a:lnTo>
                    <a:pt x="19083" y="368572"/>
                  </a:lnTo>
                  <a:lnTo>
                    <a:pt x="8614" y="415055"/>
                  </a:lnTo>
                  <a:lnTo>
                    <a:pt x="2187" y="463079"/>
                  </a:lnTo>
                  <a:lnTo>
                    <a:pt x="0" y="512432"/>
                  </a:lnTo>
                  <a:lnTo>
                    <a:pt x="2187" y="561780"/>
                  </a:lnTo>
                  <a:lnTo>
                    <a:pt x="8614" y="609801"/>
                  </a:lnTo>
                  <a:lnTo>
                    <a:pt x="19083" y="656280"/>
                  </a:lnTo>
                  <a:lnTo>
                    <a:pt x="33392" y="701003"/>
                  </a:lnTo>
                  <a:lnTo>
                    <a:pt x="51340" y="743754"/>
                  </a:lnTo>
                  <a:lnTo>
                    <a:pt x="72729" y="784319"/>
                  </a:lnTo>
                  <a:lnTo>
                    <a:pt x="97357" y="822483"/>
                  </a:lnTo>
                  <a:lnTo>
                    <a:pt x="125025" y="858032"/>
                  </a:lnTo>
                  <a:lnTo>
                    <a:pt x="155532" y="890750"/>
                  </a:lnTo>
                  <a:lnTo>
                    <a:pt x="188678" y="920423"/>
                  </a:lnTo>
                  <a:lnTo>
                    <a:pt x="224263" y="946837"/>
                  </a:lnTo>
                  <a:lnTo>
                    <a:pt x="262086" y="969776"/>
                  </a:lnTo>
                  <a:lnTo>
                    <a:pt x="301948" y="989026"/>
                  </a:lnTo>
                  <a:lnTo>
                    <a:pt x="343647" y="1004372"/>
                  </a:lnTo>
                  <a:lnTo>
                    <a:pt x="386985" y="1015599"/>
                  </a:lnTo>
                  <a:lnTo>
                    <a:pt x="431761" y="1022493"/>
                  </a:lnTo>
                  <a:lnTo>
                    <a:pt x="477774" y="1024839"/>
                  </a:lnTo>
                  <a:lnTo>
                    <a:pt x="532523" y="1024839"/>
                  </a:lnTo>
                </a:path>
              </a:pathLst>
            </a:custGeom>
            <a:ln w="34290">
              <a:solidFill>
                <a:srgbClr val="00653E"/>
              </a:solidFill>
            </a:ln>
          </p:spPr>
          <p:txBody>
            <a:bodyPr wrap="square" lIns="0" tIns="0" rIns="0" bIns="0" rtlCol="0"/>
            <a:lstStyle/>
            <a:p>
              <a:endParaRPr/>
            </a:p>
          </p:txBody>
        </p:sp>
        <p:sp>
          <p:nvSpPr>
            <p:cNvPr id="14" name="object 14"/>
            <p:cNvSpPr/>
            <p:nvPr/>
          </p:nvSpPr>
          <p:spPr>
            <a:xfrm>
              <a:off x="1575423" y="3380487"/>
              <a:ext cx="47625" cy="50800"/>
            </a:xfrm>
            <a:custGeom>
              <a:avLst/>
              <a:gdLst/>
              <a:ahLst/>
              <a:cxnLst/>
              <a:rect l="l" t="t" r="r" b="b"/>
              <a:pathLst>
                <a:path w="47625" h="50800">
                  <a:moveTo>
                    <a:pt x="7962" y="0"/>
                  </a:moveTo>
                  <a:lnTo>
                    <a:pt x="0" y="50228"/>
                  </a:lnTo>
                  <a:lnTo>
                    <a:pt x="47485" y="32003"/>
                  </a:lnTo>
                  <a:lnTo>
                    <a:pt x="7962" y="0"/>
                  </a:lnTo>
                  <a:close/>
                </a:path>
              </a:pathLst>
            </a:custGeom>
            <a:solidFill>
              <a:srgbClr val="00653E"/>
            </a:solidFill>
          </p:spPr>
          <p:txBody>
            <a:bodyPr wrap="square" lIns="0" tIns="0" rIns="0" bIns="0" rtlCol="0"/>
            <a:lstStyle/>
            <a:p>
              <a:endParaRPr/>
            </a:p>
          </p:txBody>
        </p:sp>
        <p:sp>
          <p:nvSpPr>
            <p:cNvPr id="15" name="object 15"/>
            <p:cNvSpPr/>
            <p:nvPr/>
          </p:nvSpPr>
          <p:spPr>
            <a:xfrm>
              <a:off x="920068" y="2816633"/>
              <a:ext cx="683260" cy="594360"/>
            </a:xfrm>
            <a:custGeom>
              <a:avLst/>
              <a:gdLst/>
              <a:ahLst/>
              <a:cxnLst/>
              <a:rect l="l" t="t" r="r" b="b"/>
              <a:pathLst>
                <a:path w="683260" h="594360">
                  <a:moveTo>
                    <a:pt x="5512" y="0"/>
                  </a:moveTo>
                  <a:lnTo>
                    <a:pt x="272" y="48960"/>
                  </a:lnTo>
                  <a:lnTo>
                    <a:pt x="0" y="97269"/>
                  </a:lnTo>
                  <a:lnTo>
                    <a:pt x="4494" y="144650"/>
                  </a:lnTo>
                  <a:lnTo>
                    <a:pt x="13556" y="190826"/>
                  </a:lnTo>
                  <a:lnTo>
                    <a:pt x="26982" y="235521"/>
                  </a:lnTo>
                  <a:lnTo>
                    <a:pt x="44573" y="278457"/>
                  </a:lnTo>
                  <a:lnTo>
                    <a:pt x="66127" y="319359"/>
                  </a:lnTo>
                  <a:lnTo>
                    <a:pt x="91444" y="357951"/>
                  </a:lnTo>
                  <a:lnTo>
                    <a:pt x="120322" y="393954"/>
                  </a:lnTo>
                  <a:lnTo>
                    <a:pt x="152560" y="427093"/>
                  </a:lnTo>
                  <a:lnTo>
                    <a:pt x="187958" y="457092"/>
                  </a:lnTo>
                  <a:lnTo>
                    <a:pt x="226315" y="483672"/>
                  </a:lnTo>
                  <a:lnTo>
                    <a:pt x="267429" y="506559"/>
                  </a:lnTo>
                  <a:lnTo>
                    <a:pt x="311100" y="525476"/>
                  </a:lnTo>
                  <a:lnTo>
                    <a:pt x="357127" y="540145"/>
                  </a:lnTo>
                  <a:lnTo>
                    <a:pt x="405308" y="550291"/>
                  </a:lnTo>
                  <a:lnTo>
                    <a:pt x="559394" y="574695"/>
                  </a:lnTo>
                  <a:lnTo>
                    <a:pt x="642585" y="587870"/>
                  </a:lnTo>
                  <a:lnTo>
                    <a:pt x="676585" y="593253"/>
                  </a:lnTo>
                  <a:lnTo>
                    <a:pt x="683095" y="594283"/>
                  </a:lnTo>
                </a:path>
              </a:pathLst>
            </a:custGeom>
            <a:ln w="22859">
              <a:solidFill>
                <a:srgbClr val="00653E"/>
              </a:solidFill>
            </a:ln>
          </p:spPr>
          <p:txBody>
            <a:bodyPr wrap="square" lIns="0" tIns="0" rIns="0" bIns="0" rtlCol="0"/>
            <a:lstStyle/>
            <a:p>
              <a:endParaRPr/>
            </a:p>
          </p:txBody>
        </p:sp>
      </p:grpSp>
      <p:sp>
        <p:nvSpPr>
          <p:cNvPr id="16" name="object 16"/>
          <p:cNvSpPr/>
          <p:nvPr/>
        </p:nvSpPr>
        <p:spPr>
          <a:xfrm>
            <a:off x="3242208" y="2830277"/>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17" name="object 17"/>
          <p:cNvSpPr txBox="1"/>
          <p:nvPr/>
        </p:nvSpPr>
        <p:spPr>
          <a:xfrm>
            <a:off x="3309006" y="3074852"/>
            <a:ext cx="834805" cy="439479"/>
          </a:xfrm>
          <a:prstGeom prst="rect">
            <a:avLst/>
          </a:prstGeom>
        </p:spPr>
        <p:txBody>
          <a:bodyPr vert="horz" wrap="square" lIns="0" tIns="5715" rIns="0" bIns="0" rtlCol="0">
            <a:spAutoFit/>
          </a:bodyPr>
          <a:lstStyle/>
          <a:p>
            <a:pPr marL="12065" marR="5080" algn="ctr">
              <a:lnSpc>
                <a:spcPct val="107400"/>
              </a:lnSpc>
              <a:spcBef>
                <a:spcPts val="45"/>
              </a:spcBef>
            </a:pPr>
            <a:r>
              <a:rPr sz="900" dirty="0">
                <a:solidFill>
                  <a:srgbClr val="444345"/>
                </a:solidFill>
                <a:latin typeface="Myriad Pro"/>
                <a:cs typeface="Myriad Pro"/>
              </a:rPr>
              <a:t>HOME</a:t>
            </a:r>
            <a:r>
              <a:rPr sz="900" spc="90" dirty="0">
                <a:solidFill>
                  <a:srgbClr val="444345"/>
                </a:solidFill>
                <a:latin typeface="Myriad Pro"/>
                <a:cs typeface="Myriad Pro"/>
              </a:rPr>
              <a:t> </a:t>
            </a:r>
            <a:r>
              <a:rPr sz="900" spc="-10" dirty="0">
                <a:solidFill>
                  <a:srgbClr val="444345"/>
                </a:solidFill>
                <a:latin typeface="Myriad Pro"/>
                <a:cs typeface="Myriad Pro"/>
              </a:rPr>
              <a:t>REPAIRS,</a:t>
            </a:r>
            <a:r>
              <a:rPr sz="900" spc="500" dirty="0">
                <a:solidFill>
                  <a:srgbClr val="444345"/>
                </a:solidFill>
                <a:latin typeface="Myriad Pro"/>
                <a:cs typeface="Myriad Pro"/>
              </a:rPr>
              <a:t> </a:t>
            </a:r>
            <a:r>
              <a:rPr sz="900" dirty="0">
                <a:solidFill>
                  <a:srgbClr val="444345"/>
                </a:solidFill>
                <a:latin typeface="Myriad Pro"/>
                <a:cs typeface="Myriad Pro"/>
              </a:rPr>
              <a:t>TOUCH</a:t>
            </a:r>
            <a:r>
              <a:rPr sz="900" spc="80" dirty="0">
                <a:solidFill>
                  <a:srgbClr val="444345"/>
                </a:solidFill>
                <a:latin typeface="Myriad Pro"/>
                <a:cs typeface="Myriad Pro"/>
              </a:rPr>
              <a:t> </a:t>
            </a:r>
            <a:r>
              <a:rPr sz="900" spc="-25" dirty="0">
                <a:solidFill>
                  <a:srgbClr val="444345"/>
                </a:solidFill>
                <a:latin typeface="Myriad Pro"/>
                <a:cs typeface="Myriad Pro"/>
              </a:rPr>
              <a:t>UPS</a:t>
            </a:r>
            <a:r>
              <a:rPr sz="900" spc="500" dirty="0">
                <a:solidFill>
                  <a:srgbClr val="444345"/>
                </a:solidFill>
                <a:latin typeface="Myriad Pro"/>
                <a:cs typeface="Myriad Pro"/>
              </a:rPr>
              <a:t> </a:t>
            </a:r>
            <a:r>
              <a:rPr sz="900" dirty="0">
                <a:solidFill>
                  <a:srgbClr val="444345"/>
                </a:solidFill>
                <a:latin typeface="Myriad Pro"/>
                <a:cs typeface="Myriad Pro"/>
              </a:rPr>
              <a:t>AND</a:t>
            </a:r>
            <a:r>
              <a:rPr sz="900" spc="20" dirty="0">
                <a:solidFill>
                  <a:srgbClr val="444345"/>
                </a:solidFill>
                <a:latin typeface="Myriad Pro"/>
                <a:cs typeface="Myriad Pro"/>
              </a:rPr>
              <a:t> </a:t>
            </a:r>
            <a:r>
              <a:rPr sz="900" spc="-20" dirty="0">
                <a:solidFill>
                  <a:srgbClr val="444345"/>
                </a:solidFill>
                <a:latin typeface="Myriad Pro"/>
                <a:cs typeface="Myriad Pro"/>
              </a:rPr>
              <a:t>YARD</a:t>
            </a:r>
            <a:endParaRPr sz="900" dirty="0">
              <a:latin typeface="Myriad Pro"/>
              <a:cs typeface="Myriad Pro"/>
            </a:endParaRPr>
          </a:p>
        </p:txBody>
      </p:sp>
      <p:sp>
        <p:nvSpPr>
          <p:cNvPr id="18" name="object 18"/>
          <p:cNvSpPr txBox="1"/>
          <p:nvPr/>
        </p:nvSpPr>
        <p:spPr>
          <a:xfrm>
            <a:off x="5043906" y="3000204"/>
            <a:ext cx="493395" cy="608965"/>
          </a:xfrm>
          <a:prstGeom prst="rect">
            <a:avLst/>
          </a:prstGeom>
        </p:spPr>
        <p:txBody>
          <a:bodyPr vert="horz" wrap="square" lIns="0" tIns="5715" rIns="0" bIns="0" rtlCol="0">
            <a:spAutoFit/>
          </a:bodyPr>
          <a:lstStyle/>
          <a:p>
            <a:pPr marL="12700" marR="5080" algn="ctr">
              <a:lnSpc>
                <a:spcPct val="107400"/>
              </a:lnSpc>
              <a:spcBef>
                <a:spcPts val="45"/>
              </a:spcBef>
            </a:pPr>
            <a:r>
              <a:rPr sz="900" spc="-10" dirty="0">
                <a:solidFill>
                  <a:srgbClr val="423F41"/>
                </a:solidFill>
                <a:latin typeface="Myriad Pro"/>
                <a:cs typeface="Myriad Pro"/>
              </a:rPr>
              <a:t>SIMPLIFY</a:t>
            </a:r>
            <a:r>
              <a:rPr sz="900" spc="500" dirty="0">
                <a:solidFill>
                  <a:srgbClr val="423F41"/>
                </a:solidFill>
                <a:latin typeface="Myriad Pro"/>
                <a:cs typeface="Myriad Pro"/>
              </a:rPr>
              <a:t> </a:t>
            </a:r>
            <a:r>
              <a:rPr sz="900" spc="-25" dirty="0">
                <a:solidFill>
                  <a:srgbClr val="423F41"/>
                </a:solidFill>
                <a:latin typeface="Myriad Pro"/>
                <a:cs typeface="Myriad Pro"/>
              </a:rPr>
              <a:t>AND</a:t>
            </a:r>
            <a:r>
              <a:rPr sz="900" spc="500" dirty="0">
                <a:solidFill>
                  <a:srgbClr val="423F41"/>
                </a:solidFill>
                <a:latin typeface="Myriad Pro"/>
                <a:cs typeface="Myriad Pro"/>
              </a:rPr>
              <a:t> </a:t>
            </a:r>
            <a:r>
              <a:rPr sz="900" spc="-10" dirty="0">
                <a:solidFill>
                  <a:srgbClr val="423F41"/>
                </a:solidFill>
                <a:latin typeface="Myriad Pro"/>
                <a:cs typeface="Myriad Pro"/>
              </a:rPr>
              <a:t>PACKING</a:t>
            </a:r>
            <a:r>
              <a:rPr sz="900" spc="500" dirty="0">
                <a:solidFill>
                  <a:srgbClr val="423F41"/>
                </a:solidFill>
                <a:latin typeface="Myriad Pro"/>
                <a:cs typeface="Myriad Pro"/>
              </a:rPr>
              <a:t> </a:t>
            </a:r>
            <a:r>
              <a:rPr sz="900" spc="-10" dirty="0">
                <a:solidFill>
                  <a:srgbClr val="423F41"/>
                </a:solidFill>
                <a:latin typeface="Myriad Pro"/>
                <a:cs typeface="Myriad Pro"/>
              </a:rPr>
              <a:t>BEGINS</a:t>
            </a:r>
            <a:endParaRPr sz="900">
              <a:latin typeface="Myriad Pro"/>
              <a:cs typeface="Myriad Pro"/>
            </a:endParaRPr>
          </a:p>
        </p:txBody>
      </p:sp>
      <p:sp>
        <p:nvSpPr>
          <p:cNvPr id="19" name="object 19"/>
          <p:cNvSpPr txBox="1"/>
          <p:nvPr/>
        </p:nvSpPr>
        <p:spPr>
          <a:xfrm>
            <a:off x="4350143" y="2002039"/>
            <a:ext cx="956944" cy="291298"/>
          </a:xfrm>
          <a:prstGeom prst="rect">
            <a:avLst/>
          </a:prstGeom>
        </p:spPr>
        <p:txBody>
          <a:bodyPr vert="horz" wrap="square" lIns="0" tIns="5715" rIns="0" bIns="0" rtlCol="0">
            <a:spAutoFit/>
          </a:bodyPr>
          <a:lstStyle/>
          <a:p>
            <a:pPr marL="12700" marR="5080" indent="213360">
              <a:lnSpc>
                <a:spcPct val="107400"/>
              </a:lnSpc>
              <a:spcBef>
                <a:spcPts val="45"/>
              </a:spcBef>
            </a:pPr>
            <a:r>
              <a:rPr sz="900" spc="-10" dirty="0">
                <a:solidFill>
                  <a:srgbClr val="423F41"/>
                </a:solidFill>
                <a:latin typeface="Myriad Pro"/>
                <a:cs typeface="Myriad Pro"/>
              </a:rPr>
              <a:t>SELLER</a:t>
            </a:r>
            <a:r>
              <a:rPr sz="900" spc="500" dirty="0">
                <a:solidFill>
                  <a:srgbClr val="423F41"/>
                </a:solidFill>
                <a:latin typeface="Myriad Pro"/>
                <a:cs typeface="Myriad Pro"/>
              </a:rPr>
              <a:t> </a:t>
            </a:r>
            <a:r>
              <a:rPr sz="900" spc="-10" dirty="0">
                <a:solidFill>
                  <a:srgbClr val="423F41"/>
                </a:solidFill>
                <a:latin typeface="Myriad Pro"/>
                <a:cs typeface="Myriad Pro"/>
              </a:rPr>
              <a:t>CONSULTATION</a:t>
            </a:r>
            <a:endParaRPr sz="900" dirty="0">
              <a:latin typeface="Myriad Pro"/>
              <a:cs typeface="Myriad Pro"/>
            </a:endParaRPr>
          </a:p>
        </p:txBody>
      </p:sp>
      <p:sp>
        <p:nvSpPr>
          <p:cNvPr id="20" name="object 20"/>
          <p:cNvSpPr/>
          <p:nvPr/>
        </p:nvSpPr>
        <p:spPr>
          <a:xfrm>
            <a:off x="6006934" y="1750528"/>
            <a:ext cx="1970405" cy="1348740"/>
          </a:xfrm>
          <a:custGeom>
            <a:avLst/>
            <a:gdLst/>
            <a:ahLst/>
            <a:cxnLst/>
            <a:rect l="l" t="t" r="r" b="b"/>
            <a:pathLst>
              <a:path w="1970404" h="1348739">
                <a:moveTo>
                  <a:pt x="51435" y="0"/>
                </a:moveTo>
                <a:lnTo>
                  <a:pt x="31412" y="4041"/>
                </a:lnTo>
                <a:lnTo>
                  <a:pt x="15063" y="15063"/>
                </a:lnTo>
                <a:lnTo>
                  <a:pt x="4041" y="31412"/>
                </a:lnTo>
                <a:lnTo>
                  <a:pt x="0" y="51435"/>
                </a:lnTo>
                <a:lnTo>
                  <a:pt x="0" y="1297127"/>
                </a:lnTo>
                <a:lnTo>
                  <a:pt x="4041" y="1317149"/>
                </a:lnTo>
                <a:lnTo>
                  <a:pt x="15063" y="1333498"/>
                </a:lnTo>
                <a:lnTo>
                  <a:pt x="31412" y="1344520"/>
                </a:lnTo>
                <a:lnTo>
                  <a:pt x="51435" y="1348562"/>
                </a:lnTo>
                <a:lnTo>
                  <a:pt x="1918411" y="1348562"/>
                </a:lnTo>
                <a:lnTo>
                  <a:pt x="1938433" y="1344520"/>
                </a:lnTo>
                <a:lnTo>
                  <a:pt x="1954782" y="1333498"/>
                </a:lnTo>
                <a:lnTo>
                  <a:pt x="1965804" y="1317149"/>
                </a:lnTo>
                <a:lnTo>
                  <a:pt x="1969846" y="1297127"/>
                </a:lnTo>
                <a:lnTo>
                  <a:pt x="1969846" y="51435"/>
                </a:lnTo>
                <a:lnTo>
                  <a:pt x="1965804" y="31412"/>
                </a:lnTo>
                <a:lnTo>
                  <a:pt x="1954782" y="15063"/>
                </a:lnTo>
                <a:lnTo>
                  <a:pt x="1938433" y="4041"/>
                </a:lnTo>
                <a:lnTo>
                  <a:pt x="1918411" y="0"/>
                </a:lnTo>
                <a:lnTo>
                  <a:pt x="51435" y="0"/>
                </a:lnTo>
                <a:close/>
              </a:path>
            </a:pathLst>
          </a:custGeom>
          <a:ln w="3708">
            <a:solidFill>
              <a:srgbClr val="00A975"/>
            </a:solidFill>
          </a:ln>
        </p:spPr>
        <p:txBody>
          <a:bodyPr wrap="square" lIns="0" tIns="0" rIns="0" bIns="0" rtlCol="0"/>
          <a:lstStyle/>
          <a:p>
            <a:endParaRPr/>
          </a:p>
        </p:txBody>
      </p:sp>
      <p:sp>
        <p:nvSpPr>
          <p:cNvPr id="21" name="object 21"/>
          <p:cNvSpPr txBox="1"/>
          <p:nvPr/>
        </p:nvSpPr>
        <p:spPr>
          <a:xfrm>
            <a:off x="6117033" y="1798155"/>
            <a:ext cx="1533137" cy="1110615"/>
          </a:xfrm>
          <a:prstGeom prst="rect">
            <a:avLst/>
          </a:prstGeom>
        </p:spPr>
        <p:txBody>
          <a:bodyPr vert="horz" wrap="square" lIns="0" tIns="71120" rIns="0" bIns="0" rtlCol="0">
            <a:spAutoFit/>
          </a:bodyPr>
          <a:lstStyle/>
          <a:p>
            <a:pPr marL="12700">
              <a:lnSpc>
                <a:spcPct val="100000"/>
              </a:lnSpc>
              <a:spcBef>
                <a:spcPts val="560"/>
              </a:spcBef>
            </a:pPr>
            <a:r>
              <a:rPr sz="900" b="1" spc="-10" dirty="0">
                <a:solidFill>
                  <a:srgbClr val="423F41"/>
                </a:solidFill>
                <a:latin typeface="MyriadPro-Semibold"/>
                <a:cs typeface="MyriadPro-Semibold"/>
              </a:rPr>
              <a:t>Options:</a:t>
            </a:r>
            <a:endParaRPr sz="900" dirty="0">
              <a:latin typeface="MyriadPro-Semibold"/>
              <a:cs typeface="MyriadPro-Semibold"/>
            </a:endParaRPr>
          </a:p>
          <a:p>
            <a:pPr marL="12700" marR="5080">
              <a:lnSpc>
                <a:spcPct val="126099"/>
              </a:lnSpc>
              <a:spcBef>
                <a:spcPts val="190"/>
              </a:spcBef>
            </a:pPr>
            <a:r>
              <a:rPr sz="900" dirty="0">
                <a:solidFill>
                  <a:srgbClr val="423F41"/>
                </a:solidFill>
                <a:latin typeface="Myriad Pro"/>
                <a:cs typeface="Myriad Pro"/>
              </a:rPr>
              <a:t>Seller</a:t>
            </a:r>
            <a:r>
              <a:rPr sz="900" spc="114" dirty="0">
                <a:solidFill>
                  <a:srgbClr val="423F41"/>
                </a:solidFill>
                <a:latin typeface="Myriad Pro"/>
                <a:cs typeface="Myriad Pro"/>
              </a:rPr>
              <a:t> </a:t>
            </a:r>
            <a:r>
              <a:rPr sz="900" dirty="0">
                <a:solidFill>
                  <a:srgbClr val="423F41"/>
                </a:solidFill>
                <a:latin typeface="Myriad Pro"/>
                <a:cs typeface="Myriad Pro"/>
              </a:rPr>
              <a:t>Pre-inspection</a:t>
            </a:r>
            <a:r>
              <a:rPr sz="900" spc="125" dirty="0">
                <a:solidFill>
                  <a:srgbClr val="423F41"/>
                </a:solidFill>
                <a:latin typeface="Myriad Pro"/>
                <a:cs typeface="Myriad Pro"/>
              </a:rPr>
              <a:t> </a:t>
            </a:r>
            <a:r>
              <a:rPr sz="900" spc="-10" dirty="0">
                <a:solidFill>
                  <a:srgbClr val="423F41"/>
                </a:solidFill>
                <a:latin typeface="Myriad Pro"/>
                <a:cs typeface="Myriad Pro"/>
              </a:rPr>
              <a:t>(Home)</a:t>
            </a:r>
            <a:r>
              <a:rPr sz="900" spc="500" dirty="0">
                <a:solidFill>
                  <a:srgbClr val="423F41"/>
                </a:solidFill>
                <a:latin typeface="Myriad Pro"/>
                <a:cs typeface="Myriad Pro"/>
              </a:rPr>
              <a:t> </a:t>
            </a:r>
            <a:r>
              <a:rPr sz="900" dirty="0">
                <a:solidFill>
                  <a:srgbClr val="423F41"/>
                </a:solidFill>
                <a:latin typeface="Myriad Pro"/>
                <a:cs typeface="Myriad Pro"/>
              </a:rPr>
              <a:t>Septic</a:t>
            </a:r>
            <a:r>
              <a:rPr sz="900" spc="50" dirty="0">
                <a:solidFill>
                  <a:srgbClr val="423F41"/>
                </a:solidFill>
                <a:latin typeface="Myriad Pro"/>
                <a:cs typeface="Myriad Pro"/>
              </a:rPr>
              <a:t> </a:t>
            </a:r>
            <a:r>
              <a:rPr sz="900" dirty="0">
                <a:solidFill>
                  <a:srgbClr val="423F41"/>
                </a:solidFill>
                <a:latin typeface="Myriad Pro"/>
                <a:cs typeface="Myriad Pro"/>
              </a:rPr>
              <a:t>/</a:t>
            </a:r>
            <a:r>
              <a:rPr sz="900" spc="55" dirty="0">
                <a:solidFill>
                  <a:srgbClr val="423F41"/>
                </a:solidFill>
                <a:latin typeface="Myriad Pro"/>
                <a:cs typeface="Myriad Pro"/>
              </a:rPr>
              <a:t> </a:t>
            </a:r>
            <a:r>
              <a:rPr sz="900" dirty="0">
                <a:solidFill>
                  <a:srgbClr val="423F41"/>
                </a:solidFill>
                <a:latin typeface="Myriad Pro"/>
                <a:cs typeface="Myriad Pro"/>
              </a:rPr>
              <a:t>Sewer</a:t>
            </a:r>
            <a:r>
              <a:rPr sz="900" spc="55" dirty="0">
                <a:solidFill>
                  <a:srgbClr val="423F41"/>
                </a:solidFill>
                <a:latin typeface="Myriad Pro"/>
                <a:cs typeface="Myriad Pro"/>
              </a:rPr>
              <a:t> </a:t>
            </a:r>
            <a:r>
              <a:rPr sz="900" spc="-10" dirty="0">
                <a:solidFill>
                  <a:srgbClr val="423F41"/>
                </a:solidFill>
                <a:latin typeface="Myriad Pro"/>
                <a:cs typeface="Myriad Pro"/>
              </a:rPr>
              <a:t>Inspection</a:t>
            </a:r>
            <a:r>
              <a:rPr sz="900" spc="500" dirty="0">
                <a:solidFill>
                  <a:srgbClr val="423F41"/>
                </a:solidFill>
                <a:latin typeface="Myriad Pro"/>
                <a:cs typeface="Myriad Pro"/>
              </a:rPr>
              <a:t> </a:t>
            </a:r>
            <a:r>
              <a:rPr sz="900" dirty="0">
                <a:solidFill>
                  <a:srgbClr val="423F41"/>
                </a:solidFill>
                <a:latin typeface="Myriad Pro"/>
                <a:cs typeface="Myriad Pro"/>
              </a:rPr>
              <a:t>Well</a:t>
            </a:r>
            <a:r>
              <a:rPr sz="900" spc="-25" dirty="0">
                <a:solidFill>
                  <a:srgbClr val="423F41"/>
                </a:solidFill>
                <a:latin typeface="Myriad Pro"/>
                <a:cs typeface="Myriad Pro"/>
              </a:rPr>
              <a:t> </a:t>
            </a:r>
            <a:r>
              <a:rPr sz="900" spc="-10" dirty="0">
                <a:solidFill>
                  <a:srgbClr val="423F41"/>
                </a:solidFill>
                <a:latin typeface="Myriad Pro"/>
                <a:cs typeface="Myriad Pro"/>
              </a:rPr>
              <a:t>Testing</a:t>
            </a:r>
            <a:endParaRPr sz="900" dirty="0">
              <a:latin typeface="Myriad Pro"/>
              <a:cs typeface="Myriad Pro"/>
            </a:endParaRPr>
          </a:p>
          <a:p>
            <a:pPr marL="12700" marR="58419">
              <a:lnSpc>
                <a:spcPct val="126099"/>
              </a:lnSpc>
            </a:pPr>
            <a:r>
              <a:rPr sz="900" dirty="0">
                <a:solidFill>
                  <a:srgbClr val="423F41"/>
                </a:solidFill>
                <a:latin typeface="Myriad Pro"/>
                <a:cs typeface="Myriad Pro"/>
              </a:rPr>
              <a:t>Special</a:t>
            </a:r>
            <a:r>
              <a:rPr sz="900" spc="85" dirty="0">
                <a:solidFill>
                  <a:srgbClr val="423F41"/>
                </a:solidFill>
                <a:latin typeface="Myriad Pro"/>
                <a:cs typeface="Myriad Pro"/>
              </a:rPr>
              <a:t> </a:t>
            </a:r>
            <a:r>
              <a:rPr sz="900" spc="-10" dirty="0">
                <a:solidFill>
                  <a:srgbClr val="423F41"/>
                </a:solidFill>
                <a:latin typeface="Myriad Pro"/>
                <a:cs typeface="Myriad Pro"/>
              </a:rPr>
              <a:t>Assessments</a:t>
            </a:r>
            <a:r>
              <a:rPr sz="900" spc="500" dirty="0">
                <a:solidFill>
                  <a:srgbClr val="423F41"/>
                </a:solidFill>
                <a:latin typeface="Myriad Pro"/>
                <a:cs typeface="Myriad Pro"/>
              </a:rPr>
              <a:t> </a:t>
            </a:r>
            <a:r>
              <a:rPr sz="900" dirty="0">
                <a:solidFill>
                  <a:srgbClr val="423F41"/>
                </a:solidFill>
                <a:latin typeface="Myriad Pro"/>
                <a:cs typeface="Myriad Pro"/>
              </a:rPr>
              <a:t>Collecting</a:t>
            </a:r>
            <a:r>
              <a:rPr sz="900" spc="75" dirty="0">
                <a:solidFill>
                  <a:srgbClr val="423F41"/>
                </a:solidFill>
                <a:latin typeface="Myriad Pro"/>
                <a:cs typeface="Myriad Pro"/>
              </a:rPr>
              <a:t> </a:t>
            </a:r>
            <a:r>
              <a:rPr sz="900" dirty="0">
                <a:solidFill>
                  <a:srgbClr val="423F41"/>
                </a:solidFill>
                <a:latin typeface="Myriad Pro"/>
                <a:cs typeface="Myriad Pro"/>
              </a:rPr>
              <a:t>HOA</a:t>
            </a:r>
            <a:r>
              <a:rPr sz="900" spc="80" dirty="0">
                <a:solidFill>
                  <a:srgbClr val="423F41"/>
                </a:solidFill>
                <a:latin typeface="Myriad Pro"/>
                <a:cs typeface="Myriad Pro"/>
              </a:rPr>
              <a:t> </a:t>
            </a:r>
            <a:r>
              <a:rPr sz="900" spc="-10" dirty="0">
                <a:solidFill>
                  <a:srgbClr val="423F41"/>
                </a:solidFill>
                <a:latin typeface="Myriad Pro"/>
                <a:cs typeface="Myriad Pro"/>
              </a:rPr>
              <a:t>Documents</a:t>
            </a:r>
            <a:endParaRPr sz="900" dirty="0">
              <a:latin typeface="Myriad Pro"/>
              <a:cs typeface="Myriad Pro"/>
            </a:endParaRPr>
          </a:p>
        </p:txBody>
      </p:sp>
      <p:sp>
        <p:nvSpPr>
          <p:cNvPr id="22" name="object 22"/>
          <p:cNvSpPr txBox="1"/>
          <p:nvPr/>
        </p:nvSpPr>
        <p:spPr>
          <a:xfrm>
            <a:off x="1721529" y="2014713"/>
            <a:ext cx="848360" cy="314325"/>
          </a:xfrm>
          <a:prstGeom prst="rect">
            <a:avLst/>
          </a:prstGeom>
        </p:spPr>
        <p:txBody>
          <a:bodyPr vert="horz" wrap="square" lIns="0" tIns="5715" rIns="0" bIns="0" rtlCol="0">
            <a:spAutoFit/>
          </a:bodyPr>
          <a:lstStyle/>
          <a:p>
            <a:pPr marL="12700" marR="5080" indent="250825">
              <a:lnSpc>
                <a:spcPct val="107400"/>
              </a:lnSpc>
              <a:spcBef>
                <a:spcPts val="45"/>
              </a:spcBef>
            </a:pPr>
            <a:r>
              <a:rPr sz="900" spc="-20" dirty="0">
                <a:solidFill>
                  <a:srgbClr val="423F41"/>
                </a:solidFill>
                <a:latin typeface="Myriad Pro"/>
                <a:cs typeface="Myriad Pro"/>
              </a:rPr>
              <a:t>HOME</a:t>
            </a:r>
            <a:r>
              <a:rPr sz="900" spc="500" dirty="0">
                <a:solidFill>
                  <a:srgbClr val="423F41"/>
                </a:solidFill>
                <a:latin typeface="Myriad Pro"/>
                <a:cs typeface="Myriad Pro"/>
              </a:rPr>
              <a:t> </a:t>
            </a:r>
            <a:r>
              <a:rPr sz="900" spc="-10" dirty="0">
                <a:solidFill>
                  <a:srgbClr val="423F41"/>
                </a:solidFill>
                <a:latin typeface="Myriad Pro"/>
                <a:cs typeface="Myriad Pro"/>
              </a:rPr>
              <a:t>WALKTHROUGH</a:t>
            </a:r>
            <a:endParaRPr sz="900">
              <a:latin typeface="Myriad Pro"/>
              <a:cs typeface="Myriad Pro"/>
            </a:endParaRPr>
          </a:p>
        </p:txBody>
      </p:sp>
      <p:sp>
        <p:nvSpPr>
          <p:cNvPr id="23" name="object 23"/>
          <p:cNvSpPr/>
          <p:nvPr/>
        </p:nvSpPr>
        <p:spPr>
          <a:xfrm>
            <a:off x="1687035" y="2815951"/>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24" name="object 24"/>
          <p:cNvSpPr/>
          <p:nvPr/>
        </p:nvSpPr>
        <p:spPr>
          <a:xfrm>
            <a:off x="4833878" y="2843089"/>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nvGrpSpPr>
          <p:cNvPr id="25" name="object 25"/>
          <p:cNvGrpSpPr/>
          <p:nvPr/>
        </p:nvGrpSpPr>
        <p:grpSpPr>
          <a:xfrm>
            <a:off x="6819455" y="3336009"/>
            <a:ext cx="937894" cy="937894"/>
            <a:chOff x="6819455" y="3336009"/>
            <a:chExt cx="937894" cy="937894"/>
          </a:xfrm>
        </p:grpSpPr>
        <p:pic>
          <p:nvPicPr>
            <p:cNvPr id="26" name="object 26"/>
            <p:cNvPicPr/>
            <p:nvPr/>
          </p:nvPicPr>
          <p:blipFill>
            <a:blip r:embed="rId3" cstate="print"/>
            <a:stretch>
              <a:fillRect/>
            </a:stretch>
          </p:blipFill>
          <p:spPr>
            <a:xfrm>
              <a:off x="6821995" y="3338550"/>
              <a:ext cx="932383" cy="932383"/>
            </a:xfrm>
            <a:prstGeom prst="rect">
              <a:avLst/>
            </a:prstGeom>
          </p:spPr>
        </p:pic>
        <p:sp>
          <p:nvSpPr>
            <p:cNvPr id="27" name="object 27"/>
            <p:cNvSpPr/>
            <p:nvPr/>
          </p:nvSpPr>
          <p:spPr>
            <a:xfrm>
              <a:off x="6821995" y="3338549"/>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28" name="object 28"/>
          <p:cNvSpPr txBox="1"/>
          <p:nvPr/>
        </p:nvSpPr>
        <p:spPr>
          <a:xfrm>
            <a:off x="6128200" y="3577821"/>
            <a:ext cx="629882" cy="439479"/>
          </a:xfrm>
          <a:prstGeom prst="rect">
            <a:avLst/>
          </a:prstGeom>
        </p:spPr>
        <p:txBody>
          <a:bodyPr vert="horz" wrap="square" lIns="0" tIns="5715" rIns="0" bIns="0" rtlCol="0">
            <a:spAutoFit/>
          </a:bodyPr>
          <a:lstStyle/>
          <a:p>
            <a:pPr marL="12700" marR="5080" algn="ctr">
              <a:lnSpc>
                <a:spcPct val="107400"/>
              </a:lnSpc>
              <a:spcBef>
                <a:spcPts val="45"/>
              </a:spcBef>
            </a:pPr>
            <a:r>
              <a:rPr sz="900" spc="-10" dirty="0">
                <a:solidFill>
                  <a:srgbClr val="423F41"/>
                </a:solidFill>
                <a:latin typeface="Myriad Pro"/>
                <a:cs typeface="Myriad Pro"/>
              </a:rPr>
              <a:t>CLEANING</a:t>
            </a:r>
            <a:r>
              <a:rPr sz="900" spc="500" dirty="0">
                <a:solidFill>
                  <a:srgbClr val="423F41"/>
                </a:solidFill>
                <a:latin typeface="Myriad Pro"/>
                <a:cs typeface="Myriad Pro"/>
              </a:rPr>
              <a:t> </a:t>
            </a:r>
            <a:r>
              <a:rPr sz="900" spc="-25" dirty="0">
                <a:solidFill>
                  <a:srgbClr val="423F41"/>
                </a:solidFill>
                <a:latin typeface="Myriad Pro"/>
                <a:cs typeface="Myriad Pro"/>
              </a:rPr>
              <a:t>AND</a:t>
            </a:r>
            <a:r>
              <a:rPr sz="900" spc="500" dirty="0">
                <a:solidFill>
                  <a:srgbClr val="423F41"/>
                </a:solidFill>
                <a:latin typeface="Myriad Pro"/>
                <a:cs typeface="Myriad Pro"/>
              </a:rPr>
              <a:t> </a:t>
            </a:r>
            <a:r>
              <a:rPr sz="900" spc="-10" dirty="0">
                <a:solidFill>
                  <a:srgbClr val="423F41"/>
                </a:solidFill>
                <a:latin typeface="Myriad Pro"/>
                <a:cs typeface="Myriad Pro"/>
              </a:rPr>
              <a:t>STAGING</a:t>
            </a:r>
            <a:endParaRPr sz="900" dirty="0">
              <a:latin typeface="Myriad Pro"/>
              <a:cs typeface="Myriad Pro"/>
            </a:endParaRPr>
          </a:p>
        </p:txBody>
      </p:sp>
      <p:sp>
        <p:nvSpPr>
          <p:cNvPr id="29" name="object 29"/>
          <p:cNvSpPr txBox="1"/>
          <p:nvPr/>
        </p:nvSpPr>
        <p:spPr>
          <a:xfrm>
            <a:off x="5182005" y="4114504"/>
            <a:ext cx="916637" cy="461645"/>
          </a:xfrm>
          <a:prstGeom prst="rect">
            <a:avLst/>
          </a:prstGeom>
        </p:spPr>
        <p:txBody>
          <a:bodyPr vert="horz" wrap="square" lIns="0" tIns="5715" rIns="0" bIns="0" rtlCol="0">
            <a:spAutoFit/>
          </a:bodyPr>
          <a:lstStyle/>
          <a:p>
            <a:pPr marL="281940" marR="5080" indent="-269875">
              <a:lnSpc>
                <a:spcPct val="107400"/>
              </a:lnSpc>
              <a:spcBef>
                <a:spcPts val="45"/>
              </a:spcBef>
            </a:pPr>
            <a:r>
              <a:rPr sz="900" spc="-10" dirty="0">
                <a:solidFill>
                  <a:srgbClr val="423F41"/>
                </a:solidFill>
                <a:latin typeface="Myriad Pro"/>
                <a:cs typeface="Myriad Pro"/>
              </a:rPr>
              <a:t>PHOTOGRAPHY</a:t>
            </a:r>
            <a:r>
              <a:rPr sz="900" spc="500" dirty="0">
                <a:solidFill>
                  <a:srgbClr val="423F41"/>
                </a:solidFill>
                <a:latin typeface="Myriad Pro"/>
                <a:cs typeface="Myriad Pro"/>
              </a:rPr>
              <a:t> </a:t>
            </a:r>
            <a:r>
              <a:rPr sz="900" spc="-25" dirty="0">
                <a:solidFill>
                  <a:srgbClr val="423F41"/>
                </a:solidFill>
                <a:latin typeface="Myriad Pro"/>
                <a:cs typeface="Myriad Pro"/>
              </a:rPr>
              <a:t>AND</a:t>
            </a:r>
            <a:endParaRPr sz="900" dirty="0">
              <a:latin typeface="Myriad Pro"/>
              <a:cs typeface="Myriad Pro"/>
            </a:endParaRPr>
          </a:p>
          <a:p>
            <a:pPr marL="29845">
              <a:lnSpc>
                <a:spcPct val="100000"/>
              </a:lnSpc>
              <a:spcBef>
                <a:spcPts val="80"/>
              </a:spcBef>
            </a:pPr>
            <a:r>
              <a:rPr sz="900" dirty="0">
                <a:solidFill>
                  <a:srgbClr val="423F41"/>
                </a:solidFill>
                <a:latin typeface="Myriad Pro"/>
                <a:cs typeface="Myriad Pro"/>
              </a:rPr>
              <a:t>ONLINE</a:t>
            </a:r>
            <a:r>
              <a:rPr sz="900" spc="50" dirty="0">
                <a:solidFill>
                  <a:srgbClr val="423F41"/>
                </a:solidFill>
                <a:latin typeface="Myriad Pro"/>
                <a:cs typeface="Myriad Pro"/>
              </a:rPr>
              <a:t> </a:t>
            </a:r>
            <a:r>
              <a:rPr sz="900" spc="-10" dirty="0">
                <a:solidFill>
                  <a:srgbClr val="423F41"/>
                </a:solidFill>
                <a:latin typeface="Myriad Pro"/>
                <a:cs typeface="Myriad Pro"/>
              </a:rPr>
              <a:t>TOURS</a:t>
            </a:r>
            <a:endParaRPr sz="900" dirty="0">
              <a:latin typeface="Myriad Pro"/>
              <a:cs typeface="Myriad Pro"/>
            </a:endParaRPr>
          </a:p>
        </p:txBody>
      </p:sp>
      <p:grpSp>
        <p:nvGrpSpPr>
          <p:cNvPr id="30" name="object 30"/>
          <p:cNvGrpSpPr/>
          <p:nvPr/>
        </p:nvGrpSpPr>
        <p:grpSpPr>
          <a:xfrm>
            <a:off x="1959352" y="3844034"/>
            <a:ext cx="937894" cy="937894"/>
            <a:chOff x="1959352" y="3844034"/>
            <a:chExt cx="937894" cy="937894"/>
          </a:xfrm>
        </p:grpSpPr>
        <p:sp>
          <p:nvSpPr>
            <p:cNvPr id="31" name="object 31"/>
            <p:cNvSpPr/>
            <p:nvPr/>
          </p:nvSpPr>
          <p:spPr>
            <a:xfrm>
              <a:off x="1961892" y="3846574"/>
              <a:ext cx="932815" cy="932815"/>
            </a:xfrm>
            <a:custGeom>
              <a:avLst/>
              <a:gdLst/>
              <a:ahLst/>
              <a:cxnLst/>
              <a:rect l="l" t="t" r="r" b="b"/>
              <a:pathLst>
                <a:path w="932814" h="932814">
                  <a:moveTo>
                    <a:pt x="466191" y="0"/>
                  </a:move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close/>
                </a:path>
              </a:pathLst>
            </a:custGeom>
            <a:solidFill>
              <a:srgbClr val="00653E"/>
            </a:solidFill>
          </p:spPr>
          <p:txBody>
            <a:bodyPr wrap="square" lIns="0" tIns="0" rIns="0" bIns="0" rtlCol="0"/>
            <a:lstStyle/>
            <a:p>
              <a:endParaRPr/>
            </a:p>
          </p:txBody>
        </p:sp>
        <p:sp>
          <p:nvSpPr>
            <p:cNvPr id="32" name="object 32"/>
            <p:cNvSpPr/>
            <p:nvPr/>
          </p:nvSpPr>
          <p:spPr>
            <a:xfrm>
              <a:off x="1961892" y="3846574"/>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33" name="object 33"/>
          <p:cNvSpPr txBox="1"/>
          <p:nvPr/>
        </p:nvSpPr>
        <p:spPr>
          <a:xfrm>
            <a:off x="2133751" y="4150443"/>
            <a:ext cx="580390" cy="314325"/>
          </a:xfrm>
          <a:prstGeom prst="rect">
            <a:avLst/>
          </a:prstGeom>
        </p:spPr>
        <p:txBody>
          <a:bodyPr vert="horz" wrap="square" lIns="0" tIns="5715" rIns="0" bIns="0" rtlCol="0">
            <a:spAutoFit/>
          </a:bodyPr>
          <a:lstStyle/>
          <a:p>
            <a:pPr marL="87630" marR="5080" indent="-75565">
              <a:lnSpc>
                <a:spcPct val="107400"/>
              </a:lnSpc>
              <a:spcBef>
                <a:spcPts val="45"/>
              </a:spcBef>
            </a:pPr>
            <a:r>
              <a:rPr sz="900" dirty="0">
                <a:solidFill>
                  <a:srgbClr val="FFFFFF"/>
                </a:solidFill>
                <a:latin typeface="Myriad Pro"/>
                <a:cs typeface="Myriad Pro"/>
              </a:rPr>
              <a:t>LIST</a:t>
            </a:r>
            <a:r>
              <a:rPr sz="900" spc="110" dirty="0">
                <a:solidFill>
                  <a:srgbClr val="FFFFFF"/>
                </a:solidFill>
                <a:latin typeface="Myriad Pro"/>
                <a:cs typeface="Myriad Pro"/>
              </a:rPr>
              <a:t> </a:t>
            </a:r>
            <a:r>
              <a:rPr sz="900" spc="-20" dirty="0">
                <a:solidFill>
                  <a:srgbClr val="FFFFFF"/>
                </a:solidFill>
                <a:latin typeface="Myriad Pro"/>
                <a:cs typeface="Myriad Pro"/>
              </a:rPr>
              <a:t>HOME</a:t>
            </a:r>
            <a:r>
              <a:rPr sz="900" spc="500" dirty="0">
                <a:solidFill>
                  <a:srgbClr val="FFFFFF"/>
                </a:solidFill>
                <a:latin typeface="Myriad Pro"/>
                <a:cs typeface="Myriad Pro"/>
              </a:rPr>
              <a:t> </a:t>
            </a:r>
            <a:r>
              <a:rPr sz="900" dirty="0">
                <a:solidFill>
                  <a:srgbClr val="FFFFFF"/>
                </a:solidFill>
                <a:latin typeface="Myriad Pro"/>
                <a:cs typeface="Myriad Pro"/>
              </a:rPr>
              <a:t>ON</a:t>
            </a:r>
            <a:r>
              <a:rPr sz="900" spc="70" dirty="0">
                <a:solidFill>
                  <a:srgbClr val="FFFFFF"/>
                </a:solidFill>
                <a:latin typeface="Myriad Pro"/>
                <a:cs typeface="Myriad Pro"/>
              </a:rPr>
              <a:t> </a:t>
            </a:r>
            <a:r>
              <a:rPr sz="900" spc="-25" dirty="0">
                <a:solidFill>
                  <a:srgbClr val="FFFFFF"/>
                </a:solidFill>
                <a:latin typeface="Myriad Pro"/>
                <a:cs typeface="Myriad Pro"/>
              </a:rPr>
              <a:t>MLS</a:t>
            </a:r>
            <a:endParaRPr sz="900">
              <a:latin typeface="Myriad Pro"/>
              <a:cs typeface="Myriad Pro"/>
            </a:endParaRPr>
          </a:p>
        </p:txBody>
      </p:sp>
      <p:sp>
        <p:nvSpPr>
          <p:cNvPr id="34" name="object 34"/>
          <p:cNvSpPr txBox="1"/>
          <p:nvPr/>
        </p:nvSpPr>
        <p:spPr>
          <a:xfrm>
            <a:off x="3170001" y="5776636"/>
            <a:ext cx="932357" cy="291298"/>
          </a:xfrm>
          <a:prstGeom prst="rect">
            <a:avLst/>
          </a:prstGeom>
        </p:spPr>
        <p:txBody>
          <a:bodyPr vert="horz" wrap="square" lIns="0" tIns="5715" rIns="0" bIns="0" rtlCol="0">
            <a:spAutoFit/>
          </a:bodyPr>
          <a:lstStyle/>
          <a:p>
            <a:pPr marL="12700" marR="5080" indent="18415">
              <a:lnSpc>
                <a:spcPct val="107400"/>
              </a:lnSpc>
              <a:spcBef>
                <a:spcPts val="45"/>
              </a:spcBef>
            </a:pPr>
            <a:r>
              <a:rPr sz="900" spc="-10" dirty="0">
                <a:solidFill>
                  <a:srgbClr val="423F41"/>
                </a:solidFill>
                <a:latin typeface="Myriad Pro"/>
                <a:cs typeface="Myriad Pro"/>
              </a:rPr>
              <a:t>OPEN</a:t>
            </a:r>
            <a:r>
              <a:rPr sz="900" spc="-40" dirty="0">
                <a:solidFill>
                  <a:srgbClr val="423F41"/>
                </a:solidFill>
                <a:latin typeface="Myriad Pro"/>
                <a:cs typeface="Myriad Pro"/>
              </a:rPr>
              <a:t> </a:t>
            </a:r>
            <a:r>
              <a:rPr sz="900" spc="-10" dirty="0">
                <a:solidFill>
                  <a:srgbClr val="423F41"/>
                </a:solidFill>
                <a:latin typeface="Myriad Pro"/>
                <a:cs typeface="Myriad Pro"/>
              </a:rPr>
              <a:t>HOUSES</a:t>
            </a:r>
            <a:r>
              <a:rPr sz="900" spc="500" dirty="0">
                <a:solidFill>
                  <a:srgbClr val="423F41"/>
                </a:solidFill>
                <a:latin typeface="Myriad Pro"/>
                <a:cs typeface="Myriad Pro"/>
              </a:rPr>
              <a:t> </a:t>
            </a:r>
            <a:r>
              <a:rPr sz="900" spc="-10" dirty="0">
                <a:solidFill>
                  <a:srgbClr val="423F41"/>
                </a:solidFill>
                <a:latin typeface="Myriad Pro"/>
                <a:cs typeface="Myriad Pro"/>
              </a:rPr>
              <a:t>AND</a:t>
            </a:r>
            <a:r>
              <a:rPr sz="900" spc="-30" dirty="0">
                <a:solidFill>
                  <a:srgbClr val="423F41"/>
                </a:solidFill>
                <a:latin typeface="Myriad Pro"/>
                <a:cs typeface="Myriad Pro"/>
              </a:rPr>
              <a:t> </a:t>
            </a:r>
            <a:r>
              <a:rPr sz="900" spc="-25" dirty="0">
                <a:solidFill>
                  <a:srgbClr val="423F41"/>
                </a:solidFill>
                <a:latin typeface="Myriad Pro"/>
                <a:cs typeface="Myriad Pro"/>
              </a:rPr>
              <a:t>SHOWING</a:t>
            </a:r>
            <a:endParaRPr sz="900" dirty="0">
              <a:latin typeface="Myriad Pro"/>
              <a:cs typeface="Myriad Pro"/>
            </a:endParaRPr>
          </a:p>
        </p:txBody>
      </p:sp>
      <p:grpSp>
        <p:nvGrpSpPr>
          <p:cNvPr id="35" name="object 35"/>
          <p:cNvGrpSpPr/>
          <p:nvPr/>
        </p:nvGrpSpPr>
        <p:grpSpPr>
          <a:xfrm>
            <a:off x="3076303" y="3840685"/>
            <a:ext cx="1392555" cy="1888489"/>
            <a:chOff x="3076303" y="3840685"/>
            <a:chExt cx="1392555" cy="1888489"/>
          </a:xfrm>
        </p:grpSpPr>
        <p:pic>
          <p:nvPicPr>
            <p:cNvPr id="36" name="object 36"/>
            <p:cNvPicPr/>
            <p:nvPr/>
          </p:nvPicPr>
          <p:blipFill>
            <a:blip r:embed="rId4" cstate="print"/>
            <a:stretch>
              <a:fillRect/>
            </a:stretch>
          </p:blipFill>
          <p:spPr>
            <a:xfrm>
              <a:off x="3078848" y="4793729"/>
              <a:ext cx="932370" cy="932383"/>
            </a:xfrm>
            <a:prstGeom prst="rect">
              <a:avLst/>
            </a:prstGeom>
          </p:spPr>
        </p:pic>
        <p:sp>
          <p:nvSpPr>
            <p:cNvPr id="37" name="object 37"/>
            <p:cNvSpPr/>
            <p:nvPr/>
          </p:nvSpPr>
          <p:spPr>
            <a:xfrm>
              <a:off x="3078843" y="4793729"/>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38" name="object 38"/>
            <p:cNvSpPr/>
            <p:nvPr/>
          </p:nvSpPr>
          <p:spPr>
            <a:xfrm>
              <a:off x="3533602" y="3843225"/>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39" name="object 39"/>
          <p:cNvGrpSpPr/>
          <p:nvPr/>
        </p:nvGrpSpPr>
        <p:grpSpPr>
          <a:xfrm>
            <a:off x="5124837" y="3098391"/>
            <a:ext cx="2714625" cy="1680210"/>
            <a:chOff x="5124837" y="3098391"/>
            <a:chExt cx="2714625" cy="1680210"/>
          </a:xfrm>
        </p:grpSpPr>
        <p:sp>
          <p:nvSpPr>
            <p:cNvPr id="40" name="object 40"/>
            <p:cNvSpPr/>
            <p:nvPr/>
          </p:nvSpPr>
          <p:spPr>
            <a:xfrm>
              <a:off x="5127269" y="3843225"/>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41" name="object 41"/>
            <p:cNvSpPr/>
            <p:nvPr/>
          </p:nvSpPr>
          <p:spPr>
            <a:xfrm>
              <a:off x="5917347" y="3301610"/>
              <a:ext cx="1905000" cy="1013460"/>
            </a:xfrm>
            <a:custGeom>
              <a:avLst/>
              <a:gdLst/>
              <a:ahLst/>
              <a:cxnLst/>
              <a:rect l="l" t="t" r="r" b="b"/>
              <a:pathLst>
                <a:path w="1905000" h="1013460">
                  <a:moveTo>
                    <a:pt x="0" y="66"/>
                  </a:moveTo>
                  <a:lnTo>
                    <a:pt x="242443" y="16"/>
                  </a:lnTo>
                  <a:lnTo>
                    <a:pt x="404593" y="0"/>
                  </a:lnTo>
                  <a:lnTo>
                    <a:pt x="559652" y="16"/>
                  </a:lnTo>
                  <a:lnTo>
                    <a:pt x="780821" y="66"/>
                  </a:lnTo>
                  <a:lnTo>
                    <a:pt x="852652" y="83"/>
                  </a:lnTo>
                  <a:lnTo>
                    <a:pt x="921890" y="99"/>
                  </a:lnTo>
                  <a:lnTo>
                    <a:pt x="988234" y="115"/>
                  </a:lnTo>
                  <a:lnTo>
                    <a:pt x="1051387" y="129"/>
                  </a:lnTo>
                  <a:lnTo>
                    <a:pt x="1111050" y="141"/>
                  </a:lnTo>
                  <a:lnTo>
                    <a:pt x="1166924" y="153"/>
                  </a:lnTo>
                  <a:lnTo>
                    <a:pt x="1218711" y="163"/>
                  </a:lnTo>
                  <a:lnTo>
                    <a:pt x="1266111" y="172"/>
                  </a:lnTo>
                  <a:lnTo>
                    <a:pt x="1308827" y="179"/>
                  </a:lnTo>
                  <a:lnTo>
                    <a:pt x="1379010" y="190"/>
                  </a:lnTo>
                  <a:lnTo>
                    <a:pt x="1426870" y="193"/>
                  </a:lnTo>
                  <a:lnTo>
                    <a:pt x="1472883" y="2512"/>
                  </a:lnTo>
                  <a:lnTo>
                    <a:pt x="1517658" y="9327"/>
                  </a:lnTo>
                  <a:lnTo>
                    <a:pt x="1560995" y="20426"/>
                  </a:lnTo>
                  <a:lnTo>
                    <a:pt x="1602694" y="35597"/>
                  </a:lnTo>
                  <a:lnTo>
                    <a:pt x="1642555" y="54628"/>
                  </a:lnTo>
                  <a:lnTo>
                    <a:pt x="1680377" y="77305"/>
                  </a:lnTo>
                  <a:lnTo>
                    <a:pt x="1715961" y="103417"/>
                  </a:lnTo>
                  <a:lnTo>
                    <a:pt x="1749106" y="132752"/>
                  </a:lnTo>
                  <a:lnTo>
                    <a:pt x="1779612" y="165096"/>
                  </a:lnTo>
                  <a:lnTo>
                    <a:pt x="1807278" y="200239"/>
                  </a:lnTo>
                  <a:lnTo>
                    <a:pt x="1831905" y="237967"/>
                  </a:lnTo>
                  <a:lnTo>
                    <a:pt x="1853293" y="278069"/>
                  </a:lnTo>
                  <a:lnTo>
                    <a:pt x="1871241" y="320331"/>
                  </a:lnTo>
                  <a:lnTo>
                    <a:pt x="1885549" y="364543"/>
                  </a:lnTo>
                  <a:lnTo>
                    <a:pt x="1896017" y="410490"/>
                  </a:lnTo>
                  <a:lnTo>
                    <a:pt x="1902444" y="457962"/>
                  </a:lnTo>
                  <a:lnTo>
                    <a:pt x="1904631" y="506745"/>
                  </a:lnTo>
                  <a:lnTo>
                    <a:pt x="1902444" y="555533"/>
                  </a:lnTo>
                  <a:lnTo>
                    <a:pt x="1896017" y="603008"/>
                  </a:lnTo>
                  <a:lnTo>
                    <a:pt x="1885549" y="648958"/>
                  </a:lnTo>
                  <a:lnTo>
                    <a:pt x="1871241" y="693172"/>
                  </a:lnTo>
                  <a:lnTo>
                    <a:pt x="1853293" y="735436"/>
                  </a:lnTo>
                  <a:lnTo>
                    <a:pt x="1831905" y="775538"/>
                  </a:lnTo>
                  <a:lnTo>
                    <a:pt x="1807278" y="813267"/>
                  </a:lnTo>
                  <a:lnTo>
                    <a:pt x="1779612" y="848410"/>
                  </a:lnTo>
                  <a:lnTo>
                    <a:pt x="1749106" y="880755"/>
                  </a:lnTo>
                  <a:lnTo>
                    <a:pt x="1715961" y="910089"/>
                  </a:lnTo>
                  <a:lnTo>
                    <a:pt x="1680377" y="936201"/>
                  </a:lnTo>
                  <a:lnTo>
                    <a:pt x="1642555" y="958878"/>
                  </a:lnTo>
                  <a:lnTo>
                    <a:pt x="1602694" y="977908"/>
                  </a:lnTo>
                  <a:lnTo>
                    <a:pt x="1560995" y="993078"/>
                  </a:lnTo>
                  <a:lnTo>
                    <a:pt x="1517658" y="1004177"/>
                  </a:lnTo>
                  <a:lnTo>
                    <a:pt x="1472883" y="1010991"/>
                  </a:lnTo>
                  <a:lnTo>
                    <a:pt x="1426870" y="1013310"/>
                  </a:lnTo>
                  <a:lnTo>
                    <a:pt x="276402" y="1013310"/>
                  </a:lnTo>
                </a:path>
              </a:pathLst>
            </a:custGeom>
            <a:ln w="34290">
              <a:solidFill>
                <a:srgbClr val="00653E"/>
              </a:solidFill>
            </a:ln>
          </p:spPr>
          <p:txBody>
            <a:bodyPr wrap="square" lIns="0" tIns="0" rIns="0" bIns="0" rtlCol="0"/>
            <a:lstStyle/>
            <a:p>
              <a:endParaRPr/>
            </a:p>
          </p:txBody>
        </p:sp>
        <p:sp>
          <p:nvSpPr>
            <p:cNvPr id="42" name="object 42"/>
            <p:cNvSpPr/>
            <p:nvPr/>
          </p:nvSpPr>
          <p:spPr>
            <a:xfrm>
              <a:off x="6696090" y="3101012"/>
              <a:ext cx="635" cy="214629"/>
            </a:xfrm>
            <a:custGeom>
              <a:avLst/>
              <a:gdLst/>
              <a:ahLst/>
              <a:cxnLst/>
              <a:rect l="l" t="t" r="r" b="b"/>
              <a:pathLst>
                <a:path w="634" h="214629">
                  <a:moveTo>
                    <a:pt x="9" y="170167"/>
                  </a:moveTo>
                  <a:lnTo>
                    <a:pt x="2" y="205873"/>
                  </a:lnTo>
                  <a:lnTo>
                    <a:pt x="0" y="214593"/>
                  </a:lnTo>
                  <a:lnTo>
                    <a:pt x="2" y="193464"/>
                  </a:lnTo>
                  <a:lnTo>
                    <a:pt x="9" y="139623"/>
                  </a:lnTo>
                  <a:lnTo>
                    <a:pt x="19" y="105668"/>
                  </a:lnTo>
                  <a:lnTo>
                    <a:pt x="28" y="71054"/>
                  </a:lnTo>
                  <a:lnTo>
                    <a:pt x="38" y="35819"/>
                  </a:lnTo>
                  <a:lnTo>
                    <a:pt x="47" y="0"/>
                  </a:lnTo>
                  <a:lnTo>
                    <a:pt x="9" y="170167"/>
                  </a:lnTo>
                  <a:close/>
                </a:path>
              </a:pathLst>
            </a:custGeom>
            <a:ln w="34290">
              <a:solidFill>
                <a:srgbClr val="00653E"/>
              </a:solidFill>
            </a:ln>
          </p:spPr>
          <p:txBody>
            <a:bodyPr wrap="square" lIns="0" tIns="0" rIns="0" bIns="0" rtlCol="0"/>
            <a:lstStyle/>
            <a:p>
              <a:endParaRPr/>
            </a:p>
          </p:txBody>
        </p:sp>
        <p:sp>
          <p:nvSpPr>
            <p:cNvPr id="43" name="object 43"/>
            <p:cNvSpPr/>
            <p:nvPr/>
          </p:nvSpPr>
          <p:spPr>
            <a:xfrm>
              <a:off x="6265737" y="4121115"/>
              <a:ext cx="51435" cy="53340"/>
            </a:xfrm>
            <a:custGeom>
              <a:avLst/>
              <a:gdLst/>
              <a:ahLst/>
              <a:cxnLst/>
              <a:rect l="l" t="t" r="r" b="b"/>
              <a:pathLst>
                <a:path w="51435" h="53339">
                  <a:moveTo>
                    <a:pt x="51181" y="0"/>
                  </a:moveTo>
                  <a:lnTo>
                    <a:pt x="0" y="17627"/>
                  </a:lnTo>
                  <a:lnTo>
                    <a:pt x="40855" y="53149"/>
                  </a:lnTo>
                  <a:lnTo>
                    <a:pt x="51181" y="0"/>
                  </a:lnTo>
                  <a:close/>
                </a:path>
              </a:pathLst>
            </a:custGeom>
            <a:solidFill>
              <a:srgbClr val="00653E"/>
            </a:solidFill>
          </p:spPr>
          <p:txBody>
            <a:bodyPr wrap="square" lIns="0" tIns="0" rIns="0" bIns="0" rtlCol="0"/>
            <a:lstStyle/>
            <a:p>
              <a:endParaRPr/>
            </a:p>
          </p:txBody>
        </p:sp>
        <p:sp>
          <p:nvSpPr>
            <p:cNvPr id="44" name="object 44"/>
            <p:cNvSpPr/>
            <p:nvPr/>
          </p:nvSpPr>
          <p:spPr>
            <a:xfrm>
              <a:off x="6304381" y="4136070"/>
              <a:ext cx="350520" cy="18415"/>
            </a:xfrm>
            <a:custGeom>
              <a:avLst/>
              <a:gdLst/>
              <a:ahLst/>
              <a:cxnLst/>
              <a:rect l="l" t="t" r="r" b="b"/>
              <a:pathLst>
                <a:path w="350520" h="18414">
                  <a:moveTo>
                    <a:pt x="350431" y="0"/>
                  </a:moveTo>
                  <a:lnTo>
                    <a:pt x="303452" y="7369"/>
                  </a:lnTo>
                  <a:lnTo>
                    <a:pt x="255368" y="12955"/>
                  </a:lnTo>
                  <a:lnTo>
                    <a:pt x="206226" y="16608"/>
                  </a:lnTo>
                  <a:lnTo>
                    <a:pt x="156072" y="18181"/>
                  </a:lnTo>
                  <a:lnTo>
                    <a:pt x="104952" y="17528"/>
                  </a:lnTo>
                  <a:lnTo>
                    <a:pt x="52913" y="14501"/>
                  </a:lnTo>
                  <a:lnTo>
                    <a:pt x="0" y="8953"/>
                  </a:lnTo>
                </a:path>
              </a:pathLst>
            </a:custGeom>
            <a:ln w="22859">
              <a:solidFill>
                <a:srgbClr val="00653E"/>
              </a:solidFill>
            </a:ln>
          </p:spPr>
          <p:txBody>
            <a:bodyPr wrap="square" lIns="0" tIns="0" rIns="0" bIns="0" rtlCol="0"/>
            <a:lstStyle/>
            <a:p>
              <a:endParaRPr/>
            </a:p>
          </p:txBody>
        </p:sp>
      </p:grpSp>
      <p:grpSp>
        <p:nvGrpSpPr>
          <p:cNvPr id="45" name="object 45"/>
          <p:cNvGrpSpPr/>
          <p:nvPr/>
        </p:nvGrpSpPr>
        <p:grpSpPr>
          <a:xfrm>
            <a:off x="6155302" y="2268569"/>
            <a:ext cx="3627754" cy="4706620"/>
            <a:chOff x="6155302" y="2268569"/>
            <a:chExt cx="3627754" cy="4706620"/>
          </a:xfrm>
        </p:grpSpPr>
        <p:pic>
          <p:nvPicPr>
            <p:cNvPr id="46" name="object 46"/>
            <p:cNvPicPr/>
            <p:nvPr/>
          </p:nvPicPr>
          <p:blipFill>
            <a:blip r:embed="rId5" cstate="print"/>
            <a:stretch>
              <a:fillRect/>
            </a:stretch>
          </p:blipFill>
          <p:spPr>
            <a:xfrm>
              <a:off x="6157747" y="6040120"/>
              <a:ext cx="932357" cy="932383"/>
            </a:xfrm>
            <a:prstGeom prst="rect">
              <a:avLst/>
            </a:prstGeom>
          </p:spPr>
        </p:pic>
        <p:sp>
          <p:nvSpPr>
            <p:cNvPr id="47" name="object 47"/>
            <p:cNvSpPr/>
            <p:nvPr/>
          </p:nvSpPr>
          <p:spPr>
            <a:xfrm>
              <a:off x="6157734" y="6040127"/>
              <a:ext cx="932815" cy="932815"/>
            </a:xfrm>
            <a:custGeom>
              <a:avLst/>
              <a:gdLst/>
              <a:ahLst/>
              <a:cxnLst/>
              <a:rect l="l" t="t" r="r" b="b"/>
              <a:pathLst>
                <a:path w="932815" h="932815">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48" name="object 48"/>
            <p:cNvSpPr/>
            <p:nvPr/>
          </p:nvSpPr>
          <p:spPr>
            <a:xfrm>
              <a:off x="6166980" y="6024007"/>
              <a:ext cx="53340" cy="51435"/>
            </a:xfrm>
            <a:custGeom>
              <a:avLst/>
              <a:gdLst/>
              <a:ahLst/>
              <a:cxnLst/>
              <a:rect l="l" t="t" r="r" b="b"/>
              <a:pathLst>
                <a:path w="53339" h="51435">
                  <a:moveTo>
                    <a:pt x="53149" y="0"/>
                  </a:moveTo>
                  <a:lnTo>
                    <a:pt x="0" y="10325"/>
                  </a:lnTo>
                  <a:lnTo>
                    <a:pt x="35521" y="51181"/>
                  </a:lnTo>
                  <a:lnTo>
                    <a:pt x="53149" y="0"/>
                  </a:lnTo>
                  <a:close/>
                </a:path>
              </a:pathLst>
            </a:custGeom>
            <a:solidFill>
              <a:srgbClr val="00653E"/>
            </a:solidFill>
          </p:spPr>
          <p:txBody>
            <a:bodyPr wrap="square" lIns="0" tIns="0" rIns="0" bIns="0" rtlCol="0"/>
            <a:lstStyle/>
            <a:p>
              <a:endParaRPr/>
            </a:p>
          </p:txBody>
        </p:sp>
        <p:sp>
          <p:nvSpPr>
            <p:cNvPr id="49" name="object 49"/>
            <p:cNvSpPr/>
            <p:nvPr/>
          </p:nvSpPr>
          <p:spPr>
            <a:xfrm>
              <a:off x="6186996" y="5686114"/>
              <a:ext cx="18415" cy="350520"/>
            </a:xfrm>
            <a:custGeom>
              <a:avLst/>
              <a:gdLst/>
              <a:ahLst/>
              <a:cxnLst/>
              <a:rect l="l" t="t" r="r" b="b"/>
              <a:pathLst>
                <a:path w="18414" h="350520">
                  <a:moveTo>
                    <a:pt x="18181" y="0"/>
                  </a:moveTo>
                  <a:lnTo>
                    <a:pt x="10811" y="46978"/>
                  </a:lnTo>
                  <a:lnTo>
                    <a:pt x="5226" y="95062"/>
                  </a:lnTo>
                  <a:lnTo>
                    <a:pt x="1573" y="144204"/>
                  </a:lnTo>
                  <a:lnTo>
                    <a:pt x="0" y="194358"/>
                  </a:lnTo>
                  <a:lnTo>
                    <a:pt x="653" y="245478"/>
                  </a:lnTo>
                  <a:lnTo>
                    <a:pt x="3680" y="297517"/>
                  </a:lnTo>
                  <a:lnTo>
                    <a:pt x="9228" y="350431"/>
                  </a:lnTo>
                </a:path>
              </a:pathLst>
            </a:custGeom>
            <a:ln w="22859">
              <a:solidFill>
                <a:srgbClr val="00653E"/>
              </a:solidFill>
            </a:ln>
          </p:spPr>
          <p:txBody>
            <a:bodyPr wrap="square" lIns="0" tIns="0" rIns="0" bIns="0" rtlCol="0"/>
            <a:lstStyle/>
            <a:p>
              <a:endParaRPr/>
            </a:p>
          </p:txBody>
        </p:sp>
        <p:sp>
          <p:nvSpPr>
            <p:cNvPr id="50" name="object 50"/>
            <p:cNvSpPr/>
            <p:nvPr/>
          </p:nvSpPr>
          <p:spPr>
            <a:xfrm>
              <a:off x="8963389" y="2370833"/>
              <a:ext cx="46990" cy="53975"/>
            </a:xfrm>
            <a:custGeom>
              <a:avLst/>
              <a:gdLst/>
              <a:ahLst/>
              <a:cxnLst/>
              <a:rect l="l" t="t" r="r" b="b"/>
              <a:pathLst>
                <a:path w="46990" h="53975">
                  <a:moveTo>
                    <a:pt x="0" y="0"/>
                  </a:moveTo>
                  <a:lnTo>
                    <a:pt x="927" y="53593"/>
                  </a:lnTo>
                  <a:lnTo>
                    <a:pt x="46875" y="25984"/>
                  </a:lnTo>
                  <a:lnTo>
                    <a:pt x="0" y="0"/>
                  </a:lnTo>
                  <a:close/>
                </a:path>
              </a:pathLst>
            </a:custGeom>
            <a:solidFill>
              <a:srgbClr val="00653E"/>
            </a:solidFill>
          </p:spPr>
          <p:txBody>
            <a:bodyPr wrap="square" lIns="0" tIns="0" rIns="0" bIns="0" rtlCol="0"/>
            <a:lstStyle/>
            <a:p>
              <a:endParaRPr/>
            </a:p>
          </p:txBody>
        </p:sp>
        <p:sp>
          <p:nvSpPr>
            <p:cNvPr id="51" name="object 51"/>
            <p:cNvSpPr/>
            <p:nvPr/>
          </p:nvSpPr>
          <p:spPr>
            <a:xfrm>
              <a:off x="8430435" y="2396999"/>
              <a:ext cx="555625" cy="81915"/>
            </a:xfrm>
            <a:custGeom>
              <a:avLst/>
              <a:gdLst/>
              <a:ahLst/>
              <a:cxnLst/>
              <a:rect l="l" t="t" r="r" b="b"/>
              <a:pathLst>
                <a:path w="555625" h="81914">
                  <a:moveTo>
                    <a:pt x="0" y="81572"/>
                  </a:moveTo>
                  <a:lnTo>
                    <a:pt x="46714" y="55751"/>
                  </a:lnTo>
                  <a:lnTo>
                    <a:pt x="96301" y="34868"/>
                  </a:lnTo>
                  <a:lnTo>
                    <a:pt x="148437" y="19255"/>
                  </a:lnTo>
                  <a:lnTo>
                    <a:pt x="202800" y="9245"/>
                  </a:lnTo>
                  <a:lnTo>
                    <a:pt x="259067" y="5168"/>
                  </a:lnTo>
                  <a:lnTo>
                    <a:pt x="423468" y="2303"/>
                  </a:lnTo>
                  <a:lnTo>
                    <a:pt x="512227" y="755"/>
                  </a:lnTo>
                  <a:lnTo>
                    <a:pt x="548501" y="121"/>
                  </a:lnTo>
                  <a:lnTo>
                    <a:pt x="555447" y="0"/>
                  </a:lnTo>
                </a:path>
              </a:pathLst>
            </a:custGeom>
            <a:ln w="22860">
              <a:solidFill>
                <a:srgbClr val="00653E"/>
              </a:solidFill>
            </a:ln>
          </p:spPr>
          <p:txBody>
            <a:bodyPr wrap="square" lIns="0" tIns="0" rIns="0" bIns="0" rtlCol="0"/>
            <a:lstStyle/>
            <a:p>
              <a:endParaRPr/>
            </a:p>
          </p:txBody>
        </p:sp>
        <p:sp>
          <p:nvSpPr>
            <p:cNvPr id="52" name="object 52"/>
            <p:cNvSpPr/>
            <p:nvPr/>
          </p:nvSpPr>
          <p:spPr>
            <a:xfrm>
              <a:off x="8338845" y="2285714"/>
              <a:ext cx="1427480" cy="3853815"/>
            </a:xfrm>
            <a:custGeom>
              <a:avLst/>
              <a:gdLst/>
              <a:ahLst/>
              <a:cxnLst/>
              <a:rect l="l" t="t" r="r" b="b"/>
              <a:pathLst>
                <a:path w="1427479" h="3853815">
                  <a:moveTo>
                    <a:pt x="1427" y="3853395"/>
                  </a:moveTo>
                  <a:lnTo>
                    <a:pt x="1427" y="3853395"/>
                  </a:lnTo>
                  <a:lnTo>
                    <a:pt x="1427" y="362292"/>
                  </a:lnTo>
                  <a:lnTo>
                    <a:pt x="1547" y="331255"/>
                  </a:lnTo>
                  <a:lnTo>
                    <a:pt x="1711" y="300213"/>
                  </a:lnTo>
                  <a:lnTo>
                    <a:pt x="1625" y="269168"/>
                  </a:lnTo>
                  <a:lnTo>
                    <a:pt x="995" y="238124"/>
                  </a:lnTo>
                  <a:lnTo>
                    <a:pt x="0" y="206649"/>
                  </a:lnTo>
                  <a:lnTo>
                    <a:pt x="50" y="175294"/>
                  </a:lnTo>
                  <a:lnTo>
                    <a:pt x="9288" y="113702"/>
                  </a:lnTo>
                  <a:lnTo>
                    <a:pt x="25222" y="76394"/>
                  </a:lnTo>
                  <a:lnTo>
                    <a:pt x="75934" y="22734"/>
                  </a:lnTo>
                  <a:lnTo>
                    <a:pt x="118650" y="5366"/>
                  </a:lnTo>
                  <a:lnTo>
                    <a:pt x="157160" y="2496"/>
                  </a:lnTo>
                  <a:lnTo>
                    <a:pt x="218467" y="809"/>
                  </a:lnTo>
                  <a:lnTo>
                    <a:pt x="256807" y="337"/>
                  </a:lnTo>
                  <a:lnTo>
                    <a:pt x="299811" y="77"/>
                  </a:lnTo>
                  <a:lnTo>
                    <a:pt x="347134" y="0"/>
                  </a:lnTo>
                  <a:lnTo>
                    <a:pt x="398432" y="76"/>
                  </a:lnTo>
                  <a:lnTo>
                    <a:pt x="453360" y="280"/>
                  </a:lnTo>
                  <a:lnTo>
                    <a:pt x="511573" y="581"/>
                  </a:lnTo>
                  <a:lnTo>
                    <a:pt x="572725" y="953"/>
                  </a:lnTo>
                  <a:lnTo>
                    <a:pt x="636473" y="1366"/>
                  </a:lnTo>
                  <a:lnTo>
                    <a:pt x="702471" y="1794"/>
                  </a:lnTo>
                  <a:lnTo>
                    <a:pt x="770374" y="2206"/>
                  </a:lnTo>
                  <a:lnTo>
                    <a:pt x="839838" y="2576"/>
                  </a:lnTo>
                  <a:lnTo>
                    <a:pt x="910517" y="2875"/>
                  </a:lnTo>
                  <a:lnTo>
                    <a:pt x="982067" y="3076"/>
                  </a:lnTo>
                  <a:lnTo>
                    <a:pt x="1054143" y="3149"/>
                  </a:lnTo>
                  <a:lnTo>
                    <a:pt x="1426951" y="3149"/>
                  </a:lnTo>
                </a:path>
              </a:pathLst>
            </a:custGeom>
            <a:ln w="34290">
              <a:solidFill>
                <a:srgbClr val="00653E"/>
              </a:solidFill>
            </a:ln>
          </p:spPr>
          <p:txBody>
            <a:bodyPr wrap="square" lIns="0" tIns="0" rIns="0" bIns="0" rtlCol="0"/>
            <a:lstStyle/>
            <a:p>
              <a:endParaRPr/>
            </a:p>
          </p:txBody>
        </p:sp>
        <p:sp>
          <p:nvSpPr>
            <p:cNvPr id="53" name="object 53"/>
            <p:cNvSpPr/>
            <p:nvPr/>
          </p:nvSpPr>
          <p:spPr>
            <a:xfrm>
              <a:off x="7206378" y="5884169"/>
              <a:ext cx="1136015" cy="610870"/>
            </a:xfrm>
            <a:custGeom>
              <a:avLst/>
              <a:gdLst/>
              <a:ahLst/>
              <a:cxnLst/>
              <a:rect l="l" t="t" r="r" b="b"/>
              <a:pathLst>
                <a:path w="1136015" h="610870">
                  <a:moveTo>
                    <a:pt x="1134656" y="0"/>
                  </a:moveTo>
                  <a:lnTo>
                    <a:pt x="1134831" y="68625"/>
                  </a:lnTo>
                  <a:lnTo>
                    <a:pt x="1135006" y="129301"/>
                  </a:lnTo>
                  <a:lnTo>
                    <a:pt x="1135165" y="182425"/>
                  </a:lnTo>
                  <a:lnTo>
                    <a:pt x="1135296" y="228398"/>
                  </a:lnTo>
                  <a:lnTo>
                    <a:pt x="1135385" y="267617"/>
                  </a:lnTo>
                  <a:lnTo>
                    <a:pt x="1135418" y="300482"/>
                  </a:lnTo>
                  <a:lnTo>
                    <a:pt x="1132053" y="346335"/>
                  </a:lnTo>
                  <a:lnTo>
                    <a:pt x="1122280" y="390100"/>
                  </a:lnTo>
                  <a:lnTo>
                    <a:pt x="1106578" y="431296"/>
                  </a:lnTo>
                  <a:lnTo>
                    <a:pt x="1085427" y="469443"/>
                  </a:lnTo>
                  <a:lnTo>
                    <a:pt x="1059307" y="504061"/>
                  </a:lnTo>
                  <a:lnTo>
                    <a:pt x="1028698" y="534670"/>
                  </a:lnTo>
                  <a:lnTo>
                    <a:pt x="994080" y="560790"/>
                  </a:lnTo>
                  <a:lnTo>
                    <a:pt x="955933" y="581941"/>
                  </a:lnTo>
                  <a:lnTo>
                    <a:pt x="914737" y="597643"/>
                  </a:lnTo>
                  <a:lnTo>
                    <a:pt x="870972" y="607416"/>
                  </a:lnTo>
                  <a:lnTo>
                    <a:pt x="825118" y="610781"/>
                  </a:lnTo>
                  <a:lnTo>
                    <a:pt x="643674" y="610781"/>
                  </a:lnTo>
                  <a:lnTo>
                    <a:pt x="0" y="610781"/>
                  </a:lnTo>
                </a:path>
              </a:pathLst>
            </a:custGeom>
            <a:ln w="34290">
              <a:solidFill>
                <a:srgbClr val="00653E"/>
              </a:solidFill>
            </a:ln>
          </p:spPr>
          <p:txBody>
            <a:bodyPr wrap="square" lIns="0" tIns="0" rIns="0" bIns="0" rtlCol="0"/>
            <a:lstStyle/>
            <a:p>
              <a:endParaRPr/>
            </a:p>
          </p:txBody>
        </p:sp>
        <p:sp>
          <p:nvSpPr>
            <p:cNvPr id="54" name="object 54"/>
            <p:cNvSpPr/>
            <p:nvPr/>
          </p:nvSpPr>
          <p:spPr>
            <a:xfrm>
              <a:off x="7107072" y="6376225"/>
              <a:ext cx="767080" cy="382270"/>
            </a:xfrm>
            <a:custGeom>
              <a:avLst/>
              <a:gdLst/>
              <a:ahLst/>
              <a:cxnLst/>
              <a:rect l="l" t="t" r="r" b="b"/>
              <a:pathLst>
                <a:path w="767079" h="382270">
                  <a:moveTo>
                    <a:pt x="767080" y="0"/>
                  </a:moveTo>
                  <a:lnTo>
                    <a:pt x="0" y="0"/>
                  </a:lnTo>
                  <a:lnTo>
                    <a:pt x="0" y="55880"/>
                  </a:lnTo>
                  <a:lnTo>
                    <a:pt x="0" y="382270"/>
                  </a:lnTo>
                  <a:lnTo>
                    <a:pt x="767080" y="382270"/>
                  </a:lnTo>
                  <a:lnTo>
                    <a:pt x="767080" y="55880"/>
                  </a:lnTo>
                  <a:lnTo>
                    <a:pt x="767080" y="0"/>
                  </a:lnTo>
                  <a:close/>
                </a:path>
              </a:pathLst>
            </a:custGeom>
            <a:solidFill>
              <a:srgbClr val="FFFFFF"/>
            </a:solidFill>
          </p:spPr>
          <p:txBody>
            <a:bodyPr wrap="square" lIns="0" tIns="0" rIns="0" bIns="0" rtlCol="0"/>
            <a:lstStyle/>
            <a:p>
              <a:endParaRPr/>
            </a:p>
          </p:txBody>
        </p:sp>
      </p:grpSp>
      <p:grpSp>
        <p:nvGrpSpPr>
          <p:cNvPr id="55" name="object 55"/>
          <p:cNvGrpSpPr/>
          <p:nvPr/>
        </p:nvGrpSpPr>
        <p:grpSpPr>
          <a:xfrm>
            <a:off x="1333723" y="1753467"/>
            <a:ext cx="1282700" cy="937260"/>
            <a:chOff x="1333723" y="1753467"/>
            <a:chExt cx="1282700" cy="937260"/>
          </a:xfrm>
        </p:grpSpPr>
        <p:sp>
          <p:nvSpPr>
            <p:cNvPr id="56" name="object 56"/>
            <p:cNvSpPr/>
            <p:nvPr/>
          </p:nvSpPr>
          <p:spPr>
            <a:xfrm>
              <a:off x="1333723" y="2069830"/>
              <a:ext cx="52069" cy="53340"/>
            </a:xfrm>
            <a:custGeom>
              <a:avLst/>
              <a:gdLst/>
              <a:ahLst/>
              <a:cxnLst/>
              <a:rect l="l" t="t" r="r" b="b"/>
              <a:pathLst>
                <a:path w="52069" h="53339">
                  <a:moveTo>
                    <a:pt x="12166" y="0"/>
                  </a:moveTo>
                  <a:lnTo>
                    <a:pt x="0" y="52743"/>
                  </a:lnTo>
                  <a:lnTo>
                    <a:pt x="51765" y="36918"/>
                  </a:lnTo>
                  <a:lnTo>
                    <a:pt x="12166" y="0"/>
                  </a:lnTo>
                  <a:close/>
                </a:path>
              </a:pathLst>
            </a:custGeom>
            <a:solidFill>
              <a:srgbClr val="00653E"/>
            </a:solidFill>
          </p:spPr>
          <p:txBody>
            <a:bodyPr wrap="square" lIns="0" tIns="0" rIns="0" bIns="0" rtlCol="0"/>
            <a:lstStyle/>
            <a:p>
              <a:endParaRPr/>
            </a:p>
          </p:txBody>
        </p:sp>
        <p:sp>
          <p:nvSpPr>
            <p:cNvPr id="57" name="object 57"/>
            <p:cNvSpPr/>
            <p:nvPr/>
          </p:nvSpPr>
          <p:spPr>
            <a:xfrm>
              <a:off x="1361297" y="1896049"/>
              <a:ext cx="288925" cy="198755"/>
            </a:xfrm>
            <a:custGeom>
              <a:avLst/>
              <a:gdLst/>
              <a:ahLst/>
              <a:cxnLst/>
              <a:rect l="l" t="t" r="r" b="b"/>
              <a:pathLst>
                <a:path w="288925" h="198755">
                  <a:moveTo>
                    <a:pt x="288772" y="0"/>
                  </a:moveTo>
                  <a:lnTo>
                    <a:pt x="246427" y="21654"/>
                  </a:lnTo>
                  <a:lnTo>
                    <a:pt x="204241" y="45400"/>
                  </a:lnTo>
                  <a:lnTo>
                    <a:pt x="162336" y="71331"/>
                  </a:lnTo>
                  <a:lnTo>
                    <a:pt x="120837" y="99537"/>
                  </a:lnTo>
                  <a:lnTo>
                    <a:pt x="79866" y="130110"/>
                  </a:lnTo>
                  <a:lnTo>
                    <a:pt x="39545" y="163144"/>
                  </a:lnTo>
                  <a:lnTo>
                    <a:pt x="0" y="198729"/>
                  </a:lnTo>
                </a:path>
              </a:pathLst>
            </a:custGeom>
            <a:ln w="22860">
              <a:solidFill>
                <a:srgbClr val="00653E"/>
              </a:solidFill>
            </a:ln>
          </p:spPr>
          <p:txBody>
            <a:bodyPr wrap="square" lIns="0" tIns="0" rIns="0" bIns="0" rtlCol="0"/>
            <a:lstStyle/>
            <a:p>
              <a:endParaRPr/>
            </a:p>
          </p:txBody>
        </p:sp>
        <p:sp>
          <p:nvSpPr>
            <p:cNvPr id="58" name="object 58"/>
            <p:cNvSpPr/>
            <p:nvPr/>
          </p:nvSpPr>
          <p:spPr>
            <a:xfrm>
              <a:off x="1681407" y="1755899"/>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59" name="object 59"/>
          <p:cNvSpPr/>
          <p:nvPr/>
        </p:nvSpPr>
        <p:spPr>
          <a:xfrm>
            <a:off x="4308742" y="3301281"/>
            <a:ext cx="396240" cy="635"/>
          </a:xfrm>
          <a:custGeom>
            <a:avLst/>
            <a:gdLst/>
            <a:ahLst/>
            <a:cxnLst/>
            <a:rect l="l" t="t" r="r" b="b"/>
            <a:pathLst>
              <a:path w="396239" h="635">
                <a:moveTo>
                  <a:pt x="0" y="0"/>
                </a:moveTo>
                <a:lnTo>
                  <a:pt x="42455" y="10"/>
                </a:lnTo>
                <a:lnTo>
                  <a:pt x="87187" y="21"/>
                </a:lnTo>
                <a:lnTo>
                  <a:pt x="134062" y="33"/>
                </a:lnTo>
                <a:lnTo>
                  <a:pt x="182943" y="46"/>
                </a:lnTo>
                <a:lnTo>
                  <a:pt x="233696" y="59"/>
                </a:lnTo>
                <a:lnTo>
                  <a:pt x="286185" y="73"/>
                </a:lnTo>
                <a:lnTo>
                  <a:pt x="340276" y="87"/>
                </a:lnTo>
                <a:lnTo>
                  <a:pt x="395833" y="101"/>
                </a:lnTo>
              </a:path>
            </a:pathLst>
          </a:custGeom>
          <a:ln w="34290">
            <a:solidFill>
              <a:srgbClr val="00653E"/>
            </a:solidFill>
          </a:ln>
        </p:spPr>
        <p:txBody>
          <a:bodyPr wrap="square" lIns="0" tIns="0" rIns="0" bIns="0" rtlCol="0"/>
          <a:lstStyle/>
          <a:p>
            <a:endParaRPr/>
          </a:p>
        </p:txBody>
      </p:sp>
      <p:sp>
        <p:nvSpPr>
          <p:cNvPr id="60" name="object 60"/>
          <p:cNvSpPr txBox="1"/>
          <p:nvPr/>
        </p:nvSpPr>
        <p:spPr>
          <a:xfrm>
            <a:off x="3686751" y="4062850"/>
            <a:ext cx="678607" cy="409728"/>
          </a:xfrm>
          <a:prstGeom prst="rect">
            <a:avLst/>
          </a:prstGeom>
        </p:spPr>
        <p:txBody>
          <a:bodyPr vert="horz" wrap="square" lIns="0" tIns="24765" rIns="0" bIns="0" rtlCol="0">
            <a:spAutoFit/>
          </a:bodyPr>
          <a:lstStyle/>
          <a:p>
            <a:pPr marL="12700" marR="5080" algn="ctr">
              <a:lnSpc>
                <a:spcPts val="1040"/>
              </a:lnSpc>
              <a:spcBef>
                <a:spcPts val="195"/>
              </a:spcBef>
            </a:pPr>
            <a:r>
              <a:rPr sz="900" spc="-20" dirty="0">
                <a:solidFill>
                  <a:srgbClr val="423F41"/>
                </a:solidFill>
                <a:latin typeface="Myriad Pro"/>
                <a:cs typeface="Myriad Pro"/>
              </a:rPr>
              <a:t>PREP</a:t>
            </a:r>
            <a:r>
              <a:rPr sz="900" spc="500" dirty="0">
                <a:solidFill>
                  <a:srgbClr val="423F41"/>
                </a:solidFill>
                <a:latin typeface="Myriad Pro"/>
                <a:cs typeface="Myriad Pro"/>
              </a:rPr>
              <a:t> </a:t>
            </a:r>
            <a:r>
              <a:rPr sz="900" spc="-10" dirty="0">
                <a:solidFill>
                  <a:srgbClr val="423F41"/>
                </a:solidFill>
                <a:latin typeface="Myriad Pro"/>
                <a:cs typeface="Myriad Pro"/>
              </a:rPr>
              <a:t>MARKETING</a:t>
            </a:r>
            <a:r>
              <a:rPr sz="900" spc="500" dirty="0">
                <a:solidFill>
                  <a:srgbClr val="423F41"/>
                </a:solidFill>
                <a:latin typeface="Myriad Pro"/>
                <a:cs typeface="Myriad Pro"/>
              </a:rPr>
              <a:t> </a:t>
            </a:r>
            <a:r>
              <a:rPr sz="900" spc="-10" dirty="0">
                <a:solidFill>
                  <a:srgbClr val="423F41"/>
                </a:solidFill>
                <a:latin typeface="Myriad Pro"/>
                <a:cs typeface="Myriad Pro"/>
              </a:rPr>
              <a:t>MATERIALS</a:t>
            </a:r>
            <a:endParaRPr sz="900" dirty="0">
              <a:latin typeface="Myriad Pro"/>
              <a:cs typeface="Myriad Pro"/>
            </a:endParaRPr>
          </a:p>
        </p:txBody>
      </p:sp>
      <p:sp>
        <p:nvSpPr>
          <p:cNvPr id="61" name="object 61"/>
          <p:cNvSpPr/>
          <p:nvPr/>
        </p:nvSpPr>
        <p:spPr>
          <a:xfrm>
            <a:off x="4601405" y="4321112"/>
            <a:ext cx="396240" cy="635"/>
          </a:xfrm>
          <a:custGeom>
            <a:avLst/>
            <a:gdLst/>
            <a:ahLst/>
            <a:cxnLst/>
            <a:rect l="l" t="t" r="r" b="b"/>
            <a:pathLst>
              <a:path w="396239" h="635">
                <a:moveTo>
                  <a:pt x="0" y="0"/>
                </a:moveTo>
                <a:lnTo>
                  <a:pt x="42609" y="13"/>
                </a:lnTo>
                <a:lnTo>
                  <a:pt x="87378" y="26"/>
                </a:lnTo>
                <a:lnTo>
                  <a:pt x="134210" y="38"/>
                </a:lnTo>
                <a:lnTo>
                  <a:pt x="183005" y="50"/>
                </a:lnTo>
                <a:lnTo>
                  <a:pt x="233664" y="62"/>
                </a:lnTo>
                <a:lnTo>
                  <a:pt x="286087" y="75"/>
                </a:lnTo>
                <a:lnTo>
                  <a:pt x="340177" y="87"/>
                </a:lnTo>
                <a:lnTo>
                  <a:pt x="395833" y="101"/>
                </a:lnTo>
              </a:path>
            </a:pathLst>
          </a:custGeom>
          <a:ln w="34290">
            <a:solidFill>
              <a:srgbClr val="00653E"/>
            </a:solidFill>
          </a:ln>
        </p:spPr>
        <p:txBody>
          <a:bodyPr wrap="square" lIns="0" tIns="0" rIns="0" bIns="0" rtlCol="0"/>
          <a:lstStyle/>
          <a:p>
            <a:endParaRPr/>
          </a:p>
        </p:txBody>
      </p:sp>
      <p:grpSp>
        <p:nvGrpSpPr>
          <p:cNvPr id="62" name="object 62"/>
          <p:cNvGrpSpPr/>
          <p:nvPr/>
        </p:nvGrpSpPr>
        <p:grpSpPr>
          <a:xfrm>
            <a:off x="1308081" y="4410160"/>
            <a:ext cx="1621155" cy="1510665"/>
            <a:chOff x="1308081" y="4410160"/>
            <a:chExt cx="1621155" cy="1510665"/>
          </a:xfrm>
        </p:grpSpPr>
        <p:sp>
          <p:nvSpPr>
            <p:cNvPr id="63" name="object 63"/>
            <p:cNvSpPr/>
            <p:nvPr/>
          </p:nvSpPr>
          <p:spPr>
            <a:xfrm>
              <a:off x="1325226" y="4807347"/>
              <a:ext cx="505459" cy="1023619"/>
            </a:xfrm>
            <a:custGeom>
              <a:avLst/>
              <a:gdLst/>
              <a:ahLst/>
              <a:cxnLst/>
              <a:rect l="l" t="t" r="r" b="b"/>
              <a:pathLst>
                <a:path w="505460" h="1023620">
                  <a:moveTo>
                    <a:pt x="306320" y="0"/>
                  </a:moveTo>
                  <a:lnTo>
                    <a:pt x="263617" y="18269"/>
                  </a:lnTo>
                  <a:lnTo>
                    <a:pt x="223593" y="40681"/>
                  </a:lnTo>
                  <a:lnTo>
                    <a:pt x="186386" y="66949"/>
                  </a:lnTo>
                  <a:lnTo>
                    <a:pt x="152138" y="96789"/>
                  </a:lnTo>
                  <a:lnTo>
                    <a:pt x="120986" y="129917"/>
                  </a:lnTo>
                  <a:lnTo>
                    <a:pt x="93071" y="166048"/>
                  </a:lnTo>
                  <a:lnTo>
                    <a:pt x="68532" y="204898"/>
                  </a:lnTo>
                  <a:lnTo>
                    <a:pt x="47508" y="246183"/>
                  </a:lnTo>
                  <a:lnTo>
                    <a:pt x="30139" y="289617"/>
                  </a:lnTo>
                  <a:lnTo>
                    <a:pt x="16564" y="334916"/>
                  </a:lnTo>
                  <a:lnTo>
                    <a:pt x="6923" y="381795"/>
                  </a:lnTo>
                  <a:lnTo>
                    <a:pt x="1355" y="429971"/>
                  </a:lnTo>
                  <a:lnTo>
                    <a:pt x="0" y="479158"/>
                  </a:lnTo>
                  <a:lnTo>
                    <a:pt x="2996" y="529073"/>
                  </a:lnTo>
                  <a:lnTo>
                    <a:pt x="10484" y="579430"/>
                  </a:lnTo>
                  <a:lnTo>
                    <a:pt x="22602" y="629945"/>
                  </a:lnTo>
                  <a:lnTo>
                    <a:pt x="39094" y="679208"/>
                  </a:lnTo>
                  <a:lnTo>
                    <a:pt x="59430" y="725883"/>
                  </a:lnTo>
                  <a:lnTo>
                    <a:pt x="83340" y="769802"/>
                  </a:lnTo>
                  <a:lnTo>
                    <a:pt x="110555" y="810798"/>
                  </a:lnTo>
                  <a:lnTo>
                    <a:pt x="140806" y="848704"/>
                  </a:lnTo>
                  <a:lnTo>
                    <a:pt x="173825" y="883352"/>
                  </a:lnTo>
                  <a:lnTo>
                    <a:pt x="209341" y="914574"/>
                  </a:lnTo>
                  <a:lnTo>
                    <a:pt x="247087" y="942204"/>
                  </a:lnTo>
                  <a:lnTo>
                    <a:pt x="286793" y="966074"/>
                  </a:lnTo>
                  <a:lnTo>
                    <a:pt x="328189" y="986016"/>
                  </a:lnTo>
                  <a:lnTo>
                    <a:pt x="371008" y="1001863"/>
                  </a:lnTo>
                  <a:lnTo>
                    <a:pt x="414979" y="1013448"/>
                  </a:lnTo>
                  <a:lnTo>
                    <a:pt x="459834" y="1020604"/>
                  </a:lnTo>
                  <a:lnTo>
                    <a:pt x="505304" y="1023162"/>
                  </a:lnTo>
                </a:path>
              </a:pathLst>
            </a:custGeom>
            <a:ln w="34290">
              <a:solidFill>
                <a:srgbClr val="00653E"/>
              </a:solidFill>
            </a:ln>
          </p:spPr>
          <p:txBody>
            <a:bodyPr wrap="square" lIns="0" tIns="0" rIns="0" bIns="0" rtlCol="0"/>
            <a:lstStyle/>
            <a:p>
              <a:endParaRPr/>
            </a:p>
          </p:txBody>
        </p:sp>
        <p:pic>
          <p:nvPicPr>
            <p:cNvPr id="64" name="object 64"/>
            <p:cNvPicPr/>
            <p:nvPr/>
          </p:nvPicPr>
          <p:blipFill>
            <a:blip r:embed="rId6" cstate="print"/>
            <a:stretch>
              <a:fillRect/>
            </a:stretch>
          </p:blipFill>
          <p:spPr>
            <a:xfrm>
              <a:off x="1392643" y="4815319"/>
              <a:ext cx="932383" cy="932383"/>
            </a:xfrm>
            <a:prstGeom prst="rect">
              <a:avLst/>
            </a:prstGeom>
          </p:spPr>
        </p:pic>
        <p:sp>
          <p:nvSpPr>
            <p:cNvPr id="65" name="object 65"/>
            <p:cNvSpPr/>
            <p:nvPr/>
          </p:nvSpPr>
          <p:spPr>
            <a:xfrm>
              <a:off x="1392643" y="4815322"/>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66" name="object 66"/>
            <p:cNvSpPr/>
            <p:nvPr/>
          </p:nvSpPr>
          <p:spPr>
            <a:xfrm>
              <a:off x="2238216" y="5675263"/>
              <a:ext cx="53340" cy="46355"/>
            </a:xfrm>
            <a:custGeom>
              <a:avLst/>
              <a:gdLst/>
              <a:ahLst/>
              <a:cxnLst/>
              <a:rect l="l" t="t" r="r" b="b"/>
              <a:pathLst>
                <a:path w="53339" h="46354">
                  <a:moveTo>
                    <a:pt x="52819" y="0"/>
                  </a:moveTo>
                  <a:lnTo>
                    <a:pt x="0" y="927"/>
                  </a:lnTo>
                  <a:lnTo>
                    <a:pt x="27203" y="46215"/>
                  </a:lnTo>
                  <a:lnTo>
                    <a:pt x="52819" y="0"/>
                  </a:lnTo>
                  <a:close/>
                </a:path>
              </a:pathLst>
            </a:custGeom>
            <a:solidFill>
              <a:srgbClr val="00653E"/>
            </a:solidFill>
          </p:spPr>
          <p:txBody>
            <a:bodyPr wrap="square" lIns="0" tIns="0" rIns="0" bIns="0" rtlCol="0"/>
            <a:lstStyle/>
            <a:p>
              <a:endParaRPr/>
            </a:p>
          </p:txBody>
        </p:sp>
        <p:sp>
          <p:nvSpPr>
            <p:cNvPr id="67" name="object 67"/>
            <p:cNvSpPr/>
            <p:nvPr/>
          </p:nvSpPr>
          <p:spPr>
            <a:xfrm>
              <a:off x="1752042" y="5687220"/>
              <a:ext cx="522605" cy="222250"/>
            </a:xfrm>
            <a:custGeom>
              <a:avLst/>
              <a:gdLst/>
              <a:ahLst/>
              <a:cxnLst/>
              <a:rect l="l" t="t" r="r" b="b"/>
              <a:pathLst>
                <a:path w="522605" h="222250">
                  <a:moveTo>
                    <a:pt x="0" y="221653"/>
                  </a:moveTo>
                  <a:lnTo>
                    <a:pt x="46312" y="220897"/>
                  </a:lnTo>
                  <a:lnTo>
                    <a:pt x="92629" y="215798"/>
                  </a:lnTo>
                  <a:lnTo>
                    <a:pt x="138644" y="206281"/>
                  </a:lnTo>
                  <a:lnTo>
                    <a:pt x="184053" y="192269"/>
                  </a:lnTo>
                  <a:lnTo>
                    <a:pt x="228550" y="173686"/>
                  </a:lnTo>
                  <a:lnTo>
                    <a:pt x="271830" y="150456"/>
                  </a:lnTo>
                  <a:lnTo>
                    <a:pt x="410729" y="66994"/>
                  </a:lnTo>
                  <a:lnTo>
                    <a:pt x="485721" y="21936"/>
                  </a:lnTo>
                  <a:lnTo>
                    <a:pt x="516368" y="3524"/>
                  </a:lnTo>
                  <a:lnTo>
                    <a:pt x="522236" y="0"/>
                  </a:lnTo>
                </a:path>
              </a:pathLst>
            </a:custGeom>
            <a:ln w="22860">
              <a:solidFill>
                <a:srgbClr val="00653E"/>
              </a:solidFill>
            </a:ln>
          </p:spPr>
          <p:txBody>
            <a:bodyPr wrap="square" lIns="0" tIns="0" rIns="0" bIns="0" rtlCol="0"/>
            <a:lstStyle/>
            <a:p>
              <a:endParaRPr/>
            </a:p>
          </p:txBody>
        </p:sp>
        <p:sp>
          <p:nvSpPr>
            <p:cNvPr id="68" name="object 68"/>
            <p:cNvSpPr/>
            <p:nvPr/>
          </p:nvSpPr>
          <p:spPr>
            <a:xfrm>
              <a:off x="2488492" y="5284235"/>
              <a:ext cx="360045" cy="196850"/>
            </a:xfrm>
            <a:custGeom>
              <a:avLst/>
              <a:gdLst/>
              <a:ahLst/>
              <a:cxnLst/>
              <a:rect l="l" t="t" r="r" b="b"/>
              <a:pathLst>
                <a:path w="360044" h="196850">
                  <a:moveTo>
                    <a:pt x="0" y="196367"/>
                  </a:moveTo>
                  <a:lnTo>
                    <a:pt x="71266" y="111146"/>
                  </a:lnTo>
                  <a:lnTo>
                    <a:pt x="132507" y="62283"/>
                  </a:lnTo>
                  <a:lnTo>
                    <a:pt x="217457" y="31371"/>
                  </a:lnTo>
                  <a:lnTo>
                    <a:pt x="359854" y="0"/>
                  </a:lnTo>
                </a:path>
              </a:pathLst>
            </a:custGeom>
            <a:ln w="34290">
              <a:solidFill>
                <a:srgbClr val="00653E"/>
              </a:solidFill>
            </a:ln>
          </p:spPr>
          <p:txBody>
            <a:bodyPr wrap="square" lIns="0" tIns="0" rIns="0" bIns="0" rtlCol="0"/>
            <a:lstStyle/>
            <a:p>
              <a:endParaRPr/>
            </a:p>
          </p:txBody>
        </p:sp>
        <p:sp>
          <p:nvSpPr>
            <p:cNvPr id="69" name="object 69"/>
            <p:cNvSpPr/>
            <p:nvPr/>
          </p:nvSpPr>
          <p:spPr>
            <a:xfrm>
              <a:off x="1580381" y="4621221"/>
              <a:ext cx="50800" cy="53975"/>
            </a:xfrm>
            <a:custGeom>
              <a:avLst/>
              <a:gdLst/>
              <a:ahLst/>
              <a:cxnLst/>
              <a:rect l="l" t="t" r="r" b="b"/>
              <a:pathLst>
                <a:path w="50800" h="53975">
                  <a:moveTo>
                    <a:pt x="7543" y="0"/>
                  </a:moveTo>
                  <a:lnTo>
                    <a:pt x="0" y="53593"/>
                  </a:lnTo>
                  <a:lnTo>
                    <a:pt x="50203" y="33324"/>
                  </a:lnTo>
                  <a:lnTo>
                    <a:pt x="7543" y="0"/>
                  </a:lnTo>
                  <a:close/>
                </a:path>
              </a:pathLst>
            </a:custGeom>
            <a:solidFill>
              <a:srgbClr val="00653E"/>
            </a:solidFill>
          </p:spPr>
          <p:txBody>
            <a:bodyPr wrap="square" lIns="0" tIns="0" rIns="0" bIns="0" rtlCol="0"/>
            <a:lstStyle/>
            <a:p>
              <a:endParaRPr/>
            </a:p>
          </p:txBody>
        </p:sp>
        <p:sp>
          <p:nvSpPr>
            <p:cNvPr id="70" name="object 70"/>
            <p:cNvSpPr/>
            <p:nvPr/>
          </p:nvSpPr>
          <p:spPr>
            <a:xfrm>
              <a:off x="1605434" y="4421590"/>
              <a:ext cx="270510" cy="223520"/>
            </a:xfrm>
            <a:custGeom>
              <a:avLst/>
              <a:gdLst/>
              <a:ahLst/>
              <a:cxnLst/>
              <a:rect l="l" t="t" r="r" b="b"/>
              <a:pathLst>
                <a:path w="270510" h="223520">
                  <a:moveTo>
                    <a:pt x="270357" y="0"/>
                  </a:moveTo>
                  <a:lnTo>
                    <a:pt x="230060" y="25262"/>
                  </a:lnTo>
                  <a:lnTo>
                    <a:pt x="190105" y="52595"/>
                  </a:lnTo>
                  <a:lnTo>
                    <a:pt x="150621" y="82079"/>
                  </a:lnTo>
                  <a:lnTo>
                    <a:pt x="111739" y="113795"/>
                  </a:lnTo>
                  <a:lnTo>
                    <a:pt x="73588" y="147823"/>
                  </a:lnTo>
                  <a:lnTo>
                    <a:pt x="36298" y="184244"/>
                  </a:lnTo>
                  <a:lnTo>
                    <a:pt x="0" y="223139"/>
                  </a:lnTo>
                </a:path>
              </a:pathLst>
            </a:custGeom>
            <a:ln w="22860">
              <a:solidFill>
                <a:srgbClr val="00653E"/>
              </a:solidFill>
            </a:ln>
          </p:spPr>
          <p:txBody>
            <a:bodyPr wrap="square" lIns="0" tIns="0" rIns="0" bIns="0" rtlCol="0"/>
            <a:lstStyle/>
            <a:p>
              <a:endParaRPr/>
            </a:p>
          </p:txBody>
        </p:sp>
        <p:sp>
          <p:nvSpPr>
            <p:cNvPr id="71" name="object 71"/>
            <p:cNvSpPr/>
            <p:nvPr/>
          </p:nvSpPr>
          <p:spPr>
            <a:xfrm>
              <a:off x="2878585" y="5111060"/>
              <a:ext cx="50800" cy="53975"/>
            </a:xfrm>
            <a:custGeom>
              <a:avLst/>
              <a:gdLst/>
              <a:ahLst/>
              <a:cxnLst/>
              <a:rect l="l" t="t" r="r" b="b"/>
              <a:pathLst>
                <a:path w="50800" h="53975">
                  <a:moveTo>
                    <a:pt x="0" y="0"/>
                  </a:moveTo>
                  <a:lnTo>
                    <a:pt x="7531" y="53619"/>
                  </a:lnTo>
                  <a:lnTo>
                    <a:pt x="50177" y="20281"/>
                  </a:lnTo>
                  <a:lnTo>
                    <a:pt x="0" y="0"/>
                  </a:lnTo>
                  <a:close/>
                </a:path>
              </a:pathLst>
            </a:custGeom>
            <a:solidFill>
              <a:srgbClr val="00653E"/>
            </a:solidFill>
          </p:spPr>
          <p:txBody>
            <a:bodyPr wrap="square" lIns="0" tIns="0" rIns="0" bIns="0" rtlCol="0"/>
            <a:lstStyle/>
            <a:p>
              <a:endParaRPr/>
            </a:p>
          </p:txBody>
        </p:sp>
        <p:sp>
          <p:nvSpPr>
            <p:cNvPr id="72" name="object 72"/>
            <p:cNvSpPr/>
            <p:nvPr/>
          </p:nvSpPr>
          <p:spPr>
            <a:xfrm>
              <a:off x="2561766" y="5137973"/>
              <a:ext cx="328930" cy="122555"/>
            </a:xfrm>
            <a:custGeom>
              <a:avLst/>
              <a:gdLst/>
              <a:ahLst/>
              <a:cxnLst/>
              <a:rect l="l" t="t" r="r" b="b"/>
              <a:pathLst>
                <a:path w="328930" h="122554">
                  <a:moveTo>
                    <a:pt x="0" y="122555"/>
                  </a:moveTo>
                  <a:lnTo>
                    <a:pt x="42028" y="100292"/>
                  </a:lnTo>
                  <a:lnTo>
                    <a:pt x="85678" y="79360"/>
                  </a:lnTo>
                  <a:lnTo>
                    <a:pt x="130955" y="59911"/>
                  </a:lnTo>
                  <a:lnTo>
                    <a:pt x="177863" y="42097"/>
                  </a:lnTo>
                  <a:lnTo>
                    <a:pt x="226407" y="26072"/>
                  </a:lnTo>
                  <a:lnTo>
                    <a:pt x="276592" y="11989"/>
                  </a:lnTo>
                  <a:lnTo>
                    <a:pt x="328422" y="0"/>
                  </a:lnTo>
                </a:path>
              </a:pathLst>
            </a:custGeom>
            <a:ln w="22860">
              <a:solidFill>
                <a:srgbClr val="00653E"/>
              </a:solidFill>
            </a:ln>
          </p:spPr>
          <p:txBody>
            <a:bodyPr wrap="square" lIns="0" tIns="0" rIns="0" bIns="0" rtlCol="0"/>
            <a:lstStyle/>
            <a:p>
              <a:endParaRPr/>
            </a:p>
          </p:txBody>
        </p:sp>
      </p:grpSp>
      <p:sp>
        <p:nvSpPr>
          <p:cNvPr id="73" name="object 73"/>
          <p:cNvSpPr txBox="1"/>
          <p:nvPr/>
        </p:nvSpPr>
        <p:spPr>
          <a:xfrm>
            <a:off x="768415" y="5055594"/>
            <a:ext cx="565308" cy="439479"/>
          </a:xfrm>
          <a:prstGeom prst="rect">
            <a:avLst/>
          </a:prstGeom>
        </p:spPr>
        <p:txBody>
          <a:bodyPr vert="horz" wrap="square" lIns="0" tIns="5715" rIns="0" bIns="0" rtlCol="0">
            <a:spAutoFit/>
          </a:bodyPr>
          <a:lstStyle/>
          <a:p>
            <a:pPr marL="38100" marR="30480" indent="38735" algn="just">
              <a:lnSpc>
                <a:spcPct val="107400"/>
              </a:lnSpc>
              <a:spcBef>
                <a:spcPts val="45"/>
              </a:spcBef>
            </a:pPr>
            <a:r>
              <a:rPr sz="900" spc="-10" dirty="0">
                <a:solidFill>
                  <a:srgbClr val="423F41"/>
                </a:solidFill>
                <a:latin typeface="Myriad Pro"/>
                <a:cs typeface="Myriad Pro"/>
              </a:rPr>
              <a:t>SELLER</a:t>
            </a:r>
            <a:r>
              <a:rPr sz="900" spc="500" dirty="0">
                <a:solidFill>
                  <a:srgbClr val="423F41"/>
                </a:solidFill>
                <a:latin typeface="Myriad Pro"/>
                <a:cs typeface="Myriad Pro"/>
              </a:rPr>
              <a:t> </a:t>
            </a:r>
            <a:r>
              <a:rPr sz="900" spc="-10" dirty="0">
                <a:solidFill>
                  <a:srgbClr val="423F41"/>
                </a:solidFill>
                <a:latin typeface="Myriad Pro"/>
                <a:cs typeface="Myriad Pro"/>
              </a:rPr>
              <a:t>LISTING</a:t>
            </a:r>
            <a:r>
              <a:rPr sz="900" spc="500" dirty="0">
                <a:solidFill>
                  <a:srgbClr val="423F41"/>
                </a:solidFill>
                <a:latin typeface="Myriad Pro"/>
                <a:cs typeface="Myriad Pro"/>
              </a:rPr>
              <a:t> </a:t>
            </a:r>
            <a:r>
              <a:rPr sz="900" spc="-10" dirty="0">
                <a:solidFill>
                  <a:srgbClr val="423F41"/>
                </a:solidFill>
                <a:latin typeface="Myriad Pro"/>
                <a:cs typeface="Myriad Pro"/>
              </a:rPr>
              <a:t>LAUNCH</a:t>
            </a:r>
            <a:r>
              <a:rPr sz="825" spc="-15" baseline="30303" dirty="0">
                <a:solidFill>
                  <a:srgbClr val="423F41"/>
                </a:solidFill>
                <a:latin typeface="Myriad Pro"/>
                <a:cs typeface="Myriad Pro"/>
              </a:rPr>
              <a:t>®</a:t>
            </a:r>
            <a:endParaRPr sz="825" baseline="30303" dirty="0">
              <a:latin typeface="Myriad Pro"/>
              <a:cs typeface="Myriad Pro"/>
            </a:endParaRPr>
          </a:p>
        </p:txBody>
      </p:sp>
      <p:sp>
        <p:nvSpPr>
          <p:cNvPr id="74" name="object 74"/>
          <p:cNvSpPr/>
          <p:nvPr/>
        </p:nvSpPr>
        <p:spPr>
          <a:xfrm>
            <a:off x="6623929" y="5831364"/>
            <a:ext cx="635" cy="111125"/>
          </a:xfrm>
          <a:custGeom>
            <a:avLst/>
            <a:gdLst/>
            <a:ahLst/>
            <a:cxnLst/>
            <a:rect l="l" t="t" r="r" b="b"/>
            <a:pathLst>
              <a:path w="634" h="111125">
                <a:moveTo>
                  <a:pt x="25" y="0"/>
                </a:moveTo>
                <a:lnTo>
                  <a:pt x="16" y="26319"/>
                </a:lnTo>
                <a:lnTo>
                  <a:pt x="7" y="53552"/>
                </a:lnTo>
                <a:lnTo>
                  <a:pt x="2" y="81667"/>
                </a:lnTo>
                <a:lnTo>
                  <a:pt x="0" y="110629"/>
                </a:lnTo>
              </a:path>
            </a:pathLst>
          </a:custGeom>
          <a:ln w="34290">
            <a:solidFill>
              <a:srgbClr val="00653E"/>
            </a:solidFill>
          </a:ln>
        </p:spPr>
        <p:txBody>
          <a:bodyPr wrap="square" lIns="0" tIns="0" rIns="0" bIns="0" rtlCol="0"/>
          <a:lstStyle/>
          <a:p>
            <a:endParaRPr/>
          </a:p>
        </p:txBody>
      </p:sp>
      <p:grpSp>
        <p:nvGrpSpPr>
          <p:cNvPr id="75" name="object 75"/>
          <p:cNvGrpSpPr/>
          <p:nvPr/>
        </p:nvGrpSpPr>
        <p:grpSpPr>
          <a:xfrm>
            <a:off x="2984060" y="4303967"/>
            <a:ext cx="3041015" cy="991235"/>
            <a:chOff x="2984060" y="4303967"/>
            <a:chExt cx="3041015" cy="991235"/>
          </a:xfrm>
        </p:grpSpPr>
        <p:sp>
          <p:nvSpPr>
            <p:cNvPr id="76" name="object 76"/>
            <p:cNvSpPr/>
            <p:nvPr/>
          </p:nvSpPr>
          <p:spPr>
            <a:xfrm>
              <a:off x="4137635" y="5277916"/>
              <a:ext cx="1870075" cy="635"/>
            </a:xfrm>
            <a:custGeom>
              <a:avLst/>
              <a:gdLst/>
              <a:ahLst/>
              <a:cxnLst/>
              <a:rect l="l" t="t" r="r" b="b"/>
              <a:pathLst>
                <a:path w="1870075" h="635">
                  <a:moveTo>
                    <a:pt x="0" y="0"/>
                  </a:moveTo>
                  <a:lnTo>
                    <a:pt x="338606" y="26"/>
                  </a:lnTo>
                  <a:lnTo>
                    <a:pt x="976233" y="60"/>
                  </a:lnTo>
                  <a:lnTo>
                    <a:pt x="1593224" y="89"/>
                  </a:lnTo>
                  <a:lnTo>
                    <a:pt x="1869922" y="101"/>
                  </a:lnTo>
                </a:path>
              </a:pathLst>
            </a:custGeom>
            <a:ln w="34290">
              <a:solidFill>
                <a:srgbClr val="00653E"/>
              </a:solidFill>
            </a:ln>
          </p:spPr>
          <p:txBody>
            <a:bodyPr wrap="square" lIns="0" tIns="0" rIns="0" bIns="0" rtlCol="0"/>
            <a:lstStyle/>
            <a:p>
              <a:endParaRPr/>
            </a:p>
          </p:txBody>
        </p:sp>
        <p:sp>
          <p:nvSpPr>
            <p:cNvPr id="77" name="object 77"/>
            <p:cNvSpPr/>
            <p:nvPr/>
          </p:nvSpPr>
          <p:spPr>
            <a:xfrm>
              <a:off x="3001205" y="4321112"/>
              <a:ext cx="396240" cy="635"/>
            </a:xfrm>
            <a:custGeom>
              <a:avLst/>
              <a:gdLst/>
              <a:ahLst/>
              <a:cxnLst/>
              <a:rect l="l" t="t" r="r" b="b"/>
              <a:pathLst>
                <a:path w="396239" h="635">
                  <a:moveTo>
                    <a:pt x="0" y="0"/>
                  </a:moveTo>
                  <a:lnTo>
                    <a:pt x="42609" y="13"/>
                  </a:lnTo>
                  <a:lnTo>
                    <a:pt x="87378" y="26"/>
                  </a:lnTo>
                  <a:lnTo>
                    <a:pt x="134210" y="38"/>
                  </a:lnTo>
                  <a:lnTo>
                    <a:pt x="183005" y="50"/>
                  </a:lnTo>
                  <a:lnTo>
                    <a:pt x="233664" y="62"/>
                  </a:lnTo>
                  <a:lnTo>
                    <a:pt x="286087" y="75"/>
                  </a:lnTo>
                  <a:lnTo>
                    <a:pt x="340177" y="87"/>
                  </a:lnTo>
                  <a:lnTo>
                    <a:pt x="395833" y="101"/>
                  </a:lnTo>
                </a:path>
              </a:pathLst>
            </a:custGeom>
            <a:ln w="34290">
              <a:solidFill>
                <a:srgbClr val="00653E"/>
              </a:solidFill>
            </a:ln>
          </p:spPr>
          <p:txBody>
            <a:bodyPr wrap="square" lIns="0" tIns="0" rIns="0" bIns="0" rtlCol="0"/>
            <a:lstStyle/>
            <a:p>
              <a:endParaRPr/>
            </a:p>
          </p:txBody>
        </p:sp>
      </p:grpSp>
      <p:sp>
        <p:nvSpPr>
          <p:cNvPr id="78" name="object 78"/>
          <p:cNvSpPr txBox="1"/>
          <p:nvPr/>
        </p:nvSpPr>
        <p:spPr>
          <a:xfrm>
            <a:off x="1820500" y="3027128"/>
            <a:ext cx="650875" cy="461645"/>
          </a:xfrm>
          <a:prstGeom prst="rect">
            <a:avLst/>
          </a:prstGeom>
        </p:spPr>
        <p:txBody>
          <a:bodyPr vert="horz" wrap="square" lIns="0" tIns="5715" rIns="0" bIns="0" rtlCol="0">
            <a:spAutoFit/>
          </a:bodyPr>
          <a:lstStyle/>
          <a:p>
            <a:pPr marL="12700" marR="5080" algn="ctr">
              <a:lnSpc>
                <a:spcPct val="107400"/>
              </a:lnSpc>
              <a:spcBef>
                <a:spcPts val="45"/>
              </a:spcBef>
            </a:pPr>
            <a:r>
              <a:rPr sz="900" spc="-20" dirty="0">
                <a:solidFill>
                  <a:srgbClr val="423F41"/>
                </a:solidFill>
                <a:latin typeface="Myriad Pro"/>
                <a:cs typeface="Myriad Pro"/>
              </a:rPr>
              <a:t>SIGN</a:t>
            </a:r>
            <a:r>
              <a:rPr sz="900" spc="500" dirty="0">
                <a:solidFill>
                  <a:srgbClr val="423F41"/>
                </a:solidFill>
                <a:latin typeface="Myriad Pro"/>
                <a:cs typeface="Myriad Pro"/>
              </a:rPr>
              <a:t> </a:t>
            </a:r>
            <a:r>
              <a:rPr sz="900" spc="-10" dirty="0">
                <a:solidFill>
                  <a:srgbClr val="423F41"/>
                </a:solidFill>
                <a:latin typeface="Myriad Pro"/>
                <a:cs typeface="Myriad Pro"/>
              </a:rPr>
              <a:t>LISTING</a:t>
            </a:r>
            <a:r>
              <a:rPr sz="900" spc="500" dirty="0">
                <a:solidFill>
                  <a:srgbClr val="423F41"/>
                </a:solidFill>
                <a:latin typeface="Myriad Pro"/>
                <a:cs typeface="Myriad Pro"/>
              </a:rPr>
              <a:t> </a:t>
            </a:r>
            <a:r>
              <a:rPr sz="900" spc="-10" dirty="0">
                <a:solidFill>
                  <a:srgbClr val="423F41"/>
                </a:solidFill>
                <a:latin typeface="Myriad Pro"/>
                <a:cs typeface="Myriad Pro"/>
              </a:rPr>
              <a:t>AGREEMENT</a:t>
            </a:r>
            <a:endParaRPr sz="900">
              <a:latin typeface="Myriad Pro"/>
              <a:cs typeface="Myriad Pro"/>
            </a:endParaRPr>
          </a:p>
        </p:txBody>
      </p:sp>
      <p:sp>
        <p:nvSpPr>
          <p:cNvPr id="79" name="object 79"/>
          <p:cNvSpPr/>
          <p:nvPr/>
        </p:nvSpPr>
        <p:spPr>
          <a:xfrm>
            <a:off x="2726165" y="2215541"/>
            <a:ext cx="396240" cy="635"/>
          </a:xfrm>
          <a:custGeom>
            <a:avLst/>
            <a:gdLst/>
            <a:ahLst/>
            <a:cxnLst/>
            <a:rect l="l" t="t" r="r" b="b"/>
            <a:pathLst>
              <a:path w="396239" h="635">
                <a:moveTo>
                  <a:pt x="0" y="0"/>
                </a:moveTo>
                <a:lnTo>
                  <a:pt x="42455" y="10"/>
                </a:lnTo>
                <a:lnTo>
                  <a:pt x="87187" y="21"/>
                </a:lnTo>
                <a:lnTo>
                  <a:pt x="134062" y="33"/>
                </a:lnTo>
                <a:lnTo>
                  <a:pt x="182943" y="46"/>
                </a:lnTo>
                <a:lnTo>
                  <a:pt x="233696" y="59"/>
                </a:lnTo>
                <a:lnTo>
                  <a:pt x="286185" y="73"/>
                </a:lnTo>
                <a:lnTo>
                  <a:pt x="340276" y="87"/>
                </a:lnTo>
                <a:lnTo>
                  <a:pt x="395833" y="101"/>
                </a:lnTo>
              </a:path>
            </a:pathLst>
          </a:custGeom>
          <a:ln w="34290">
            <a:solidFill>
              <a:srgbClr val="00653E"/>
            </a:solidFill>
          </a:ln>
        </p:spPr>
        <p:txBody>
          <a:bodyPr wrap="square" lIns="0" tIns="0" rIns="0" bIns="0" rtlCol="0"/>
          <a:lstStyle/>
          <a:p>
            <a:endParaRPr/>
          </a:p>
        </p:txBody>
      </p:sp>
      <p:sp>
        <p:nvSpPr>
          <p:cNvPr id="80" name="object 80"/>
          <p:cNvSpPr/>
          <p:nvPr/>
        </p:nvSpPr>
        <p:spPr>
          <a:xfrm>
            <a:off x="2726165" y="3301281"/>
            <a:ext cx="396240" cy="635"/>
          </a:xfrm>
          <a:custGeom>
            <a:avLst/>
            <a:gdLst/>
            <a:ahLst/>
            <a:cxnLst/>
            <a:rect l="l" t="t" r="r" b="b"/>
            <a:pathLst>
              <a:path w="396239" h="635">
                <a:moveTo>
                  <a:pt x="0" y="0"/>
                </a:moveTo>
                <a:lnTo>
                  <a:pt x="42455" y="10"/>
                </a:lnTo>
                <a:lnTo>
                  <a:pt x="87187" y="21"/>
                </a:lnTo>
                <a:lnTo>
                  <a:pt x="134062" y="33"/>
                </a:lnTo>
                <a:lnTo>
                  <a:pt x="182943" y="46"/>
                </a:lnTo>
                <a:lnTo>
                  <a:pt x="233696" y="59"/>
                </a:lnTo>
                <a:lnTo>
                  <a:pt x="286185" y="73"/>
                </a:lnTo>
                <a:lnTo>
                  <a:pt x="340276" y="87"/>
                </a:lnTo>
                <a:lnTo>
                  <a:pt x="395833" y="101"/>
                </a:lnTo>
              </a:path>
            </a:pathLst>
          </a:custGeom>
          <a:ln w="34290">
            <a:solidFill>
              <a:srgbClr val="00653E"/>
            </a:solidFill>
          </a:ln>
        </p:spPr>
        <p:txBody>
          <a:bodyPr wrap="square" lIns="0" tIns="0" rIns="0" bIns="0" rtlCol="0"/>
          <a:lstStyle/>
          <a:p>
            <a:endParaRPr/>
          </a:p>
        </p:txBody>
      </p:sp>
      <p:sp>
        <p:nvSpPr>
          <p:cNvPr id="81" name="object 81"/>
          <p:cNvSpPr txBox="1"/>
          <p:nvPr/>
        </p:nvSpPr>
        <p:spPr>
          <a:xfrm>
            <a:off x="4411171" y="5078025"/>
            <a:ext cx="1506176" cy="154529"/>
          </a:xfrm>
          <a:prstGeom prst="rect">
            <a:avLst/>
          </a:prstGeom>
        </p:spPr>
        <p:txBody>
          <a:bodyPr vert="horz" wrap="square" lIns="0" tIns="15875" rIns="0" bIns="0" rtlCol="0">
            <a:spAutoFit/>
          </a:bodyPr>
          <a:lstStyle/>
          <a:p>
            <a:pPr marL="12700">
              <a:lnSpc>
                <a:spcPct val="100000"/>
              </a:lnSpc>
              <a:spcBef>
                <a:spcPts val="125"/>
              </a:spcBef>
            </a:pPr>
            <a:r>
              <a:rPr sz="900" dirty="0">
                <a:solidFill>
                  <a:srgbClr val="423F41"/>
                </a:solidFill>
                <a:latin typeface="Myriad Pro"/>
                <a:cs typeface="Myriad Pro"/>
              </a:rPr>
              <a:t>SELLER</a:t>
            </a:r>
            <a:r>
              <a:rPr sz="900" spc="170" dirty="0">
                <a:solidFill>
                  <a:srgbClr val="423F41"/>
                </a:solidFill>
                <a:latin typeface="Myriad Pro"/>
                <a:cs typeface="Myriad Pro"/>
              </a:rPr>
              <a:t> </a:t>
            </a:r>
            <a:r>
              <a:rPr sz="900" spc="-10" dirty="0">
                <a:solidFill>
                  <a:srgbClr val="423F41"/>
                </a:solidFill>
                <a:latin typeface="Myriad Pro"/>
                <a:cs typeface="Myriad Pro"/>
              </a:rPr>
              <a:t>COMMUNICATION</a:t>
            </a:r>
            <a:endParaRPr sz="900" dirty="0">
              <a:latin typeface="Myriad Pro"/>
              <a:cs typeface="Myriad Pro"/>
            </a:endParaRPr>
          </a:p>
        </p:txBody>
      </p:sp>
      <p:grpSp>
        <p:nvGrpSpPr>
          <p:cNvPr id="82" name="object 82"/>
          <p:cNvGrpSpPr/>
          <p:nvPr/>
        </p:nvGrpSpPr>
        <p:grpSpPr>
          <a:xfrm>
            <a:off x="2987167" y="3958813"/>
            <a:ext cx="400685" cy="53340"/>
            <a:chOff x="2987167" y="3958813"/>
            <a:chExt cx="400685" cy="53340"/>
          </a:xfrm>
        </p:grpSpPr>
        <p:sp>
          <p:nvSpPr>
            <p:cNvPr id="83" name="object 83"/>
            <p:cNvSpPr/>
            <p:nvPr/>
          </p:nvSpPr>
          <p:spPr>
            <a:xfrm>
              <a:off x="2987167" y="3958813"/>
              <a:ext cx="51435" cy="53340"/>
            </a:xfrm>
            <a:custGeom>
              <a:avLst/>
              <a:gdLst/>
              <a:ahLst/>
              <a:cxnLst/>
              <a:rect l="l" t="t" r="r" b="b"/>
              <a:pathLst>
                <a:path w="51435" h="53339">
                  <a:moveTo>
                    <a:pt x="40855" y="0"/>
                  </a:moveTo>
                  <a:lnTo>
                    <a:pt x="0" y="35521"/>
                  </a:lnTo>
                  <a:lnTo>
                    <a:pt x="51181" y="53149"/>
                  </a:lnTo>
                  <a:lnTo>
                    <a:pt x="40855" y="0"/>
                  </a:lnTo>
                  <a:close/>
                </a:path>
              </a:pathLst>
            </a:custGeom>
            <a:solidFill>
              <a:srgbClr val="00653E"/>
            </a:solidFill>
          </p:spPr>
          <p:txBody>
            <a:bodyPr wrap="square" lIns="0" tIns="0" rIns="0" bIns="0" rtlCol="0"/>
            <a:lstStyle/>
            <a:p>
              <a:endParaRPr/>
            </a:p>
          </p:txBody>
        </p:sp>
        <p:sp>
          <p:nvSpPr>
            <p:cNvPr id="84" name="object 84"/>
            <p:cNvSpPr/>
            <p:nvPr/>
          </p:nvSpPr>
          <p:spPr>
            <a:xfrm>
              <a:off x="3025809" y="3978833"/>
              <a:ext cx="350520" cy="18415"/>
            </a:xfrm>
            <a:custGeom>
              <a:avLst/>
              <a:gdLst/>
              <a:ahLst/>
              <a:cxnLst/>
              <a:rect l="l" t="t" r="r" b="b"/>
              <a:pathLst>
                <a:path w="350520" h="18414">
                  <a:moveTo>
                    <a:pt x="350431" y="18181"/>
                  </a:moveTo>
                  <a:lnTo>
                    <a:pt x="303452" y="10811"/>
                  </a:lnTo>
                  <a:lnTo>
                    <a:pt x="255368" y="5226"/>
                  </a:lnTo>
                  <a:lnTo>
                    <a:pt x="206226" y="1573"/>
                  </a:lnTo>
                  <a:lnTo>
                    <a:pt x="156072" y="0"/>
                  </a:lnTo>
                  <a:lnTo>
                    <a:pt x="104952" y="653"/>
                  </a:lnTo>
                  <a:lnTo>
                    <a:pt x="52913" y="3680"/>
                  </a:lnTo>
                  <a:lnTo>
                    <a:pt x="0" y="9228"/>
                  </a:lnTo>
                </a:path>
              </a:pathLst>
            </a:custGeom>
            <a:ln w="22859">
              <a:solidFill>
                <a:srgbClr val="00653E"/>
              </a:solidFill>
            </a:ln>
          </p:spPr>
          <p:txBody>
            <a:bodyPr wrap="square" lIns="0" tIns="0" rIns="0" bIns="0" rtlCol="0"/>
            <a:lstStyle/>
            <a:p>
              <a:endParaRPr/>
            </a:p>
          </p:txBody>
        </p:sp>
      </p:grpSp>
      <p:sp>
        <p:nvSpPr>
          <p:cNvPr id="85" name="object 85"/>
          <p:cNvSpPr txBox="1"/>
          <p:nvPr/>
        </p:nvSpPr>
        <p:spPr>
          <a:xfrm>
            <a:off x="7150017" y="6334554"/>
            <a:ext cx="823441" cy="291298"/>
          </a:xfrm>
          <a:prstGeom prst="rect">
            <a:avLst/>
          </a:prstGeom>
        </p:spPr>
        <p:txBody>
          <a:bodyPr vert="horz" wrap="square" lIns="0" tIns="5715" rIns="0" bIns="0" rtlCol="0">
            <a:spAutoFit/>
          </a:bodyPr>
          <a:lstStyle/>
          <a:p>
            <a:pPr marL="12700" marR="5080" indent="110489">
              <a:lnSpc>
                <a:spcPct val="107400"/>
              </a:lnSpc>
              <a:spcBef>
                <a:spcPts val="45"/>
              </a:spcBef>
            </a:pPr>
            <a:r>
              <a:rPr sz="900" spc="-10" dirty="0">
                <a:solidFill>
                  <a:srgbClr val="423F41"/>
                </a:solidFill>
                <a:latin typeface="Myriad Pro"/>
                <a:cs typeface="Myriad Pro"/>
              </a:rPr>
              <a:t>MUTUAL</a:t>
            </a:r>
            <a:r>
              <a:rPr sz="900" spc="500" dirty="0">
                <a:solidFill>
                  <a:srgbClr val="423F41"/>
                </a:solidFill>
                <a:latin typeface="Myriad Pro"/>
                <a:cs typeface="Myriad Pro"/>
              </a:rPr>
              <a:t> </a:t>
            </a:r>
            <a:r>
              <a:rPr sz="900" spc="-10" dirty="0">
                <a:solidFill>
                  <a:srgbClr val="423F41"/>
                </a:solidFill>
                <a:latin typeface="Myriad Pro"/>
                <a:cs typeface="Myriad Pro"/>
              </a:rPr>
              <a:t>ACCEPTANCE</a:t>
            </a:r>
            <a:endParaRPr sz="900" dirty="0">
              <a:latin typeface="Myriad Pro"/>
              <a:cs typeface="Myriad Pro"/>
            </a:endParaRPr>
          </a:p>
        </p:txBody>
      </p:sp>
      <p:sp>
        <p:nvSpPr>
          <p:cNvPr id="87" name="object 87"/>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88" name="object 88"/>
          <p:cNvSpPr/>
          <p:nvPr/>
        </p:nvSpPr>
        <p:spPr>
          <a:xfrm>
            <a:off x="884593" y="604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5208973" y="4930749"/>
            <a:ext cx="937260" cy="937260"/>
            <a:chOff x="5208973" y="4930749"/>
            <a:chExt cx="937260" cy="937260"/>
          </a:xfrm>
        </p:grpSpPr>
        <p:pic>
          <p:nvPicPr>
            <p:cNvPr id="5" name="object 5"/>
            <p:cNvPicPr/>
            <p:nvPr/>
          </p:nvPicPr>
          <p:blipFill>
            <a:blip r:embed="rId2" cstate="print"/>
            <a:stretch>
              <a:fillRect/>
            </a:stretch>
          </p:blipFill>
          <p:spPr>
            <a:xfrm>
              <a:off x="5211406" y="4933175"/>
              <a:ext cx="932383" cy="932395"/>
            </a:xfrm>
            <a:prstGeom prst="rect">
              <a:avLst/>
            </a:prstGeom>
          </p:spPr>
        </p:pic>
        <p:sp>
          <p:nvSpPr>
            <p:cNvPr id="6" name="object 6"/>
            <p:cNvSpPr/>
            <p:nvPr/>
          </p:nvSpPr>
          <p:spPr>
            <a:xfrm>
              <a:off x="5211405" y="4933181"/>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7" name="object 7"/>
          <p:cNvGrpSpPr/>
          <p:nvPr/>
        </p:nvGrpSpPr>
        <p:grpSpPr>
          <a:xfrm>
            <a:off x="6620098" y="1948110"/>
            <a:ext cx="937260" cy="937260"/>
            <a:chOff x="6620098" y="1948110"/>
            <a:chExt cx="937260" cy="937260"/>
          </a:xfrm>
        </p:grpSpPr>
        <p:sp>
          <p:nvSpPr>
            <p:cNvPr id="8" name="object 8"/>
            <p:cNvSpPr/>
            <p:nvPr/>
          </p:nvSpPr>
          <p:spPr>
            <a:xfrm>
              <a:off x="6622530" y="1950542"/>
              <a:ext cx="932815" cy="932815"/>
            </a:xfrm>
            <a:custGeom>
              <a:avLst/>
              <a:gdLst/>
              <a:ahLst/>
              <a:cxnLst/>
              <a:rect l="l" t="t" r="r" b="b"/>
              <a:pathLst>
                <a:path w="932815" h="932814">
                  <a:moveTo>
                    <a:pt x="466191" y="0"/>
                  </a:move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close/>
                </a:path>
              </a:pathLst>
            </a:custGeom>
            <a:solidFill>
              <a:srgbClr val="00653E"/>
            </a:solidFill>
          </p:spPr>
          <p:txBody>
            <a:bodyPr wrap="square" lIns="0" tIns="0" rIns="0" bIns="0" rtlCol="0"/>
            <a:lstStyle/>
            <a:p>
              <a:endParaRPr/>
            </a:p>
          </p:txBody>
        </p:sp>
        <p:sp>
          <p:nvSpPr>
            <p:cNvPr id="9" name="object 9"/>
            <p:cNvSpPr/>
            <p:nvPr/>
          </p:nvSpPr>
          <p:spPr>
            <a:xfrm>
              <a:off x="6622530" y="1950542"/>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10" name="object 10"/>
          <p:cNvGrpSpPr/>
          <p:nvPr/>
        </p:nvGrpSpPr>
        <p:grpSpPr>
          <a:xfrm>
            <a:off x="2148376" y="6152739"/>
            <a:ext cx="937260" cy="937260"/>
            <a:chOff x="2148376" y="6152739"/>
            <a:chExt cx="937260" cy="937260"/>
          </a:xfrm>
        </p:grpSpPr>
        <p:pic>
          <p:nvPicPr>
            <p:cNvPr id="11" name="object 11"/>
            <p:cNvPicPr/>
            <p:nvPr/>
          </p:nvPicPr>
          <p:blipFill>
            <a:blip r:embed="rId3" cstate="print"/>
            <a:stretch>
              <a:fillRect/>
            </a:stretch>
          </p:blipFill>
          <p:spPr>
            <a:xfrm>
              <a:off x="2150808" y="6155169"/>
              <a:ext cx="932383" cy="932395"/>
            </a:xfrm>
            <a:prstGeom prst="rect">
              <a:avLst/>
            </a:prstGeom>
          </p:spPr>
        </p:pic>
        <p:sp>
          <p:nvSpPr>
            <p:cNvPr id="12" name="object 12"/>
            <p:cNvSpPr/>
            <p:nvPr/>
          </p:nvSpPr>
          <p:spPr>
            <a:xfrm>
              <a:off x="2150808" y="6155171"/>
              <a:ext cx="932815" cy="932815"/>
            </a:xfrm>
            <a:custGeom>
              <a:avLst/>
              <a:gdLst/>
              <a:ahLst/>
              <a:cxnLst/>
              <a:rect l="l" t="t" r="r" b="b"/>
              <a:pathLst>
                <a:path w="932814" h="932815">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13" name="object 13"/>
          <p:cNvGrpSpPr/>
          <p:nvPr/>
        </p:nvGrpSpPr>
        <p:grpSpPr>
          <a:xfrm>
            <a:off x="3756936" y="3339986"/>
            <a:ext cx="937260" cy="937260"/>
            <a:chOff x="3756936" y="3339986"/>
            <a:chExt cx="937260" cy="937260"/>
          </a:xfrm>
        </p:grpSpPr>
        <p:pic>
          <p:nvPicPr>
            <p:cNvPr id="14" name="object 14"/>
            <p:cNvPicPr/>
            <p:nvPr/>
          </p:nvPicPr>
          <p:blipFill>
            <a:blip r:embed="rId4" cstate="print"/>
            <a:stretch>
              <a:fillRect/>
            </a:stretch>
          </p:blipFill>
          <p:spPr>
            <a:xfrm>
              <a:off x="3759377" y="3342411"/>
              <a:ext cx="932370" cy="932383"/>
            </a:xfrm>
            <a:prstGeom prst="rect">
              <a:avLst/>
            </a:prstGeom>
          </p:spPr>
        </p:pic>
        <p:sp>
          <p:nvSpPr>
            <p:cNvPr id="15" name="object 15"/>
            <p:cNvSpPr/>
            <p:nvPr/>
          </p:nvSpPr>
          <p:spPr>
            <a:xfrm>
              <a:off x="3759369" y="3342418"/>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16" name="object 16"/>
          <p:cNvSpPr/>
          <p:nvPr/>
        </p:nvSpPr>
        <p:spPr>
          <a:xfrm>
            <a:off x="3762333" y="1846597"/>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17" name="object 17"/>
          <p:cNvSpPr/>
          <p:nvPr/>
        </p:nvSpPr>
        <p:spPr>
          <a:xfrm>
            <a:off x="2147901" y="4593295"/>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nvGrpSpPr>
          <p:cNvPr id="18" name="object 18"/>
          <p:cNvGrpSpPr/>
          <p:nvPr/>
        </p:nvGrpSpPr>
        <p:grpSpPr>
          <a:xfrm>
            <a:off x="5208973" y="2963353"/>
            <a:ext cx="937260" cy="937260"/>
            <a:chOff x="5208973" y="2963353"/>
            <a:chExt cx="937260" cy="937260"/>
          </a:xfrm>
        </p:grpSpPr>
        <p:pic>
          <p:nvPicPr>
            <p:cNvPr id="19" name="object 19"/>
            <p:cNvPicPr/>
            <p:nvPr/>
          </p:nvPicPr>
          <p:blipFill>
            <a:blip r:embed="rId5" cstate="print"/>
            <a:stretch>
              <a:fillRect/>
            </a:stretch>
          </p:blipFill>
          <p:spPr>
            <a:xfrm>
              <a:off x="5211406" y="2965792"/>
              <a:ext cx="932383" cy="932370"/>
            </a:xfrm>
            <a:prstGeom prst="rect">
              <a:avLst/>
            </a:prstGeom>
          </p:spPr>
        </p:pic>
        <p:sp>
          <p:nvSpPr>
            <p:cNvPr id="20" name="object 20"/>
            <p:cNvSpPr/>
            <p:nvPr/>
          </p:nvSpPr>
          <p:spPr>
            <a:xfrm>
              <a:off x="5211405" y="2965785"/>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21" name="object 21"/>
          <p:cNvGrpSpPr/>
          <p:nvPr/>
        </p:nvGrpSpPr>
        <p:grpSpPr>
          <a:xfrm>
            <a:off x="3565889" y="4930749"/>
            <a:ext cx="937260" cy="937260"/>
            <a:chOff x="3565889" y="4930749"/>
            <a:chExt cx="937260" cy="937260"/>
          </a:xfrm>
        </p:grpSpPr>
        <p:pic>
          <p:nvPicPr>
            <p:cNvPr id="22" name="object 22"/>
            <p:cNvPicPr/>
            <p:nvPr/>
          </p:nvPicPr>
          <p:blipFill>
            <a:blip r:embed="rId6" cstate="print"/>
            <a:stretch>
              <a:fillRect/>
            </a:stretch>
          </p:blipFill>
          <p:spPr>
            <a:xfrm>
              <a:off x="3568318" y="4933175"/>
              <a:ext cx="932383" cy="932395"/>
            </a:xfrm>
            <a:prstGeom prst="rect">
              <a:avLst/>
            </a:prstGeom>
          </p:spPr>
        </p:pic>
        <p:sp>
          <p:nvSpPr>
            <p:cNvPr id="23" name="object 23"/>
            <p:cNvSpPr/>
            <p:nvPr/>
          </p:nvSpPr>
          <p:spPr>
            <a:xfrm>
              <a:off x="3568321" y="4933181"/>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24" name="object 24"/>
          <p:cNvGrpSpPr/>
          <p:nvPr/>
        </p:nvGrpSpPr>
        <p:grpSpPr>
          <a:xfrm>
            <a:off x="1825091" y="1848001"/>
            <a:ext cx="1339850" cy="1261745"/>
            <a:chOff x="1825091" y="1848001"/>
            <a:chExt cx="1339850" cy="1261745"/>
          </a:xfrm>
        </p:grpSpPr>
        <p:pic>
          <p:nvPicPr>
            <p:cNvPr id="25" name="object 25"/>
            <p:cNvPicPr/>
            <p:nvPr/>
          </p:nvPicPr>
          <p:blipFill>
            <a:blip r:embed="rId7" cstate="print"/>
            <a:stretch>
              <a:fillRect/>
            </a:stretch>
          </p:blipFill>
          <p:spPr>
            <a:xfrm>
              <a:off x="2229942" y="1850542"/>
              <a:ext cx="932383" cy="932383"/>
            </a:xfrm>
            <a:prstGeom prst="rect">
              <a:avLst/>
            </a:prstGeom>
          </p:spPr>
        </p:pic>
        <p:sp>
          <p:nvSpPr>
            <p:cNvPr id="26" name="object 26"/>
            <p:cNvSpPr/>
            <p:nvPr/>
          </p:nvSpPr>
          <p:spPr>
            <a:xfrm>
              <a:off x="2229942" y="1850541"/>
              <a:ext cx="932815" cy="932815"/>
            </a:xfrm>
            <a:custGeom>
              <a:avLst/>
              <a:gdLst/>
              <a:ahLst/>
              <a:cxnLst/>
              <a:rect l="l" t="t" r="r" b="b"/>
              <a:pathLst>
                <a:path w="932814"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27" name="object 27"/>
            <p:cNvSpPr/>
            <p:nvPr/>
          </p:nvSpPr>
          <p:spPr>
            <a:xfrm>
              <a:off x="1842236" y="2605860"/>
              <a:ext cx="486409" cy="486409"/>
            </a:xfrm>
            <a:custGeom>
              <a:avLst/>
              <a:gdLst/>
              <a:ahLst/>
              <a:cxnLst/>
              <a:rect l="l" t="t" r="r" b="b"/>
              <a:pathLst>
                <a:path w="486410" h="486410">
                  <a:moveTo>
                    <a:pt x="100677" y="385597"/>
                  </a:moveTo>
                  <a:lnTo>
                    <a:pt x="19762" y="466504"/>
                  </a:lnTo>
                  <a:lnTo>
                    <a:pt x="0" y="486265"/>
                  </a:lnTo>
                  <a:lnTo>
                    <a:pt x="47876" y="438391"/>
                  </a:lnTo>
                  <a:lnTo>
                    <a:pt x="169879" y="316395"/>
                  </a:lnTo>
                  <a:lnTo>
                    <a:pt x="203896" y="282383"/>
                  </a:lnTo>
                  <a:lnTo>
                    <a:pt x="238215" y="248069"/>
                  </a:lnTo>
                  <a:lnTo>
                    <a:pt x="272831" y="213459"/>
                  </a:lnTo>
                  <a:lnTo>
                    <a:pt x="307735" y="178562"/>
                  </a:lnTo>
                  <a:lnTo>
                    <a:pt x="342920" y="143383"/>
                  </a:lnTo>
                  <a:lnTo>
                    <a:pt x="378379" y="107930"/>
                  </a:lnTo>
                  <a:lnTo>
                    <a:pt x="414104" y="72211"/>
                  </a:lnTo>
                  <a:lnTo>
                    <a:pt x="450089" y="36231"/>
                  </a:lnTo>
                  <a:lnTo>
                    <a:pt x="486325" y="0"/>
                  </a:lnTo>
                  <a:lnTo>
                    <a:pt x="100677" y="385597"/>
                  </a:lnTo>
                  <a:close/>
                </a:path>
              </a:pathLst>
            </a:custGeom>
            <a:ln w="34290">
              <a:solidFill>
                <a:srgbClr val="00653E"/>
              </a:solidFill>
            </a:ln>
          </p:spPr>
          <p:txBody>
            <a:bodyPr wrap="square" lIns="0" tIns="0" rIns="0" bIns="0" rtlCol="0"/>
            <a:lstStyle/>
            <a:p>
              <a:endParaRPr/>
            </a:p>
          </p:txBody>
        </p:sp>
      </p:grpSp>
      <p:sp>
        <p:nvSpPr>
          <p:cNvPr id="28" name="object 28"/>
          <p:cNvSpPr txBox="1">
            <a:spLocks noGrp="1"/>
          </p:cNvSpPr>
          <p:nvPr>
            <p:ph type="title"/>
          </p:nvPr>
        </p:nvSpPr>
        <p:spPr>
          <a:prstGeom prst="rect">
            <a:avLst/>
          </a:prstGeom>
        </p:spPr>
        <p:txBody>
          <a:bodyPr vert="horz" wrap="square" lIns="0" tIns="262657" rIns="0" bIns="0" rtlCol="0">
            <a:spAutoFit/>
          </a:bodyPr>
          <a:lstStyle/>
          <a:p>
            <a:pPr>
              <a:lnSpc>
                <a:spcPct val="100000"/>
              </a:lnSpc>
              <a:spcBef>
                <a:spcPts val="335"/>
              </a:spcBef>
            </a:pPr>
            <a:r>
              <a:rPr dirty="0"/>
              <a:t>The</a:t>
            </a:r>
            <a:r>
              <a:rPr spc="-90" dirty="0"/>
              <a:t> </a:t>
            </a:r>
            <a:r>
              <a:rPr dirty="0"/>
              <a:t>Home</a:t>
            </a:r>
            <a:r>
              <a:rPr spc="-90" dirty="0"/>
              <a:t> </a:t>
            </a:r>
            <a:r>
              <a:rPr dirty="0"/>
              <a:t>Selling</a:t>
            </a:r>
            <a:r>
              <a:rPr spc="-90" dirty="0"/>
              <a:t> </a:t>
            </a:r>
            <a:r>
              <a:rPr spc="-10" dirty="0"/>
              <a:t>Journey</a:t>
            </a:r>
          </a:p>
          <a:p>
            <a:pPr marL="501015">
              <a:lnSpc>
                <a:spcPct val="100000"/>
              </a:lnSpc>
              <a:spcBef>
                <a:spcPts val="135"/>
              </a:spcBef>
            </a:pPr>
            <a:r>
              <a:rPr sz="1800" spc="50" dirty="0">
                <a:solidFill>
                  <a:srgbClr val="423F41"/>
                </a:solidFill>
              </a:rPr>
              <a:t>From</a:t>
            </a:r>
            <a:r>
              <a:rPr sz="1800" spc="204" dirty="0">
                <a:solidFill>
                  <a:srgbClr val="423F41"/>
                </a:solidFill>
              </a:rPr>
              <a:t> </a:t>
            </a:r>
            <a:r>
              <a:rPr sz="1800" spc="75" dirty="0">
                <a:solidFill>
                  <a:srgbClr val="423F41"/>
                </a:solidFill>
              </a:rPr>
              <a:t>Mutual</a:t>
            </a:r>
            <a:r>
              <a:rPr sz="1800" spc="210" dirty="0">
                <a:solidFill>
                  <a:srgbClr val="423F41"/>
                </a:solidFill>
              </a:rPr>
              <a:t> </a:t>
            </a:r>
            <a:r>
              <a:rPr sz="1800" spc="70" dirty="0">
                <a:solidFill>
                  <a:srgbClr val="423F41"/>
                </a:solidFill>
              </a:rPr>
              <a:t>Acceptance</a:t>
            </a:r>
            <a:r>
              <a:rPr sz="1800" spc="204" dirty="0">
                <a:solidFill>
                  <a:srgbClr val="423F41"/>
                </a:solidFill>
              </a:rPr>
              <a:t> </a:t>
            </a:r>
            <a:r>
              <a:rPr sz="1800" dirty="0">
                <a:solidFill>
                  <a:srgbClr val="423F41"/>
                </a:solidFill>
              </a:rPr>
              <a:t>to</a:t>
            </a:r>
            <a:r>
              <a:rPr sz="1800" spc="210" dirty="0">
                <a:solidFill>
                  <a:srgbClr val="423F41"/>
                </a:solidFill>
              </a:rPr>
              <a:t> </a:t>
            </a:r>
            <a:r>
              <a:rPr sz="1800" spc="75" dirty="0">
                <a:solidFill>
                  <a:srgbClr val="423F41"/>
                </a:solidFill>
              </a:rPr>
              <a:t>Closing</a:t>
            </a:r>
            <a:endParaRPr sz="1800"/>
          </a:p>
        </p:txBody>
      </p:sp>
      <p:grpSp>
        <p:nvGrpSpPr>
          <p:cNvPr id="29" name="object 29"/>
          <p:cNvGrpSpPr/>
          <p:nvPr/>
        </p:nvGrpSpPr>
        <p:grpSpPr>
          <a:xfrm>
            <a:off x="8059781" y="2222722"/>
            <a:ext cx="937260" cy="937260"/>
            <a:chOff x="8059781" y="2222722"/>
            <a:chExt cx="937260" cy="937260"/>
          </a:xfrm>
        </p:grpSpPr>
        <p:sp>
          <p:nvSpPr>
            <p:cNvPr id="30" name="object 30"/>
            <p:cNvSpPr/>
            <p:nvPr/>
          </p:nvSpPr>
          <p:spPr>
            <a:xfrm>
              <a:off x="8062213" y="2225154"/>
              <a:ext cx="932815" cy="932815"/>
            </a:xfrm>
            <a:custGeom>
              <a:avLst/>
              <a:gdLst/>
              <a:ahLst/>
              <a:cxnLst/>
              <a:rect l="l" t="t" r="r" b="b"/>
              <a:pathLst>
                <a:path w="932815" h="932814">
                  <a:moveTo>
                    <a:pt x="466191" y="0"/>
                  </a:move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close/>
                </a:path>
              </a:pathLst>
            </a:custGeom>
            <a:solidFill>
              <a:srgbClr val="00653E"/>
            </a:solidFill>
          </p:spPr>
          <p:txBody>
            <a:bodyPr wrap="square" lIns="0" tIns="0" rIns="0" bIns="0" rtlCol="0"/>
            <a:lstStyle/>
            <a:p>
              <a:endParaRPr/>
            </a:p>
          </p:txBody>
        </p:sp>
        <p:sp>
          <p:nvSpPr>
            <p:cNvPr id="31" name="object 31"/>
            <p:cNvSpPr/>
            <p:nvPr/>
          </p:nvSpPr>
          <p:spPr>
            <a:xfrm>
              <a:off x="8062213" y="2225154"/>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32" name="object 32"/>
          <p:cNvSpPr/>
          <p:nvPr/>
        </p:nvSpPr>
        <p:spPr>
          <a:xfrm>
            <a:off x="4584602" y="5373773"/>
            <a:ext cx="504190" cy="0"/>
          </a:xfrm>
          <a:custGeom>
            <a:avLst/>
            <a:gdLst/>
            <a:ahLst/>
            <a:cxnLst/>
            <a:rect l="l" t="t" r="r" b="b"/>
            <a:pathLst>
              <a:path w="504189">
                <a:moveTo>
                  <a:pt x="503694" y="0"/>
                </a:moveTo>
                <a:lnTo>
                  <a:pt x="0" y="0"/>
                </a:lnTo>
              </a:path>
            </a:pathLst>
          </a:custGeom>
          <a:ln w="34290">
            <a:solidFill>
              <a:srgbClr val="00653E"/>
            </a:solidFill>
          </a:ln>
        </p:spPr>
        <p:txBody>
          <a:bodyPr wrap="square" lIns="0" tIns="0" rIns="0" bIns="0" rtlCol="0"/>
          <a:lstStyle/>
          <a:p>
            <a:endParaRPr/>
          </a:p>
        </p:txBody>
      </p:sp>
      <p:sp>
        <p:nvSpPr>
          <p:cNvPr id="33" name="object 33"/>
          <p:cNvSpPr txBox="1"/>
          <p:nvPr/>
        </p:nvSpPr>
        <p:spPr>
          <a:xfrm>
            <a:off x="468405" y="1950542"/>
            <a:ext cx="830002" cy="587661"/>
          </a:xfrm>
          <a:prstGeom prst="rect">
            <a:avLst/>
          </a:prstGeom>
        </p:spPr>
        <p:txBody>
          <a:bodyPr vert="horz" wrap="square" lIns="0" tIns="5715" rIns="0" bIns="0" rtlCol="0">
            <a:spAutoFit/>
          </a:bodyPr>
          <a:lstStyle/>
          <a:p>
            <a:pPr marL="12700" marR="5080" algn="ctr">
              <a:lnSpc>
                <a:spcPct val="107400"/>
              </a:lnSpc>
              <a:spcBef>
                <a:spcPts val="45"/>
              </a:spcBef>
            </a:pPr>
            <a:r>
              <a:rPr sz="900" spc="-10" dirty="0">
                <a:solidFill>
                  <a:srgbClr val="423F41"/>
                </a:solidFill>
                <a:latin typeface="Myriad Pro"/>
                <a:cs typeface="Myriad Pro"/>
              </a:rPr>
              <a:t>EARNEST</a:t>
            </a:r>
            <a:r>
              <a:rPr sz="900" spc="500" dirty="0">
                <a:solidFill>
                  <a:srgbClr val="423F41"/>
                </a:solidFill>
                <a:latin typeface="Myriad Pro"/>
                <a:cs typeface="Myriad Pro"/>
              </a:rPr>
              <a:t> </a:t>
            </a:r>
            <a:r>
              <a:rPr sz="900" spc="-20" dirty="0">
                <a:solidFill>
                  <a:srgbClr val="423F41"/>
                </a:solidFill>
                <a:latin typeface="Myriad Pro"/>
                <a:cs typeface="Myriad Pro"/>
              </a:rPr>
              <a:t>MONEY</a:t>
            </a:r>
            <a:r>
              <a:rPr sz="900" spc="500" dirty="0">
                <a:solidFill>
                  <a:srgbClr val="423F41"/>
                </a:solidFill>
                <a:latin typeface="Myriad Pro"/>
                <a:cs typeface="Myriad Pro"/>
              </a:rPr>
              <a:t> </a:t>
            </a:r>
            <a:r>
              <a:rPr sz="900" spc="-10" dirty="0">
                <a:solidFill>
                  <a:srgbClr val="423F41"/>
                </a:solidFill>
                <a:latin typeface="Myriad Pro"/>
                <a:cs typeface="Myriad Pro"/>
              </a:rPr>
              <a:t>DEPOSIT</a:t>
            </a:r>
            <a:r>
              <a:rPr sz="900" spc="500" dirty="0">
                <a:solidFill>
                  <a:srgbClr val="423F41"/>
                </a:solidFill>
                <a:latin typeface="Myriad Pro"/>
                <a:cs typeface="Myriad Pro"/>
              </a:rPr>
              <a:t> </a:t>
            </a:r>
            <a:r>
              <a:rPr sz="900" spc="-30" dirty="0">
                <a:solidFill>
                  <a:srgbClr val="423F41"/>
                </a:solidFill>
                <a:latin typeface="Myriad Pro"/>
                <a:cs typeface="Myriad Pro"/>
              </a:rPr>
              <a:t>CONFIRMATION</a:t>
            </a:r>
            <a:endParaRPr sz="900" dirty="0">
              <a:latin typeface="Myriad Pro"/>
              <a:cs typeface="Myriad Pro"/>
            </a:endParaRPr>
          </a:p>
        </p:txBody>
      </p:sp>
      <p:sp>
        <p:nvSpPr>
          <p:cNvPr id="34" name="object 34"/>
          <p:cNvSpPr/>
          <p:nvPr/>
        </p:nvSpPr>
        <p:spPr>
          <a:xfrm>
            <a:off x="416866" y="1848570"/>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35" name="object 35"/>
          <p:cNvSpPr txBox="1"/>
          <p:nvPr/>
        </p:nvSpPr>
        <p:spPr>
          <a:xfrm>
            <a:off x="2409965" y="2816228"/>
            <a:ext cx="747073" cy="291298"/>
          </a:xfrm>
          <a:prstGeom prst="rect">
            <a:avLst/>
          </a:prstGeom>
        </p:spPr>
        <p:txBody>
          <a:bodyPr vert="horz" wrap="square" lIns="0" tIns="5715" rIns="0" bIns="0" rtlCol="0">
            <a:spAutoFit/>
          </a:bodyPr>
          <a:lstStyle/>
          <a:p>
            <a:pPr marL="12700" marR="5080" indent="134620">
              <a:lnSpc>
                <a:spcPct val="107400"/>
              </a:lnSpc>
              <a:spcBef>
                <a:spcPts val="45"/>
              </a:spcBef>
            </a:pPr>
            <a:r>
              <a:rPr sz="900" spc="-20" dirty="0">
                <a:solidFill>
                  <a:srgbClr val="423F41"/>
                </a:solidFill>
                <a:latin typeface="Myriad Pro"/>
                <a:cs typeface="Myriad Pro"/>
              </a:rPr>
              <a:t>HOME</a:t>
            </a:r>
            <a:r>
              <a:rPr sz="900" spc="500" dirty="0">
                <a:solidFill>
                  <a:srgbClr val="423F41"/>
                </a:solidFill>
                <a:latin typeface="Myriad Pro"/>
                <a:cs typeface="Myriad Pro"/>
              </a:rPr>
              <a:t> </a:t>
            </a:r>
            <a:r>
              <a:rPr sz="900" spc="-20" dirty="0">
                <a:solidFill>
                  <a:srgbClr val="423F41"/>
                </a:solidFill>
                <a:latin typeface="Myriad Pro"/>
                <a:cs typeface="Myriad Pro"/>
              </a:rPr>
              <a:t>INSPECTION</a:t>
            </a:r>
            <a:endParaRPr sz="900" dirty="0">
              <a:latin typeface="Myriad Pro"/>
              <a:cs typeface="Myriad Pro"/>
            </a:endParaRPr>
          </a:p>
        </p:txBody>
      </p:sp>
      <p:sp>
        <p:nvSpPr>
          <p:cNvPr id="36" name="object 36"/>
          <p:cNvSpPr txBox="1"/>
          <p:nvPr/>
        </p:nvSpPr>
        <p:spPr>
          <a:xfrm>
            <a:off x="3952858" y="2208379"/>
            <a:ext cx="573405" cy="167005"/>
          </a:xfrm>
          <a:prstGeom prst="rect">
            <a:avLst/>
          </a:prstGeom>
        </p:spPr>
        <p:txBody>
          <a:bodyPr vert="horz" wrap="square" lIns="0" tIns="15875" rIns="0" bIns="0" rtlCol="0">
            <a:spAutoFit/>
          </a:bodyPr>
          <a:lstStyle/>
          <a:p>
            <a:pPr marL="12700">
              <a:lnSpc>
                <a:spcPct val="100000"/>
              </a:lnSpc>
              <a:spcBef>
                <a:spcPts val="125"/>
              </a:spcBef>
            </a:pPr>
            <a:r>
              <a:rPr sz="900" spc="-10" dirty="0">
                <a:solidFill>
                  <a:srgbClr val="423F41"/>
                </a:solidFill>
                <a:latin typeface="Myriad Pro"/>
                <a:cs typeface="Myriad Pro"/>
              </a:rPr>
              <a:t>APPRAISAL</a:t>
            </a:r>
            <a:endParaRPr sz="900">
              <a:latin typeface="Myriad Pro"/>
              <a:cs typeface="Myriad Pro"/>
            </a:endParaRPr>
          </a:p>
        </p:txBody>
      </p:sp>
      <p:sp>
        <p:nvSpPr>
          <p:cNvPr id="37" name="object 37"/>
          <p:cNvSpPr txBox="1"/>
          <p:nvPr/>
        </p:nvSpPr>
        <p:spPr>
          <a:xfrm>
            <a:off x="3968057" y="4338738"/>
            <a:ext cx="732429" cy="298532"/>
          </a:xfrm>
          <a:prstGeom prst="rect">
            <a:avLst/>
          </a:prstGeom>
        </p:spPr>
        <p:txBody>
          <a:bodyPr vert="horz" wrap="square" lIns="0" tIns="5715" rIns="0" bIns="0" rtlCol="0">
            <a:spAutoFit/>
          </a:bodyPr>
          <a:lstStyle/>
          <a:p>
            <a:pPr marL="12700" marR="5080" indent="116839">
              <a:lnSpc>
                <a:spcPct val="107400"/>
              </a:lnSpc>
              <a:spcBef>
                <a:spcPts val="45"/>
              </a:spcBef>
            </a:pPr>
            <a:r>
              <a:rPr sz="900" spc="-20" dirty="0">
                <a:solidFill>
                  <a:srgbClr val="423F41"/>
                </a:solidFill>
                <a:latin typeface="Myriad Pro"/>
                <a:cs typeface="Myriad Pro"/>
              </a:rPr>
              <a:t>LOAN</a:t>
            </a:r>
            <a:r>
              <a:rPr sz="900" spc="500" dirty="0">
                <a:solidFill>
                  <a:srgbClr val="423F41"/>
                </a:solidFill>
                <a:latin typeface="Myriad Pro"/>
                <a:cs typeface="Myriad Pro"/>
              </a:rPr>
              <a:t> </a:t>
            </a:r>
            <a:r>
              <a:rPr sz="900" spc="-30" dirty="0">
                <a:solidFill>
                  <a:srgbClr val="423F41"/>
                </a:solidFill>
                <a:latin typeface="Myriad Pro"/>
                <a:cs typeface="Myriad Pro"/>
              </a:rPr>
              <a:t>APPROVAL</a:t>
            </a:r>
            <a:endParaRPr sz="900" dirty="0">
              <a:latin typeface="Myriad Pro"/>
              <a:cs typeface="Myriad Pro"/>
            </a:endParaRPr>
          </a:p>
        </p:txBody>
      </p:sp>
      <p:sp>
        <p:nvSpPr>
          <p:cNvPr id="38" name="object 38"/>
          <p:cNvSpPr/>
          <p:nvPr/>
        </p:nvSpPr>
        <p:spPr>
          <a:xfrm>
            <a:off x="3209848" y="5942853"/>
            <a:ext cx="497205" cy="740410"/>
          </a:xfrm>
          <a:custGeom>
            <a:avLst/>
            <a:gdLst/>
            <a:ahLst/>
            <a:cxnLst/>
            <a:rect l="l" t="t" r="r" b="b"/>
            <a:pathLst>
              <a:path w="497204" h="740409">
                <a:moveTo>
                  <a:pt x="0" y="726668"/>
                </a:moveTo>
                <a:lnTo>
                  <a:pt x="183170" y="739896"/>
                </a:lnTo>
                <a:lnTo>
                  <a:pt x="286267" y="712668"/>
                </a:lnTo>
                <a:lnTo>
                  <a:pt x="347125" y="616510"/>
                </a:lnTo>
                <a:lnTo>
                  <a:pt x="403580" y="422948"/>
                </a:lnTo>
                <a:lnTo>
                  <a:pt x="415584" y="376336"/>
                </a:lnTo>
                <a:lnTo>
                  <a:pt x="426942" y="329569"/>
                </a:lnTo>
                <a:lnTo>
                  <a:pt x="437755" y="282670"/>
                </a:lnTo>
                <a:lnTo>
                  <a:pt x="448127" y="235668"/>
                </a:lnTo>
                <a:lnTo>
                  <a:pt x="458160" y="188587"/>
                </a:lnTo>
                <a:lnTo>
                  <a:pt x="467957" y="141454"/>
                </a:lnTo>
                <a:lnTo>
                  <a:pt x="477619" y="94294"/>
                </a:lnTo>
                <a:lnTo>
                  <a:pt x="487249" y="47134"/>
                </a:lnTo>
                <a:lnTo>
                  <a:pt x="496951" y="0"/>
                </a:lnTo>
              </a:path>
            </a:pathLst>
          </a:custGeom>
          <a:ln w="34290">
            <a:solidFill>
              <a:srgbClr val="00653E"/>
            </a:solidFill>
          </a:ln>
        </p:spPr>
        <p:txBody>
          <a:bodyPr wrap="square" lIns="0" tIns="0" rIns="0" bIns="0" rtlCol="0"/>
          <a:lstStyle/>
          <a:p>
            <a:endParaRPr/>
          </a:p>
        </p:txBody>
      </p:sp>
      <p:sp>
        <p:nvSpPr>
          <p:cNvPr id="39" name="object 39"/>
          <p:cNvSpPr/>
          <p:nvPr/>
        </p:nvSpPr>
        <p:spPr>
          <a:xfrm>
            <a:off x="2624286" y="5650680"/>
            <a:ext cx="0" cy="390525"/>
          </a:xfrm>
          <a:custGeom>
            <a:avLst/>
            <a:gdLst/>
            <a:ahLst/>
            <a:cxnLst/>
            <a:rect l="l" t="t" r="r" b="b"/>
            <a:pathLst>
              <a:path h="390525">
                <a:moveTo>
                  <a:pt x="0" y="0"/>
                </a:moveTo>
                <a:lnTo>
                  <a:pt x="0" y="389991"/>
                </a:lnTo>
              </a:path>
            </a:pathLst>
          </a:custGeom>
          <a:ln w="34290">
            <a:solidFill>
              <a:srgbClr val="00653E"/>
            </a:solidFill>
          </a:ln>
        </p:spPr>
        <p:txBody>
          <a:bodyPr wrap="square" lIns="0" tIns="0" rIns="0" bIns="0" rtlCol="0"/>
          <a:lstStyle/>
          <a:p>
            <a:endParaRPr/>
          </a:p>
        </p:txBody>
      </p:sp>
      <p:sp>
        <p:nvSpPr>
          <p:cNvPr id="40" name="object 40"/>
          <p:cNvSpPr txBox="1"/>
          <p:nvPr/>
        </p:nvSpPr>
        <p:spPr>
          <a:xfrm>
            <a:off x="2353063" y="4893271"/>
            <a:ext cx="702134" cy="291298"/>
          </a:xfrm>
          <a:prstGeom prst="rect">
            <a:avLst/>
          </a:prstGeom>
        </p:spPr>
        <p:txBody>
          <a:bodyPr vert="horz" wrap="square" lIns="0" tIns="5715" rIns="0" bIns="0" rtlCol="0">
            <a:spAutoFit/>
          </a:bodyPr>
          <a:lstStyle/>
          <a:p>
            <a:pPr marL="12700" marR="5080" indent="23495">
              <a:lnSpc>
                <a:spcPct val="107400"/>
              </a:lnSpc>
              <a:spcBef>
                <a:spcPts val="45"/>
              </a:spcBef>
            </a:pPr>
            <a:r>
              <a:rPr sz="900" spc="-10" dirty="0">
                <a:solidFill>
                  <a:srgbClr val="423F41"/>
                </a:solidFill>
                <a:latin typeface="Myriad Pro"/>
                <a:cs typeface="Myriad Pro"/>
              </a:rPr>
              <a:t>STAGING</a:t>
            </a:r>
            <a:r>
              <a:rPr sz="900" spc="500" dirty="0">
                <a:solidFill>
                  <a:srgbClr val="423F41"/>
                </a:solidFill>
                <a:latin typeface="Myriad Pro"/>
                <a:cs typeface="Myriad Pro"/>
              </a:rPr>
              <a:t> </a:t>
            </a:r>
            <a:r>
              <a:rPr sz="900" spc="-10" dirty="0">
                <a:solidFill>
                  <a:srgbClr val="423F41"/>
                </a:solidFill>
                <a:latin typeface="Myriad Pro"/>
                <a:cs typeface="Myriad Pro"/>
              </a:rPr>
              <a:t>REMOVAL</a:t>
            </a:r>
            <a:endParaRPr sz="900">
              <a:latin typeface="Myriad Pro"/>
              <a:cs typeface="Myriad Pro"/>
            </a:endParaRPr>
          </a:p>
        </p:txBody>
      </p:sp>
      <p:sp>
        <p:nvSpPr>
          <p:cNvPr id="41" name="object 41"/>
          <p:cNvSpPr txBox="1"/>
          <p:nvPr/>
        </p:nvSpPr>
        <p:spPr>
          <a:xfrm>
            <a:off x="2988836" y="6112269"/>
            <a:ext cx="704797" cy="291298"/>
          </a:xfrm>
          <a:prstGeom prst="rect">
            <a:avLst/>
          </a:prstGeom>
        </p:spPr>
        <p:txBody>
          <a:bodyPr vert="horz" wrap="square" lIns="0" tIns="5715" rIns="0" bIns="0" rtlCol="0">
            <a:spAutoFit/>
          </a:bodyPr>
          <a:lstStyle/>
          <a:p>
            <a:pPr marL="65405" marR="5080" indent="-53340">
              <a:lnSpc>
                <a:spcPct val="107400"/>
              </a:lnSpc>
              <a:spcBef>
                <a:spcPts val="45"/>
              </a:spcBef>
            </a:pPr>
            <a:r>
              <a:rPr sz="900" spc="-10" dirty="0">
                <a:solidFill>
                  <a:srgbClr val="423F41"/>
                </a:solidFill>
                <a:latin typeface="Myriad Pro"/>
                <a:cs typeface="Myriad Pro"/>
              </a:rPr>
              <a:t>SCHEDULE</a:t>
            </a:r>
            <a:r>
              <a:rPr sz="900" spc="500" dirty="0">
                <a:solidFill>
                  <a:srgbClr val="423F41"/>
                </a:solidFill>
                <a:latin typeface="Myriad Pro"/>
                <a:cs typeface="Myriad Pro"/>
              </a:rPr>
              <a:t> </a:t>
            </a:r>
            <a:r>
              <a:rPr sz="900" spc="-10" dirty="0">
                <a:solidFill>
                  <a:srgbClr val="423F41"/>
                </a:solidFill>
                <a:latin typeface="Myriad Pro"/>
                <a:cs typeface="Myriad Pro"/>
              </a:rPr>
              <a:t>MOVERS</a:t>
            </a:r>
            <a:endParaRPr sz="900" dirty="0">
              <a:latin typeface="Myriad Pro"/>
              <a:cs typeface="Myriad Pro"/>
            </a:endParaRPr>
          </a:p>
        </p:txBody>
      </p:sp>
      <p:sp>
        <p:nvSpPr>
          <p:cNvPr id="42" name="object 42"/>
          <p:cNvSpPr txBox="1"/>
          <p:nvPr/>
        </p:nvSpPr>
        <p:spPr>
          <a:xfrm>
            <a:off x="3894423" y="5918920"/>
            <a:ext cx="336550" cy="314325"/>
          </a:xfrm>
          <a:prstGeom prst="rect">
            <a:avLst/>
          </a:prstGeom>
        </p:spPr>
        <p:txBody>
          <a:bodyPr vert="horz" wrap="square" lIns="0" tIns="5715" rIns="0" bIns="0" rtlCol="0">
            <a:spAutoFit/>
          </a:bodyPr>
          <a:lstStyle/>
          <a:p>
            <a:pPr marL="12700" marR="5080" indent="27305">
              <a:lnSpc>
                <a:spcPct val="107400"/>
              </a:lnSpc>
              <a:spcBef>
                <a:spcPts val="45"/>
              </a:spcBef>
            </a:pPr>
            <a:r>
              <a:rPr sz="900" spc="-20" dirty="0">
                <a:solidFill>
                  <a:srgbClr val="423F41"/>
                </a:solidFill>
                <a:latin typeface="Myriad Pro"/>
                <a:cs typeface="Myriad Pro"/>
              </a:rPr>
              <a:t>PACK</a:t>
            </a:r>
            <a:r>
              <a:rPr sz="900" spc="500" dirty="0">
                <a:solidFill>
                  <a:srgbClr val="423F41"/>
                </a:solidFill>
                <a:latin typeface="Myriad Pro"/>
                <a:cs typeface="Myriad Pro"/>
              </a:rPr>
              <a:t> </a:t>
            </a:r>
            <a:r>
              <a:rPr sz="900" spc="-20" dirty="0">
                <a:solidFill>
                  <a:srgbClr val="423F41"/>
                </a:solidFill>
                <a:latin typeface="Myriad Pro"/>
                <a:cs typeface="Myriad Pro"/>
              </a:rPr>
              <a:t>HOME</a:t>
            </a:r>
            <a:endParaRPr sz="900">
              <a:latin typeface="Myriad Pro"/>
              <a:cs typeface="Myriad Pro"/>
            </a:endParaRPr>
          </a:p>
        </p:txBody>
      </p:sp>
      <p:sp>
        <p:nvSpPr>
          <p:cNvPr id="43" name="object 43"/>
          <p:cNvSpPr txBox="1"/>
          <p:nvPr/>
        </p:nvSpPr>
        <p:spPr>
          <a:xfrm>
            <a:off x="5399729" y="5937184"/>
            <a:ext cx="633749" cy="439479"/>
          </a:xfrm>
          <a:prstGeom prst="rect">
            <a:avLst/>
          </a:prstGeom>
        </p:spPr>
        <p:txBody>
          <a:bodyPr vert="horz" wrap="square" lIns="0" tIns="5715" rIns="0" bIns="0" rtlCol="0">
            <a:spAutoFit/>
          </a:bodyPr>
          <a:lstStyle/>
          <a:p>
            <a:pPr marL="12700" marR="5080" algn="ctr">
              <a:lnSpc>
                <a:spcPct val="107400"/>
              </a:lnSpc>
              <a:spcBef>
                <a:spcPts val="45"/>
              </a:spcBef>
            </a:pPr>
            <a:r>
              <a:rPr sz="900" dirty="0">
                <a:solidFill>
                  <a:srgbClr val="423F41"/>
                </a:solidFill>
                <a:latin typeface="Myriad Pro"/>
                <a:cs typeface="Myriad Pro"/>
              </a:rPr>
              <a:t>MOVE</a:t>
            </a:r>
            <a:r>
              <a:rPr sz="900" spc="70" dirty="0">
                <a:solidFill>
                  <a:srgbClr val="423F41"/>
                </a:solidFill>
                <a:latin typeface="Myriad Pro"/>
                <a:cs typeface="Myriad Pro"/>
              </a:rPr>
              <a:t> </a:t>
            </a:r>
            <a:r>
              <a:rPr sz="900" spc="-25" dirty="0">
                <a:solidFill>
                  <a:srgbClr val="423F41"/>
                </a:solidFill>
                <a:latin typeface="Myriad Pro"/>
                <a:cs typeface="Myriad Pro"/>
              </a:rPr>
              <a:t>OUT</a:t>
            </a:r>
            <a:r>
              <a:rPr sz="900" spc="500" dirty="0">
                <a:solidFill>
                  <a:srgbClr val="423F41"/>
                </a:solidFill>
                <a:latin typeface="Myriad Pro"/>
                <a:cs typeface="Myriad Pro"/>
              </a:rPr>
              <a:t> </a:t>
            </a:r>
            <a:r>
              <a:rPr sz="900" spc="-10" dirty="0">
                <a:solidFill>
                  <a:srgbClr val="423F41"/>
                </a:solidFill>
                <a:latin typeface="Myriad Pro"/>
                <a:cs typeface="Myriad Pro"/>
              </a:rPr>
              <a:t>HOUSE</a:t>
            </a:r>
            <a:r>
              <a:rPr sz="900" spc="500" dirty="0">
                <a:solidFill>
                  <a:srgbClr val="423F41"/>
                </a:solidFill>
                <a:latin typeface="Myriad Pro"/>
                <a:cs typeface="Myriad Pro"/>
              </a:rPr>
              <a:t> </a:t>
            </a:r>
            <a:r>
              <a:rPr sz="900" spc="-10" dirty="0">
                <a:solidFill>
                  <a:srgbClr val="423F41"/>
                </a:solidFill>
                <a:latin typeface="Myriad Pro"/>
                <a:cs typeface="Myriad Pro"/>
              </a:rPr>
              <a:t>CLEANING</a:t>
            </a:r>
            <a:endParaRPr sz="900" dirty="0">
              <a:latin typeface="Myriad Pro"/>
              <a:cs typeface="Myriad Pro"/>
            </a:endParaRPr>
          </a:p>
        </p:txBody>
      </p:sp>
      <p:sp>
        <p:nvSpPr>
          <p:cNvPr id="44" name="object 44"/>
          <p:cNvSpPr/>
          <p:nvPr/>
        </p:nvSpPr>
        <p:spPr>
          <a:xfrm>
            <a:off x="5674654" y="4371667"/>
            <a:ext cx="0" cy="500380"/>
          </a:xfrm>
          <a:custGeom>
            <a:avLst/>
            <a:gdLst/>
            <a:ahLst/>
            <a:cxnLst/>
            <a:rect l="l" t="t" r="r" b="b"/>
            <a:pathLst>
              <a:path h="500379">
                <a:moveTo>
                  <a:pt x="0" y="500265"/>
                </a:moveTo>
                <a:lnTo>
                  <a:pt x="0" y="0"/>
                </a:lnTo>
              </a:path>
            </a:pathLst>
          </a:custGeom>
          <a:ln w="34290">
            <a:solidFill>
              <a:srgbClr val="00653E"/>
            </a:solidFill>
          </a:ln>
        </p:spPr>
        <p:txBody>
          <a:bodyPr wrap="square" lIns="0" tIns="0" rIns="0" bIns="0" rtlCol="0"/>
          <a:lstStyle/>
          <a:p>
            <a:endParaRPr/>
          </a:p>
        </p:txBody>
      </p:sp>
      <p:sp>
        <p:nvSpPr>
          <p:cNvPr id="45" name="object 45"/>
          <p:cNvSpPr txBox="1"/>
          <p:nvPr/>
        </p:nvSpPr>
        <p:spPr>
          <a:xfrm>
            <a:off x="5274428" y="3958362"/>
            <a:ext cx="932383" cy="299550"/>
          </a:xfrm>
          <a:prstGeom prst="rect">
            <a:avLst/>
          </a:prstGeom>
        </p:spPr>
        <p:txBody>
          <a:bodyPr vert="horz" wrap="square" lIns="0" tIns="5715" rIns="0" bIns="0" rtlCol="0">
            <a:spAutoFit/>
          </a:bodyPr>
          <a:lstStyle/>
          <a:p>
            <a:pPr marL="12700" marR="5080" indent="235585">
              <a:lnSpc>
                <a:spcPct val="107400"/>
              </a:lnSpc>
              <a:spcBef>
                <a:spcPts val="45"/>
              </a:spcBef>
            </a:pPr>
            <a:r>
              <a:rPr sz="900" spc="-10" dirty="0">
                <a:solidFill>
                  <a:srgbClr val="423F41"/>
                </a:solidFill>
                <a:latin typeface="Myriad Pro"/>
                <a:cs typeface="Myriad Pro"/>
              </a:rPr>
              <a:t>BUYER</a:t>
            </a:r>
            <a:r>
              <a:rPr sz="900" spc="500" dirty="0">
                <a:solidFill>
                  <a:srgbClr val="423F41"/>
                </a:solidFill>
                <a:latin typeface="Myriad Pro"/>
                <a:cs typeface="Myriad Pro"/>
              </a:rPr>
              <a:t> </a:t>
            </a:r>
            <a:r>
              <a:rPr sz="900" spc="-10" dirty="0">
                <a:solidFill>
                  <a:srgbClr val="423F41"/>
                </a:solidFill>
                <a:latin typeface="Myriad Pro"/>
                <a:cs typeface="Myriad Pro"/>
              </a:rPr>
              <a:t>WALKTHROUGH</a:t>
            </a:r>
            <a:endParaRPr sz="900" dirty="0">
              <a:latin typeface="Myriad Pro"/>
              <a:cs typeface="Myriad Pro"/>
            </a:endParaRPr>
          </a:p>
        </p:txBody>
      </p:sp>
      <p:sp>
        <p:nvSpPr>
          <p:cNvPr id="46" name="object 46"/>
          <p:cNvSpPr txBox="1"/>
          <p:nvPr/>
        </p:nvSpPr>
        <p:spPr>
          <a:xfrm>
            <a:off x="6745920" y="2156847"/>
            <a:ext cx="743519" cy="439479"/>
          </a:xfrm>
          <a:prstGeom prst="rect">
            <a:avLst/>
          </a:prstGeom>
        </p:spPr>
        <p:txBody>
          <a:bodyPr vert="horz" wrap="square" lIns="0" tIns="5715" rIns="0" bIns="0" rtlCol="0">
            <a:spAutoFit/>
          </a:bodyPr>
          <a:lstStyle/>
          <a:p>
            <a:pPr marL="12700" marR="5080" algn="ctr">
              <a:lnSpc>
                <a:spcPct val="107400"/>
              </a:lnSpc>
              <a:spcBef>
                <a:spcPts val="45"/>
              </a:spcBef>
            </a:pPr>
            <a:r>
              <a:rPr sz="900" spc="-20" dirty="0">
                <a:solidFill>
                  <a:srgbClr val="FFFFFF"/>
                </a:solidFill>
                <a:latin typeface="Myriad Pro"/>
                <a:cs typeface="Myriad Pro"/>
              </a:rPr>
              <a:t>SIGN</a:t>
            </a:r>
            <a:r>
              <a:rPr sz="900" spc="500" dirty="0">
                <a:solidFill>
                  <a:srgbClr val="FFFFFF"/>
                </a:solidFill>
                <a:latin typeface="Myriad Pro"/>
                <a:cs typeface="Myriad Pro"/>
              </a:rPr>
              <a:t> </a:t>
            </a:r>
            <a:r>
              <a:rPr sz="900" spc="-10" dirty="0">
                <a:solidFill>
                  <a:srgbClr val="FFFFFF"/>
                </a:solidFill>
                <a:latin typeface="Myriad Pro"/>
                <a:cs typeface="Myriad Pro"/>
              </a:rPr>
              <a:t>CLOSING</a:t>
            </a:r>
            <a:r>
              <a:rPr sz="900" spc="500" dirty="0">
                <a:solidFill>
                  <a:srgbClr val="FFFFFF"/>
                </a:solidFill>
                <a:latin typeface="Myriad Pro"/>
                <a:cs typeface="Myriad Pro"/>
              </a:rPr>
              <a:t> </a:t>
            </a:r>
            <a:r>
              <a:rPr sz="900" spc="-10" dirty="0">
                <a:solidFill>
                  <a:srgbClr val="FFFFFF"/>
                </a:solidFill>
                <a:latin typeface="Myriad Pro"/>
                <a:cs typeface="Myriad Pro"/>
              </a:rPr>
              <a:t>DOCUMENTS</a:t>
            </a:r>
            <a:endParaRPr sz="900" dirty="0">
              <a:latin typeface="Myriad Pro"/>
              <a:cs typeface="Myriad Pro"/>
            </a:endParaRPr>
          </a:p>
        </p:txBody>
      </p:sp>
      <p:grpSp>
        <p:nvGrpSpPr>
          <p:cNvPr id="47" name="object 47"/>
          <p:cNvGrpSpPr/>
          <p:nvPr/>
        </p:nvGrpSpPr>
        <p:grpSpPr>
          <a:xfrm>
            <a:off x="5647860" y="2396538"/>
            <a:ext cx="909955" cy="519430"/>
            <a:chOff x="5647860" y="2396538"/>
            <a:chExt cx="909955" cy="519430"/>
          </a:xfrm>
        </p:grpSpPr>
        <p:sp>
          <p:nvSpPr>
            <p:cNvPr id="48" name="object 48"/>
            <p:cNvSpPr/>
            <p:nvPr/>
          </p:nvSpPr>
          <p:spPr>
            <a:xfrm>
              <a:off x="6338084" y="2582774"/>
              <a:ext cx="28575" cy="33020"/>
            </a:xfrm>
            <a:custGeom>
              <a:avLst/>
              <a:gdLst/>
              <a:ahLst/>
              <a:cxnLst/>
              <a:rect l="l" t="t" r="r" b="b"/>
              <a:pathLst>
                <a:path w="28575" h="33019">
                  <a:moveTo>
                    <a:pt x="0" y="0"/>
                  </a:moveTo>
                  <a:lnTo>
                    <a:pt x="0" y="32816"/>
                  </a:lnTo>
                  <a:lnTo>
                    <a:pt x="28409" y="16408"/>
                  </a:lnTo>
                  <a:lnTo>
                    <a:pt x="0" y="0"/>
                  </a:lnTo>
                  <a:close/>
                </a:path>
              </a:pathLst>
            </a:custGeom>
            <a:solidFill>
              <a:srgbClr val="00653E"/>
            </a:solidFill>
          </p:spPr>
          <p:txBody>
            <a:bodyPr wrap="square" lIns="0" tIns="0" rIns="0" bIns="0" rtlCol="0"/>
            <a:lstStyle/>
            <a:p>
              <a:endParaRPr/>
            </a:p>
          </p:txBody>
        </p:sp>
        <p:sp>
          <p:nvSpPr>
            <p:cNvPr id="49" name="object 49"/>
            <p:cNvSpPr/>
            <p:nvPr/>
          </p:nvSpPr>
          <p:spPr>
            <a:xfrm>
              <a:off x="5850577" y="2598186"/>
              <a:ext cx="492125" cy="310515"/>
            </a:xfrm>
            <a:custGeom>
              <a:avLst/>
              <a:gdLst/>
              <a:ahLst/>
              <a:cxnLst/>
              <a:rect l="l" t="t" r="r" b="b"/>
              <a:pathLst>
                <a:path w="492125" h="310514">
                  <a:moveTo>
                    <a:pt x="0" y="310299"/>
                  </a:moveTo>
                  <a:lnTo>
                    <a:pt x="3364" y="264448"/>
                  </a:lnTo>
                  <a:lnTo>
                    <a:pt x="13137" y="220685"/>
                  </a:lnTo>
                  <a:lnTo>
                    <a:pt x="28839" y="179490"/>
                  </a:lnTo>
                  <a:lnTo>
                    <a:pt x="49991" y="141343"/>
                  </a:lnTo>
                  <a:lnTo>
                    <a:pt x="76111" y="106725"/>
                  </a:lnTo>
                  <a:lnTo>
                    <a:pt x="106719" y="76115"/>
                  </a:lnTo>
                  <a:lnTo>
                    <a:pt x="141337" y="49994"/>
                  </a:lnTo>
                  <a:lnTo>
                    <a:pt x="179484" y="28841"/>
                  </a:lnTo>
                  <a:lnTo>
                    <a:pt x="220680" y="13138"/>
                  </a:lnTo>
                  <a:lnTo>
                    <a:pt x="264445" y="3364"/>
                  </a:lnTo>
                  <a:lnTo>
                    <a:pt x="310299" y="0"/>
                  </a:lnTo>
                  <a:lnTo>
                    <a:pt x="491744" y="0"/>
                  </a:lnTo>
                </a:path>
              </a:pathLst>
            </a:custGeom>
            <a:ln w="14731">
              <a:solidFill>
                <a:srgbClr val="00653E"/>
              </a:solidFill>
            </a:ln>
          </p:spPr>
          <p:txBody>
            <a:bodyPr wrap="square" lIns="0" tIns="0" rIns="0" bIns="0" rtlCol="0"/>
            <a:lstStyle/>
            <a:p>
              <a:endParaRPr/>
            </a:p>
          </p:txBody>
        </p:sp>
        <p:sp>
          <p:nvSpPr>
            <p:cNvPr id="50" name="object 50"/>
            <p:cNvSpPr/>
            <p:nvPr/>
          </p:nvSpPr>
          <p:spPr>
            <a:xfrm>
              <a:off x="5665005" y="2413683"/>
              <a:ext cx="875665" cy="478155"/>
            </a:xfrm>
            <a:custGeom>
              <a:avLst/>
              <a:gdLst/>
              <a:ahLst/>
              <a:cxnLst/>
              <a:rect l="l" t="t" r="r" b="b"/>
              <a:pathLst>
                <a:path w="875665" h="478155">
                  <a:moveTo>
                    <a:pt x="0" y="477774"/>
                  </a:moveTo>
                  <a:lnTo>
                    <a:pt x="2466" y="428924"/>
                  </a:lnTo>
                  <a:lnTo>
                    <a:pt x="9706" y="381485"/>
                  </a:lnTo>
                  <a:lnTo>
                    <a:pt x="21479" y="335698"/>
                  </a:lnTo>
                  <a:lnTo>
                    <a:pt x="37545" y="291802"/>
                  </a:lnTo>
                  <a:lnTo>
                    <a:pt x="57664" y="250038"/>
                  </a:lnTo>
                  <a:lnTo>
                    <a:pt x="81596" y="210645"/>
                  </a:lnTo>
                  <a:lnTo>
                    <a:pt x="109100" y="173865"/>
                  </a:lnTo>
                  <a:lnTo>
                    <a:pt x="139936" y="139936"/>
                  </a:lnTo>
                  <a:lnTo>
                    <a:pt x="173865" y="109100"/>
                  </a:lnTo>
                  <a:lnTo>
                    <a:pt x="210645" y="81596"/>
                  </a:lnTo>
                  <a:lnTo>
                    <a:pt x="250038" y="57664"/>
                  </a:lnTo>
                  <a:lnTo>
                    <a:pt x="291802" y="37545"/>
                  </a:lnTo>
                  <a:lnTo>
                    <a:pt x="335698" y="21479"/>
                  </a:lnTo>
                  <a:lnTo>
                    <a:pt x="381485" y="9706"/>
                  </a:lnTo>
                  <a:lnTo>
                    <a:pt x="428924" y="2466"/>
                  </a:lnTo>
                  <a:lnTo>
                    <a:pt x="477773" y="0"/>
                  </a:lnTo>
                  <a:lnTo>
                    <a:pt x="875347" y="0"/>
                  </a:lnTo>
                </a:path>
              </a:pathLst>
            </a:custGeom>
            <a:ln w="34290">
              <a:solidFill>
                <a:srgbClr val="00653E"/>
              </a:solidFill>
            </a:ln>
          </p:spPr>
          <p:txBody>
            <a:bodyPr wrap="square" lIns="0" tIns="0" rIns="0" bIns="0" rtlCol="0"/>
            <a:lstStyle/>
            <a:p>
              <a:endParaRPr/>
            </a:p>
          </p:txBody>
        </p:sp>
      </p:grpSp>
      <p:sp>
        <p:nvSpPr>
          <p:cNvPr id="51" name="object 51"/>
          <p:cNvSpPr/>
          <p:nvPr/>
        </p:nvSpPr>
        <p:spPr>
          <a:xfrm>
            <a:off x="7110487" y="3043015"/>
            <a:ext cx="0" cy="644525"/>
          </a:xfrm>
          <a:custGeom>
            <a:avLst/>
            <a:gdLst/>
            <a:ahLst/>
            <a:cxnLst/>
            <a:rect l="l" t="t" r="r" b="b"/>
            <a:pathLst>
              <a:path h="644525">
                <a:moveTo>
                  <a:pt x="0" y="0"/>
                </a:moveTo>
                <a:lnTo>
                  <a:pt x="0" y="644283"/>
                </a:lnTo>
              </a:path>
            </a:pathLst>
          </a:custGeom>
          <a:ln w="34290">
            <a:solidFill>
              <a:srgbClr val="00653E"/>
            </a:solidFill>
          </a:ln>
        </p:spPr>
        <p:txBody>
          <a:bodyPr wrap="square" lIns="0" tIns="0" rIns="0" bIns="0" rtlCol="0"/>
          <a:lstStyle/>
          <a:p>
            <a:endParaRPr/>
          </a:p>
        </p:txBody>
      </p:sp>
      <p:sp>
        <p:nvSpPr>
          <p:cNvPr id="52" name="object 52"/>
          <p:cNvSpPr txBox="1"/>
          <p:nvPr/>
        </p:nvSpPr>
        <p:spPr>
          <a:xfrm>
            <a:off x="6801527" y="3997562"/>
            <a:ext cx="642151" cy="608965"/>
          </a:xfrm>
          <a:prstGeom prst="rect">
            <a:avLst/>
          </a:prstGeom>
        </p:spPr>
        <p:txBody>
          <a:bodyPr vert="horz" wrap="square" lIns="0" tIns="5715" rIns="0" bIns="0" rtlCol="0">
            <a:spAutoFit/>
          </a:bodyPr>
          <a:lstStyle/>
          <a:p>
            <a:pPr marL="12065" marR="5080" indent="-635" algn="ctr">
              <a:lnSpc>
                <a:spcPct val="107400"/>
              </a:lnSpc>
              <a:spcBef>
                <a:spcPts val="45"/>
              </a:spcBef>
            </a:pPr>
            <a:r>
              <a:rPr sz="900" spc="-10" dirty="0">
                <a:solidFill>
                  <a:srgbClr val="423F41"/>
                </a:solidFill>
                <a:latin typeface="Myriad Pro"/>
                <a:cs typeface="Myriad Pro"/>
              </a:rPr>
              <a:t>VACATE</a:t>
            </a:r>
            <a:r>
              <a:rPr sz="900" spc="500" dirty="0">
                <a:solidFill>
                  <a:srgbClr val="423F41"/>
                </a:solidFill>
                <a:latin typeface="Myriad Pro"/>
                <a:cs typeface="Myriad Pro"/>
              </a:rPr>
              <a:t> </a:t>
            </a:r>
            <a:r>
              <a:rPr sz="900" dirty="0">
                <a:solidFill>
                  <a:srgbClr val="423F41"/>
                </a:solidFill>
                <a:latin typeface="Myriad Pro"/>
                <a:cs typeface="Myriad Pro"/>
              </a:rPr>
              <a:t>HOME</a:t>
            </a:r>
            <a:r>
              <a:rPr sz="900" spc="75" dirty="0">
                <a:solidFill>
                  <a:srgbClr val="423F41"/>
                </a:solidFill>
                <a:latin typeface="Myriad Pro"/>
                <a:cs typeface="Myriad Pro"/>
              </a:rPr>
              <a:t> </a:t>
            </a:r>
            <a:r>
              <a:rPr sz="900" spc="-25" dirty="0">
                <a:solidFill>
                  <a:srgbClr val="423F41"/>
                </a:solidFill>
                <a:latin typeface="Myriad Pro"/>
                <a:cs typeface="Myriad Pro"/>
              </a:rPr>
              <a:t>AND</a:t>
            </a:r>
            <a:r>
              <a:rPr sz="900" spc="500" dirty="0">
                <a:solidFill>
                  <a:srgbClr val="423F41"/>
                </a:solidFill>
                <a:latin typeface="Myriad Pro"/>
                <a:cs typeface="Myriad Pro"/>
              </a:rPr>
              <a:t> </a:t>
            </a:r>
            <a:r>
              <a:rPr sz="900" spc="-10" dirty="0">
                <a:solidFill>
                  <a:srgbClr val="423F41"/>
                </a:solidFill>
                <a:latin typeface="Myriad Pro"/>
                <a:cs typeface="Myriad Pro"/>
              </a:rPr>
              <a:t>UTILITY</a:t>
            </a:r>
            <a:r>
              <a:rPr sz="900" spc="500" dirty="0">
                <a:solidFill>
                  <a:srgbClr val="423F41"/>
                </a:solidFill>
                <a:latin typeface="Myriad Pro"/>
                <a:cs typeface="Myriad Pro"/>
              </a:rPr>
              <a:t> </a:t>
            </a:r>
            <a:r>
              <a:rPr sz="900" spc="-10" dirty="0">
                <a:solidFill>
                  <a:srgbClr val="423F41"/>
                </a:solidFill>
                <a:latin typeface="Myriad Pro"/>
                <a:cs typeface="Myriad Pro"/>
              </a:rPr>
              <a:t>TRANSFER</a:t>
            </a:r>
            <a:endParaRPr sz="900" dirty="0">
              <a:latin typeface="Myriad Pro"/>
              <a:cs typeface="Myriad Pro"/>
            </a:endParaRPr>
          </a:p>
        </p:txBody>
      </p:sp>
      <p:sp>
        <p:nvSpPr>
          <p:cNvPr id="53" name="object 53"/>
          <p:cNvSpPr/>
          <p:nvPr/>
        </p:nvSpPr>
        <p:spPr>
          <a:xfrm>
            <a:off x="6634884" y="3865414"/>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sp>
        <p:nvSpPr>
          <p:cNvPr id="54" name="object 54"/>
          <p:cNvSpPr/>
          <p:nvPr/>
        </p:nvSpPr>
        <p:spPr>
          <a:xfrm>
            <a:off x="7110487" y="4951077"/>
            <a:ext cx="0" cy="644525"/>
          </a:xfrm>
          <a:custGeom>
            <a:avLst/>
            <a:gdLst/>
            <a:ahLst/>
            <a:cxnLst/>
            <a:rect l="l" t="t" r="r" b="b"/>
            <a:pathLst>
              <a:path h="644525">
                <a:moveTo>
                  <a:pt x="0" y="0"/>
                </a:moveTo>
                <a:lnTo>
                  <a:pt x="0" y="644283"/>
                </a:lnTo>
              </a:path>
            </a:pathLst>
          </a:custGeom>
          <a:ln w="34290">
            <a:solidFill>
              <a:srgbClr val="00653E"/>
            </a:solidFill>
          </a:ln>
        </p:spPr>
        <p:txBody>
          <a:bodyPr wrap="square" lIns="0" tIns="0" rIns="0" bIns="0" rtlCol="0"/>
          <a:lstStyle/>
          <a:p>
            <a:endParaRPr/>
          </a:p>
        </p:txBody>
      </p:sp>
      <p:sp>
        <p:nvSpPr>
          <p:cNvPr id="55" name="object 55"/>
          <p:cNvSpPr txBox="1"/>
          <p:nvPr/>
        </p:nvSpPr>
        <p:spPr>
          <a:xfrm>
            <a:off x="8229022" y="5004637"/>
            <a:ext cx="594995" cy="314325"/>
          </a:xfrm>
          <a:prstGeom prst="rect">
            <a:avLst/>
          </a:prstGeom>
        </p:spPr>
        <p:txBody>
          <a:bodyPr vert="horz" wrap="square" lIns="0" tIns="5715" rIns="0" bIns="0" rtlCol="0">
            <a:spAutoFit/>
          </a:bodyPr>
          <a:lstStyle/>
          <a:p>
            <a:pPr marL="12700" marR="5080" indent="187960">
              <a:lnSpc>
                <a:spcPct val="107400"/>
              </a:lnSpc>
              <a:spcBef>
                <a:spcPts val="45"/>
              </a:spcBef>
            </a:pPr>
            <a:r>
              <a:rPr sz="900" spc="-25" dirty="0">
                <a:solidFill>
                  <a:srgbClr val="423F41"/>
                </a:solidFill>
                <a:latin typeface="Myriad Pro"/>
                <a:cs typeface="Myriad Pro"/>
              </a:rPr>
              <a:t>KEY</a:t>
            </a:r>
            <a:r>
              <a:rPr sz="900" spc="500" dirty="0">
                <a:solidFill>
                  <a:srgbClr val="423F41"/>
                </a:solidFill>
                <a:latin typeface="Myriad Pro"/>
                <a:cs typeface="Myriad Pro"/>
              </a:rPr>
              <a:t> </a:t>
            </a:r>
            <a:r>
              <a:rPr sz="900" spc="-10" dirty="0">
                <a:solidFill>
                  <a:srgbClr val="423F41"/>
                </a:solidFill>
                <a:latin typeface="Myriad Pro"/>
                <a:cs typeface="Myriad Pro"/>
              </a:rPr>
              <a:t>EXCHANGE</a:t>
            </a:r>
            <a:endParaRPr sz="900" dirty="0">
              <a:latin typeface="Myriad Pro"/>
              <a:cs typeface="Myriad Pro"/>
            </a:endParaRPr>
          </a:p>
        </p:txBody>
      </p:sp>
      <p:grpSp>
        <p:nvGrpSpPr>
          <p:cNvPr id="56" name="object 56"/>
          <p:cNvGrpSpPr/>
          <p:nvPr/>
        </p:nvGrpSpPr>
        <p:grpSpPr>
          <a:xfrm>
            <a:off x="8048453" y="4065338"/>
            <a:ext cx="937260" cy="937260"/>
            <a:chOff x="8048453" y="4065338"/>
            <a:chExt cx="937260" cy="937260"/>
          </a:xfrm>
        </p:grpSpPr>
        <p:pic>
          <p:nvPicPr>
            <p:cNvPr id="57" name="object 57"/>
            <p:cNvPicPr/>
            <p:nvPr/>
          </p:nvPicPr>
          <p:blipFill>
            <a:blip r:embed="rId8" cstate="print"/>
            <a:stretch>
              <a:fillRect/>
            </a:stretch>
          </p:blipFill>
          <p:spPr>
            <a:xfrm>
              <a:off x="8050898" y="4067759"/>
              <a:ext cx="932370" cy="932395"/>
            </a:xfrm>
            <a:prstGeom prst="rect">
              <a:avLst/>
            </a:prstGeom>
          </p:spPr>
        </p:pic>
        <p:sp>
          <p:nvSpPr>
            <p:cNvPr id="58" name="object 58"/>
            <p:cNvSpPr/>
            <p:nvPr/>
          </p:nvSpPr>
          <p:spPr>
            <a:xfrm>
              <a:off x="8050885" y="4067770"/>
              <a:ext cx="932815" cy="932815"/>
            </a:xfrm>
            <a:custGeom>
              <a:avLst/>
              <a:gdLst/>
              <a:ahLst/>
              <a:cxnLst/>
              <a:rect l="l" t="t" r="r" b="b"/>
              <a:pathLst>
                <a:path w="932815" h="932814">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grpSp>
        <p:nvGrpSpPr>
          <p:cNvPr id="59" name="object 59"/>
          <p:cNvGrpSpPr/>
          <p:nvPr/>
        </p:nvGrpSpPr>
        <p:grpSpPr>
          <a:xfrm>
            <a:off x="7659816" y="5406317"/>
            <a:ext cx="689610" cy="696595"/>
            <a:chOff x="7659816" y="5406317"/>
            <a:chExt cx="689610" cy="696595"/>
          </a:xfrm>
        </p:grpSpPr>
        <p:sp>
          <p:nvSpPr>
            <p:cNvPr id="60" name="object 60"/>
            <p:cNvSpPr/>
            <p:nvPr/>
          </p:nvSpPr>
          <p:spPr>
            <a:xfrm>
              <a:off x="8300232" y="5406317"/>
              <a:ext cx="48895" cy="50800"/>
            </a:xfrm>
            <a:custGeom>
              <a:avLst/>
              <a:gdLst/>
              <a:ahLst/>
              <a:cxnLst/>
              <a:rect l="l" t="t" r="r" b="b"/>
              <a:pathLst>
                <a:path w="48895" h="50800">
                  <a:moveTo>
                    <a:pt x="38582" y="0"/>
                  </a:moveTo>
                  <a:lnTo>
                    <a:pt x="0" y="34137"/>
                  </a:lnTo>
                  <a:lnTo>
                    <a:pt x="48856" y="50495"/>
                  </a:lnTo>
                  <a:lnTo>
                    <a:pt x="38582" y="0"/>
                  </a:lnTo>
                  <a:close/>
                </a:path>
              </a:pathLst>
            </a:custGeom>
            <a:solidFill>
              <a:srgbClr val="00653E"/>
            </a:solidFill>
          </p:spPr>
          <p:txBody>
            <a:bodyPr wrap="square" lIns="0" tIns="0" rIns="0" bIns="0" rtlCol="0"/>
            <a:lstStyle/>
            <a:p>
              <a:endParaRPr/>
            </a:p>
          </p:txBody>
        </p:sp>
        <p:sp>
          <p:nvSpPr>
            <p:cNvPr id="61" name="object 61"/>
            <p:cNvSpPr/>
            <p:nvPr/>
          </p:nvSpPr>
          <p:spPr>
            <a:xfrm>
              <a:off x="7671246" y="5441273"/>
              <a:ext cx="654685" cy="650240"/>
            </a:xfrm>
            <a:custGeom>
              <a:avLst/>
              <a:gdLst/>
              <a:ahLst/>
              <a:cxnLst/>
              <a:rect l="l" t="t" r="r" b="b"/>
              <a:pathLst>
                <a:path w="654684" h="650239">
                  <a:moveTo>
                    <a:pt x="0" y="649858"/>
                  </a:moveTo>
                  <a:lnTo>
                    <a:pt x="59897" y="620752"/>
                  </a:lnTo>
                  <a:lnTo>
                    <a:pt x="127581" y="583627"/>
                  </a:lnTo>
                  <a:lnTo>
                    <a:pt x="163635" y="561905"/>
                  </a:lnTo>
                  <a:lnTo>
                    <a:pt x="200785" y="537994"/>
                  </a:lnTo>
                  <a:lnTo>
                    <a:pt x="238749" y="511833"/>
                  </a:lnTo>
                  <a:lnTo>
                    <a:pt x="277243" y="483360"/>
                  </a:lnTo>
                  <a:lnTo>
                    <a:pt x="315984" y="452513"/>
                  </a:lnTo>
                  <a:lnTo>
                    <a:pt x="354689" y="419232"/>
                  </a:lnTo>
                  <a:lnTo>
                    <a:pt x="393074" y="383455"/>
                  </a:lnTo>
                  <a:lnTo>
                    <a:pt x="430857" y="345121"/>
                  </a:lnTo>
                  <a:lnTo>
                    <a:pt x="467753" y="304167"/>
                  </a:lnTo>
                  <a:lnTo>
                    <a:pt x="503480" y="260532"/>
                  </a:lnTo>
                  <a:lnTo>
                    <a:pt x="537754" y="214156"/>
                  </a:lnTo>
                  <a:lnTo>
                    <a:pt x="570292" y="164976"/>
                  </a:lnTo>
                  <a:lnTo>
                    <a:pt x="600812" y="112931"/>
                  </a:lnTo>
                  <a:lnTo>
                    <a:pt x="629028" y="57959"/>
                  </a:lnTo>
                  <a:lnTo>
                    <a:pt x="654659" y="0"/>
                  </a:lnTo>
                </a:path>
              </a:pathLst>
            </a:custGeom>
            <a:ln w="22860">
              <a:solidFill>
                <a:srgbClr val="00653E"/>
              </a:solidFill>
            </a:ln>
          </p:spPr>
          <p:txBody>
            <a:bodyPr wrap="square" lIns="0" tIns="0" rIns="0" bIns="0" rtlCol="0"/>
            <a:lstStyle/>
            <a:p>
              <a:endParaRPr/>
            </a:p>
          </p:txBody>
        </p:sp>
      </p:grpSp>
      <p:grpSp>
        <p:nvGrpSpPr>
          <p:cNvPr id="62" name="object 62"/>
          <p:cNvGrpSpPr/>
          <p:nvPr/>
        </p:nvGrpSpPr>
        <p:grpSpPr>
          <a:xfrm>
            <a:off x="6654909" y="5735040"/>
            <a:ext cx="937260" cy="937260"/>
            <a:chOff x="6654909" y="5735040"/>
            <a:chExt cx="937260" cy="937260"/>
          </a:xfrm>
        </p:grpSpPr>
        <p:sp>
          <p:nvSpPr>
            <p:cNvPr id="63" name="object 63"/>
            <p:cNvSpPr/>
            <p:nvPr/>
          </p:nvSpPr>
          <p:spPr>
            <a:xfrm>
              <a:off x="6657341" y="5737472"/>
              <a:ext cx="932815" cy="932815"/>
            </a:xfrm>
            <a:custGeom>
              <a:avLst/>
              <a:gdLst/>
              <a:ahLst/>
              <a:cxnLst/>
              <a:rect l="l" t="t" r="r" b="b"/>
              <a:pathLst>
                <a:path w="932815" h="932815">
                  <a:moveTo>
                    <a:pt x="466191" y="0"/>
                  </a:move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close/>
                </a:path>
              </a:pathLst>
            </a:custGeom>
            <a:solidFill>
              <a:srgbClr val="00653E"/>
            </a:solidFill>
          </p:spPr>
          <p:txBody>
            <a:bodyPr wrap="square" lIns="0" tIns="0" rIns="0" bIns="0" rtlCol="0"/>
            <a:lstStyle/>
            <a:p>
              <a:endParaRPr/>
            </a:p>
          </p:txBody>
        </p:sp>
        <p:sp>
          <p:nvSpPr>
            <p:cNvPr id="64" name="object 64"/>
            <p:cNvSpPr/>
            <p:nvPr/>
          </p:nvSpPr>
          <p:spPr>
            <a:xfrm>
              <a:off x="6657341" y="5737472"/>
              <a:ext cx="932815" cy="932815"/>
            </a:xfrm>
            <a:custGeom>
              <a:avLst/>
              <a:gdLst/>
              <a:ahLst/>
              <a:cxnLst/>
              <a:rect l="l" t="t" r="r" b="b"/>
              <a:pathLst>
                <a:path w="932815" h="932815">
                  <a:moveTo>
                    <a:pt x="466191" y="932383"/>
                  </a:moveTo>
                  <a:lnTo>
                    <a:pt x="513856" y="929976"/>
                  </a:lnTo>
                  <a:lnTo>
                    <a:pt x="560144" y="922911"/>
                  </a:lnTo>
                  <a:lnTo>
                    <a:pt x="604821" y="911423"/>
                  </a:lnTo>
                  <a:lnTo>
                    <a:pt x="647652" y="895747"/>
                  </a:lnTo>
                  <a:lnTo>
                    <a:pt x="688404" y="876115"/>
                  </a:lnTo>
                  <a:lnTo>
                    <a:pt x="726842" y="852764"/>
                  </a:lnTo>
                  <a:lnTo>
                    <a:pt x="762731" y="825926"/>
                  </a:lnTo>
                  <a:lnTo>
                    <a:pt x="795837" y="795837"/>
                  </a:lnTo>
                  <a:lnTo>
                    <a:pt x="825926" y="762731"/>
                  </a:lnTo>
                  <a:lnTo>
                    <a:pt x="852764" y="726842"/>
                  </a:lnTo>
                  <a:lnTo>
                    <a:pt x="876115" y="688404"/>
                  </a:lnTo>
                  <a:lnTo>
                    <a:pt x="895747" y="647652"/>
                  </a:lnTo>
                  <a:lnTo>
                    <a:pt x="911423" y="604821"/>
                  </a:lnTo>
                  <a:lnTo>
                    <a:pt x="922911" y="560144"/>
                  </a:lnTo>
                  <a:lnTo>
                    <a:pt x="929976" y="513856"/>
                  </a:lnTo>
                  <a:lnTo>
                    <a:pt x="932383" y="466191"/>
                  </a:lnTo>
                  <a:lnTo>
                    <a:pt x="929976" y="418526"/>
                  </a:lnTo>
                  <a:lnTo>
                    <a:pt x="922911" y="372238"/>
                  </a:lnTo>
                  <a:lnTo>
                    <a:pt x="911423" y="327561"/>
                  </a:lnTo>
                  <a:lnTo>
                    <a:pt x="895747" y="284730"/>
                  </a:lnTo>
                  <a:lnTo>
                    <a:pt x="876115" y="243978"/>
                  </a:lnTo>
                  <a:lnTo>
                    <a:pt x="852764" y="205540"/>
                  </a:lnTo>
                  <a:lnTo>
                    <a:pt x="825926" y="169651"/>
                  </a:lnTo>
                  <a:lnTo>
                    <a:pt x="795837" y="136545"/>
                  </a:lnTo>
                  <a:lnTo>
                    <a:pt x="762731" y="106456"/>
                  </a:lnTo>
                  <a:lnTo>
                    <a:pt x="726842" y="79619"/>
                  </a:lnTo>
                  <a:lnTo>
                    <a:pt x="688404" y="56267"/>
                  </a:lnTo>
                  <a:lnTo>
                    <a:pt x="647652" y="36636"/>
                  </a:lnTo>
                  <a:lnTo>
                    <a:pt x="604821" y="20959"/>
                  </a:lnTo>
                  <a:lnTo>
                    <a:pt x="560144" y="9471"/>
                  </a:lnTo>
                  <a:lnTo>
                    <a:pt x="513856" y="2406"/>
                  </a:lnTo>
                  <a:lnTo>
                    <a:pt x="466191" y="0"/>
                  </a:lnTo>
                  <a:lnTo>
                    <a:pt x="418526" y="2406"/>
                  </a:lnTo>
                  <a:lnTo>
                    <a:pt x="372238" y="9471"/>
                  </a:lnTo>
                  <a:lnTo>
                    <a:pt x="327561" y="20959"/>
                  </a:lnTo>
                  <a:lnTo>
                    <a:pt x="284730" y="36636"/>
                  </a:lnTo>
                  <a:lnTo>
                    <a:pt x="243978" y="56267"/>
                  </a:lnTo>
                  <a:lnTo>
                    <a:pt x="205540" y="79619"/>
                  </a:lnTo>
                  <a:lnTo>
                    <a:pt x="169651" y="106456"/>
                  </a:lnTo>
                  <a:lnTo>
                    <a:pt x="136545" y="136545"/>
                  </a:lnTo>
                  <a:lnTo>
                    <a:pt x="106456" y="169651"/>
                  </a:lnTo>
                  <a:lnTo>
                    <a:pt x="79619" y="205540"/>
                  </a:lnTo>
                  <a:lnTo>
                    <a:pt x="56267" y="243978"/>
                  </a:lnTo>
                  <a:lnTo>
                    <a:pt x="36636" y="284730"/>
                  </a:lnTo>
                  <a:lnTo>
                    <a:pt x="20959" y="327561"/>
                  </a:lnTo>
                  <a:lnTo>
                    <a:pt x="9471" y="372238"/>
                  </a:lnTo>
                  <a:lnTo>
                    <a:pt x="2406" y="418526"/>
                  </a:lnTo>
                  <a:lnTo>
                    <a:pt x="0" y="466191"/>
                  </a:lnTo>
                  <a:lnTo>
                    <a:pt x="2406" y="513856"/>
                  </a:lnTo>
                  <a:lnTo>
                    <a:pt x="9471" y="560144"/>
                  </a:lnTo>
                  <a:lnTo>
                    <a:pt x="20959" y="604821"/>
                  </a:lnTo>
                  <a:lnTo>
                    <a:pt x="36636" y="647652"/>
                  </a:lnTo>
                  <a:lnTo>
                    <a:pt x="56267" y="688404"/>
                  </a:lnTo>
                  <a:lnTo>
                    <a:pt x="79619" y="726842"/>
                  </a:lnTo>
                  <a:lnTo>
                    <a:pt x="106456" y="762731"/>
                  </a:lnTo>
                  <a:lnTo>
                    <a:pt x="136545" y="795837"/>
                  </a:lnTo>
                  <a:lnTo>
                    <a:pt x="169651" y="825926"/>
                  </a:lnTo>
                  <a:lnTo>
                    <a:pt x="205540" y="852764"/>
                  </a:lnTo>
                  <a:lnTo>
                    <a:pt x="243978" y="876115"/>
                  </a:lnTo>
                  <a:lnTo>
                    <a:pt x="284730" y="895747"/>
                  </a:lnTo>
                  <a:lnTo>
                    <a:pt x="327561" y="911423"/>
                  </a:lnTo>
                  <a:lnTo>
                    <a:pt x="372238" y="922911"/>
                  </a:lnTo>
                  <a:lnTo>
                    <a:pt x="418526" y="929976"/>
                  </a:lnTo>
                  <a:lnTo>
                    <a:pt x="466191" y="932383"/>
                  </a:lnTo>
                  <a:close/>
                </a:path>
              </a:pathLst>
            </a:custGeom>
            <a:ln w="4864">
              <a:solidFill>
                <a:srgbClr val="00A975"/>
              </a:solidFill>
            </a:ln>
          </p:spPr>
          <p:txBody>
            <a:bodyPr wrap="square" lIns="0" tIns="0" rIns="0" bIns="0" rtlCol="0"/>
            <a:lstStyle/>
            <a:p>
              <a:endParaRPr/>
            </a:p>
          </p:txBody>
        </p:sp>
      </p:grpSp>
      <p:sp>
        <p:nvSpPr>
          <p:cNvPr id="65" name="object 65"/>
          <p:cNvSpPr txBox="1"/>
          <p:nvPr/>
        </p:nvSpPr>
        <p:spPr>
          <a:xfrm>
            <a:off x="6725435" y="5914064"/>
            <a:ext cx="829910" cy="608965"/>
          </a:xfrm>
          <a:prstGeom prst="rect">
            <a:avLst/>
          </a:prstGeom>
        </p:spPr>
        <p:txBody>
          <a:bodyPr vert="horz" wrap="square" lIns="0" tIns="5715" rIns="0" bIns="0" rtlCol="0">
            <a:spAutoFit/>
          </a:bodyPr>
          <a:lstStyle/>
          <a:p>
            <a:pPr marL="12700" marR="5080" indent="-635" algn="ctr">
              <a:lnSpc>
                <a:spcPct val="107400"/>
              </a:lnSpc>
              <a:spcBef>
                <a:spcPts val="45"/>
              </a:spcBef>
            </a:pPr>
            <a:r>
              <a:rPr sz="900" spc="-10" dirty="0">
                <a:solidFill>
                  <a:srgbClr val="FFFFFF"/>
                </a:solidFill>
                <a:latin typeface="Myriad Pro"/>
                <a:cs typeface="Myriad Pro"/>
              </a:rPr>
              <a:t>PROPERTY</a:t>
            </a:r>
            <a:r>
              <a:rPr sz="900" spc="500" dirty="0">
                <a:solidFill>
                  <a:srgbClr val="FFFFFF"/>
                </a:solidFill>
                <a:latin typeface="Myriad Pro"/>
                <a:cs typeface="Myriad Pro"/>
              </a:rPr>
              <a:t> </a:t>
            </a:r>
            <a:r>
              <a:rPr sz="900" spc="10" dirty="0">
                <a:solidFill>
                  <a:srgbClr val="FFFFFF"/>
                </a:solidFill>
                <a:latin typeface="Myriad Pro"/>
                <a:cs typeface="Myriad Pro"/>
              </a:rPr>
              <a:t>TRANSFER</a:t>
            </a:r>
            <a:r>
              <a:rPr sz="900" spc="165" dirty="0">
                <a:solidFill>
                  <a:srgbClr val="FFFFFF"/>
                </a:solidFill>
                <a:latin typeface="Myriad Pro"/>
                <a:cs typeface="Myriad Pro"/>
              </a:rPr>
              <a:t> </a:t>
            </a:r>
            <a:r>
              <a:rPr sz="900" spc="-25" dirty="0">
                <a:solidFill>
                  <a:srgbClr val="FFFFFF"/>
                </a:solidFill>
                <a:latin typeface="Myriad Pro"/>
                <a:cs typeface="Myriad Pro"/>
              </a:rPr>
              <a:t>DAY</a:t>
            </a:r>
            <a:r>
              <a:rPr sz="900" spc="500" dirty="0">
                <a:solidFill>
                  <a:srgbClr val="FFFFFF"/>
                </a:solidFill>
                <a:latin typeface="Myriad Pro"/>
                <a:cs typeface="Myriad Pro"/>
              </a:rPr>
              <a:t> </a:t>
            </a:r>
            <a:r>
              <a:rPr sz="900" dirty="0">
                <a:solidFill>
                  <a:srgbClr val="FFFFFF"/>
                </a:solidFill>
                <a:latin typeface="Myriad Pro"/>
                <a:cs typeface="Myriad Pro"/>
              </a:rPr>
              <a:t>(FUNDS</a:t>
            </a:r>
            <a:r>
              <a:rPr sz="900" spc="180" dirty="0">
                <a:solidFill>
                  <a:srgbClr val="FFFFFF"/>
                </a:solidFill>
                <a:latin typeface="Myriad Pro"/>
                <a:cs typeface="Myriad Pro"/>
              </a:rPr>
              <a:t> </a:t>
            </a:r>
            <a:r>
              <a:rPr sz="900" b="1" spc="-20" dirty="0">
                <a:solidFill>
                  <a:srgbClr val="FFFFFF"/>
                </a:solidFill>
                <a:latin typeface="Myriad Pro"/>
                <a:cs typeface="Myriad Pro"/>
              </a:rPr>
              <a:t>SENT</a:t>
            </a:r>
            <a:r>
              <a:rPr sz="900" b="1" spc="500" dirty="0">
                <a:solidFill>
                  <a:srgbClr val="FFFFFF"/>
                </a:solidFill>
                <a:latin typeface="Myriad Pro"/>
                <a:cs typeface="Myriad Pro"/>
              </a:rPr>
              <a:t> </a:t>
            </a:r>
            <a:r>
              <a:rPr sz="900" dirty="0">
                <a:solidFill>
                  <a:srgbClr val="FFFFFF"/>
                </a:solidFill>
                <a:latin typeface="Myriad Pro"/>
                <a:cs typeface="Myriad Pro"/>
              </a:rPr>
              <a:t>TO</a:t>
            </a:r>
            <a:r>
              <a:rPr sz="900" spc="40" dirty="0">
                <a:solidFill>
                  <a:srgbClr val="FFFFFF"/>
                </a:solidFill>
                <a:latin typeface="Myriad Pro"/>
                <a:cs typeface="Myriad Pro"/>
              </a:rPr>
              <a:t> </a:t>
            </a:r>
            <a:r>
              <a:rPr sz="900" spc="-10" dirty="0">
                <a:solidFill>
                  <a:srgbClr val="FFFFFF"/>
                </a:solidFill>
                <a:latin typeface="Myriad Pro"/>
                <a:cs typeface="Myriad Pro"/>
              </a:rPr>
              <a:t>SELLER)</a:t>
            </a:r>
            <a:endParaRPr sz="900" dirty="0">
              <a:latin typeface="Myriad Pro"/>
              <a:cs typeface="Myriad Pro"/>
            </a:endParaRPr>
          </a:p>
        </p:txBody>
      </p:sp>
      <p:sp>
        <p:nvSpPr>
          <p:cNvPr id="66" name="object 66"/>
          <p:cNvSpPr/>
          <p:nvPr/>
        </p:nvSpPr>
        <p:spPr>
          <a:xfrm>
            <a:off x="8510699" y="3312063"/>
            <a:ext cx="0" cy="644525"/>
          </a:xfrm>
          <a:custGeom>
            <a:avLst/>
            <a:gdLst/>
            <a:ahLst/>
            <a:cxnLst/>
            <a:rect l="l" t="t" r="r" b="b"/>
            <a:pathLst>
              <a:path h="644525">
                <a:moveTo>
                  <a:pt x="0" y="644283"/>
                </a:moveTo>
                <a:lnTo>
                  <a:pt x="0" y="0"/>
                </a:lnTo>
              </a:path>
            </a:pathLst>
          </a:custGeom>
          <a:ln w="34290">
            <a:solidFill>
              <a:srgbClr val="00653E"/>
            </a:solidFill>
          </a:ln>
        </p:spPr>
        <p:txBody>
          <a:bodyPr wrap="square" lIns="0" tIns="0" rIns="0" bIns="0" rtlCol="0"/>
          <a:lstStyle/>
          <a:p>
            <a:endParaRPr/>
          </a:p>
        </p:txBody>
      </p:sp>
      <p:sp>
        <p:nvSpPr>
          <p:cNvPr id="67" name="object 67"/>
          <p:cNvSpPr txBox="1"/>
          <p:nvPr/>
        </p:nvSpPr>
        <p:spPr>
          <a:xfrm>
            <a:off x="8220971" y="1734189"/>
            <a:ext cx="569595" cy="461645"/>
          </a:xfrm>
          <a:prstGeom prst="rect">
            <a:avLst/>
          </a:prstGeom>
        </p:spPr>
        <p:txBody>
          <a:bodyPr vert="horz" wrap="square" lIns="0" tIns="5715" rIns="0" bIns="0" rtlCol="0">
            <a:spAutoFit/>
          </a:bodyPr>
          <a:lstStyle/>
          <a:p>
            <a:pPr marL="12700" marR="5080" algn="ctr">
              <a:lnSpc>
                <a:spcPct val="107400"/>
              </a:lnSpc>
              <a:spcBef>
                <a:spcPts val="45"/>
              </a:spcBef>
            </a:pPr>
            <a:r>
              <a:rPr sz="900" spc="-10" dirty="0">
                <a:solidFill>
                  <a:srgbClr val="423F41"/>
                </a:solidFill>
                <a:latin typeface="Myriad Pro"/>
                <a:cs typeface="Myriad Pro"/>
              </a:rPr>
              <a:t>FUNDS</a:t>
            </a:r>
            <a:r>
              <a:rPr sz="900" spc="500" dirty="0">
                <a:solidFill>
                  <a:srgbClr val="423F41"/>
                </a:solidFill>
                <a:latin typeface="Myriad Pro"/>
                <a:cs typeface="Myriad Pro"/>
              </a:rPr>
              <a:t> </a:t>
            </a:r>
            <a:r>
              <a:rPr sz="900" spc="-10" dirty="0">
                <a:solidFill>
                  <a:srgbClr val="423F41"/>
                </a:solidFill>
                <a:latin typeface="Myriad Pro"/>
                <a:cs typeface="Myriad Pro"/>
              </a:rPr>
              <a:t>DELIVERED</a:t>
            </a:r>
            <a:r>
              <a:rPr sz="900" spc="500" dirty="0">
                <a:solidFill>
                  <a:srgbClr val="423F41"/>
                </a:solidFill>
                <a:latin typeface="Myriad Pro"/>
                <a:cs typeface="Myriad Pro"/>
              </a:rPr>
              <a:t> </a:t>
            </a:r>
            <a:r>
              <a:rPr sz="900" dirty="0">
                <a:solidFill>
                  <a:srgbClr val="423F41"/>
                </a:solidFill>
                <a:latin typeface="Myriad Pro"/>
                <a:cs typeface="Myriad Pro"/>
              </a:rPr>
              <a:t>TO</a:t>
            </a:r>
            <a:r>
              <a:rPr sz="900" spc="10" dirty="0">
                <a:solidFill>
                  <a:srgbClr val="423F41"/>
                </a:solidFill>
                <a:latin typeface="Myriad Pro"/>
                <a:cs typeface="Myriad Pro"/>
              </a:rPr>
              <a:t> </a:t>
            </a:r>
            <a:r>
              <a:rPr sz="900" spc="-10" dirty="0">
                <a:solidFill>
                  <a:srgbClr val="423F41"/>
                </a:solidFill>
                <a:latin typeface="Myriad Pro"/>
                <a:cs typeface="Myriad Pro"/>
              </a:rPr>
              <a:t>SELLER</a:t>
            </a:r>
            <a:endParaRPr sz="900" dirty="0">
              <a:latin typeface="Myriad Pro"/>
              <a:cs typeface="Myriad Pro"/>
            </a:endParaRPr>
          </a:p>
        </p:txBody>
      </p:sp>
      <p:grpSp>
        <p:nvGrpSpPr>
          <p:cNvPr id="68" name="object 68"/>
          <p:cNvGrpSpPr/>
          <p:nvPr/>
        </p:nvGrpSpPr>
        <p:grpSpPr>
          <a:xfrm>
            <a:off x="2420805" y="3634018"/>
            <a:ext cx="1226820" cy="839469"/>
            <a:chOff x="2420805" y="3634018"/>
            <a:chExt cx="1226820" cy="839469"/>
          </a:xfrm>
        </p:grpSpPr>
        <p:sp>
          <p:nvSpPr>
            <p:cNvPr id="69" name="object 69"/>
            <p:cNvSpPr/>
            <p:nvPr/>
          </p:nvSpPr>
          <p:spPr>
            <a:xfrm>
              <a:off x="2420805" y="4404688"/>
              <a:ext cx="52705" cy="45720"/>
            </a:xfrm>
            <a:custGeom>
              <a:avLst/>
              <a:gdLst/>
              <a:ahLst/>
              <a:cxnLst/>
              <a:rect l="l" t="t" r="r" b="b"/>
              <a:pathLst>
                <a:path w="52705" h="45720">
                  <a:moveTo>
                    <a:pt x="52095" y="0"/>
                  </a:moveTo>
                  <a:lnTo>
                    <a:pt x="0" y="0"/>
                  </a:lnTo>
                  <a:lnTo>
                    <a:pt x="26047" y="45110"/>
                  </a:lnTo>
                  <a:lnTo>
                    <a:pt x="52095" y="0"/>
                  </a:lnTo>
                  <a:close/>
                </a:path>
              </a:pathLst>
            </a:custGeom>
            <a:solidFill>
              <a:srgbClr val="00653E"/>
            </a:solidFill>
          </p:spPr>
          <p:txBody>
            <a:bodyPr wrap="square" lIns="0" tIns="0" rIns="0" bIns="0" rtlCol="0"/>
            <a:lstStyle/>
            <a:p>
              <a:endParaRPr/>
            </a:p>
          </p:txBody>
        </p:sp>
        <p:sp>
          <p:nvSpPr>
            <p:cNvPr id="70" name="object 70"/>
            <p:cNvSpPr/>
            <p:nvPr/>
          </p:nvSpPr>
          <p:spPr>
            <a:xfrm>
              <a:off x="2446620" y="3645448"/>
              <a:ext cx="1016000" cy="781050"/>
            </a:xfrm>
            <a:custGeom>
              <a:avLst/>
              <a:gdLst/>
              <a:ahLst/>
              <a:cxnLst/>
              <a:rect l="l" t="t" r="r" b="b"/>
              <a:pathLst>
                <a:path w="1016000" h="781050">
                  <a:moveTo>
                    <a:pt x="1015542" y="0"/>
                  </a:moveTo>
                  <a:lnTo>
                    <a:pt x="492594" y="0"/>
                  </a:lnTo>
                  <a:lnTo>
                    <a:pt x="445153" y="2255"/>
                  </a:lnTo>
                  <a:lnTo>
                    <a:pt x="398988" y="8882"/>
                  </a:lnTo>
                  <a:lnTo>
                    <a:pt x="354305" y="19675"/>
                  </a:lnTo>
                  <a:lnTo>
                    <a:pt x="311312" y="34428"/>
                  </a:lnTo>
                  <a:lnTo>
                    <a:pt x="270213" y="52934"/>
                  </a:lnTo>
                  <a:lnTo>
                    <a:pt x="231217" y="74987"/>
                  </a:lnTo>
                  <a:lnTo>
                    <a:pt x="194528" y="100379"/>
                  </a:lnTo>
                  <a:lnTo>
                    <a:pt x="160354" y="128906"/>
                  </a:lnTo>
                  <a:lnTo>
                    <a:pt x="128901" y="160359"/>
                  </a:lnTo>
                  <a:lnTo>
                    <a:pt x="100375" y="194534"/>
                  </a:lnTo>
                  <a:lnTo>
                    <a:pt x="74984" y="231222"/>
                  </a:lnTo>
                  <a:lnTo>
                    <a:pt x="52932" y="270219"/>
                  </a:lnTo>
                  <a:lnTo>
                    <a:pt x="34427" y="311317"/>
                  </a:lnTo>
                  <a:lnTo>
                    <a:pt x="19674" y="354310"/>
                  </a:lnTo>
                  <a:lnTo>
                    <a:pt x="8881" y="398992"/>
                  </a:lnTo>
                  <a:lnTo>
                    <a:pt x="2254" y="445155"/>
                  </a:lnTo>
                  <a:lnTo>
                    <a:pt x="0" y="492594"/>
                  </a:lnTo>
                  <a:lnTo>
                    <a:pt x="0" y="780643"/>
                  </a:lnTo>
                </a:path>
              </a:pathLst>
            </a:custGeom>
            <a:ln w="22860">
              <a:solidFill>
                <a:srgbClr val="00653E"/>
              </a:solidFill>
            </a:ln>
          </p:spPr>
          <p:txBody>
            <a:bodyPr wrap="square" lIns="0" tIns="0" rIns="0" bIns="0" rtlCol="0"/>
            <a:lstStyle/>
            <a:p>
              <a:endParaRPr/>
            </a:p>
          </p:txBody>
        </p:sp>
        <p:sp>
          <p:nvSpPr>
            <p:cNvPr id="71" name="object 71"/>
            <p:cNvSpPr/>
            <p:nvPr/>
          </p:nvSpPr>
          <p:spPr>
            <a:xfrm>
              <a:off x="2607478" y="3801488"/>
              <a:ext cx="1022985" cy="654685"/>
            </a:xfrm>
            <a:custGeom>
              <a:avLst/>
              <a:gdLst/>
              <a:ahLst/>
              <a:cxnLst/>
              <a:rect l="l" t="t" r="r" b="b"/>
              <a:pathLst>
                <a:path w="1022985" h="654685">
                  <a:moveTo>
                    <a:pt x="1022959" y="43"/>
                  </a:moveTo>
                  <a:lnTo>
                    <a:pt x="977630" y="139"/>
                  </a:lnTo>
                  <a:lnTo>
                    <a:pt x="933438" y="451"/>
                  </a:lnTo>
                  <a:lnTo>
                    <a:pt x="878308" y="926"/>
                  </a:lnTo>
                  <a:lnTo>
                    <a:pt x="814800" y="1553"/>
                  </a:lnTo>
                  <a:lnTo>
                    <a:pt x="745475" y="2323"/>
                  </a:lnTo>
                  <a:lnTo>
                    <a:pt x="672893" y="3225"/>
                  </a:lnTo>
                  <a:lnTo>
                    <a:pt x="599614" y="4249"/>
                  </a:lnTo>
                  <a:lnTo>
                    <a:pt x="528198" y="5385"/>
                  </a:lnTo>
                  <a:lnTo>
                    <a:pt x="461205" y="6623"/>
                  </a:lnTo>
                  <a:lnTo>
                    <a:pt x="401195" y="7952"/>
                  </a:lnTo>
                  <a:lnTo>
                    <a:pt x="350730" y="9363"/>
                  </a:lnTo>
                  <a:lnTo>
                    <a:pt x="312368" y="10845"/>
                  </a:lnTo>
                  <a:lnTo>
                    <a:pt x="241529" y="18276"/>
                  </a:lnTo>
                  <a:lnTo>
                    <a:pt x="196978" y="28253"/>
                  </a:lnTo>
                  <a:lnTo>
                    <a:pt x="155020" y="45474"/>
                  </a:lnTo>
                  <a:lnTo>
                    <a:pt x="115658" y="73094"/>
                  </a:lnTo>
                  <a:lnTo>
                    <a:pt x="83688" y="105826"/>
                  </a:lnTo>
                  <a:lnTo>
                    <a:pt x="56338" y="142645"/>
                  </a:lnTo>
                  <a:lnTo>
                    <a:pt x="33925" y="182693"/>
                  </a:lnTo>
                  <a:lnTo>
                    <a:pt x="16764" y="225113"/>
                  </a:lnTo>
                  <a:lnTo>
                    <a:pt x="4405" y="273917"/>
                  </a:lnTo>
                  <a:lnTo>
                    <a:pt x="0" y="324046"/>
                  </a:lnTo>
                  <a:lnTo>
                    <a:pt x="0" y="555275"/>
                  </a:lnTo>
                  <a:lnTo>
                    <a:pt x="0" y="654690"/>
                  </a:lnTo>
                </a:path>
              </a:pathLst>
            </a:custGeom>
            <a:ln w="34290">
              <a:solidFill>
                <a:srgbClr val="00653E"/>
              </a:solidFill>
            </a:ln>
          </p:spPr>
          <p:txBody>
            <a:bodyPr wrap="square" lIns="0" tIns="0" rIns="0" bIns="0" rtlCol="0"/>
            <a:lstStyle/>
            <a:p>
              <a:endParaRPr/>
            </a:p>
          </p:txBody>
        </p:sp>
      </p:grpSp>
      <p:sp>
        <p:nvSpPr>
          <p:cNvPr id="72" name="object 72"/>
          <p:cNvSpPr/>
          <p:nvPr/>
        </p:nvSpPr>
        <p:spPr>
          <a:xfrm>
            <a:off x="4233265" y="2896078"/>
            <a:ext cx="635" cy="327025"/>
          </a:xfrm>
          <a:custGeom>
            <a:avLst/>
            <a:gdLst/>
            <a:ahLst/>
            <a:cxnLst/>
            <a:rect l="l" t="t" r="r" b="b"/>
            <a:pathLst>
              <a:path w="635" h="327025">
                <a:moveTo>
                  <a:pt x="76" y="0"/>
                </a:moveTo>
                <a:lnTo>
                  <a:pt x="63" y="49176"/>
                </a:lnTo>
                <a:lnTo>
                  <a:pt x="50" y="100687"/>
                </a:lnTo>
                <a:lnTo>
                  <a:pt x="38" y="154368"/>
                </a:lnTo>
                <a:lnTo>
                  <a:pt x="25" y="210056"/>
                </a:lnTo>
                <a:lnTo>
                  <a:pt x="12" y="267586"/>
                </a:lnTo>
                <a:lnTo>
                  <a:pt x="0" y="326796"/>
                </a:lnTo>
              </a:path>
            </a:pathLst>
          </a:custGeom>
          <a:ln w="34290">
            <a:solidFill>
              <a:srgbClr val="00653E"/>
            </a:solidFill>
          </a:ln>
        </p:spPr>
        <p:txBody>
          <a:bodyPr wrap="square" lIns="0" tIns="0" rIns="0" bIns="0" rtlCol="0"/>
          <a:lstStyle/>
          <a:p>
            <a:endParaRPr/>
          </a:p>
        </p:txBody>
      </p:sp>
      <p:sp>
        <p:nvSpPr>
          <p:cNvPr id="73" name="object 73"/>
          <p:cNvSpPr/>
          <p:nvPr/>
        </p:nvSpPr>
        <p:spPr>
          <a:xfrm>
            <a:off x="3293822" y="2313519"/>
            <a:ext cx="327025" cy="635"/>
          </a:xfrm>
          <a:custGeom>
            <a:avLst/>
            <a:gdLst/>
            <a:ahLst/>
            <a:cxnLst/>
            <a:rect l="l" t="t" r="r" b="b"/>
            <a:pathLst>
              <a:path w="327025" h="635">
                <a:moveTo>
                  <a:pt x="326796" y="76"/>
                </a:moveTo>
                <a:lnTo>
                  <a:pt x="277619" y="63"/>
                </a:lnTo>
                <a:lnTo>
                  <a:pt x="226108" y="50"/>
                </a:lnTo>
                <a:lnTo>
                  <a:pt x="172427" y="38"/>
                </a:lnTo>
                <a:lnTo>
                  <a:pt x="116740" y="25"/>
                </a:lnTo>
                <a:lnTo>
                  <a:pt x="59209" y="12"/>
                </a:lnTo>
                <a:lnTo>
                  <a:pt x="0" y="0"/>
                </a:lnTo>
              </a:path>
            </a:pathLst>
          </a:custGeom>
          <a:ln w="34290">
            <a:solidFill>
              <a:srgbClr val="00653E"/>
            </a:solidFill>
          </a:ln>
        </p:spPr>
        <p:txBody>
          <a:bodyPr wrap="square" lIns="0" tIns="0" rIns="0" bIns="0" rtlCol="0"/>
          <a:lstStyle/>
          <a:p>
            <a:endParaRPr/>
          </a:p>
        </p:txBody>
      </p:sp>
      <p:grpSp>
        <p:nvGrpSpPr>
          <p:cNvPr id="74" name="object 74"/>
          <p:cNvGrpSpPr/>
          <p:nvPr/>
        </p:nvGrpSpPr>
        <p:grpSpPr>
          <a:xfrm>
            <a:off x="727231" y="2128184"/>
            <a:ext cx="1598930" cy="2458085"/>
            <a:chOff x="727231" y="2128184"/>
            <a:chExt cx="1598930" cy="2458085"/>
          </a:xfrm>
        </p:grpSpPr>
        <p:sp>
          <p:nvSpPr>
            <p:cNvPr id="75" name="object 75"/>
            <p:cNvSpPr/>
            <p:nvPr/>
          </p:nvSpPr>
          <p:spPr>
            <a:xfrm>
              <a:off x="2158532" y="2128184"/>
              <a:ext cx="51435" cy="53340"/>
            </a:xfrm>
            <a:custGeom>
              <a:avLst/>
              <a:gdLst/>
              <a:ahLst/>
              <a:cxnLst/>
              <a:rect l="l" t="t" r="r" b="b"/>
              <a:pathLst>
                <a:path w="51435" h="53339">
                  <a:moveTo>
                    <a:pt x="10325" y="0"/>
                  </a:moveTo>
                  <a:lnTo>
                    <a:pt x="0" y="53149"/>
                  </a:lnTo>
                  <a:lnTo>
                    <a:pt x="51181" y="35521"/>
                  </a:lnTo>
                  <a:lnTo>
                    <a:pt x="10325" y="0"/>
                  </a:lnTo>
                  <a:close/>
                </a:path>
              </a:pathLst>
            </a:custGeom>
            <a:solidFill>
              <a:srgbClr val="00653E"/>
            </a:solidFill>
          </p:spPr>
          <p:txBody>
            <a:bodyPr wrap="square" lIns="0" tIns="0" rIns="0" bIns="0" rtlCol="0"/>
            <a:lstStyle/>
            <a:p>
              <a:endParaRPr/>
            </a:p>
          </p:txBody>
        </p:sp>
        <p:sp>
          <p:nvSpPr>
            <p:cNvPr id="76" name="object 76"/>
            <p:cNvSpPr/>
            <p:nvPr/>
          </p:nvSpPr>
          <p:spPr>
            <a:xfrm>
              <a:off x="1820638" y="2148198"/>
              <a:ext cx="350520" cy="18415"/>
            </a:xfrm>
            <a:custGeom>
              <a:avLst/>
              <a:gdLst/>
              <a:ahLst/>
              <a:cxnLst/>
              <a:rect l="l" t="t" r="r" b="b"/>
              <a:pathLst>
                <a:path w="350519" h="18414">
                  <a:moveTo>
                    <a:pt x="0" y="18181"/>
                  </a:moveTo>
                  <a:lnTo>
                    <a:pt x="46978" y="10811"/>
                  </a:lnTo>
                  <a:lnTo>
                    <a:pt x="95062" y="5226"/>
                  </a:lnTo>
                  <a:lnTo>
                    <a:pt x="144204" y="1573"/>
                  </a:lnTo>
                  <a:lnTo>
                    <a:pt x="194358" y="0"/>
                  </a:lnTo>
                  <a:lnTo>
                    <a:pt x="245478" y="653"/>
                  </a:lnTo>
                  <a:lnTo>
                    <a:pt x="297517" y="3680"/>
                  </a:lnTo>
                  <a:lnTo>
                    <a:pt x="350431" y="9228"/>
                  </a:lnTo>
                </a:path>
              </a:pathLst>
            </a:custGeom>
            <a:ln w="22859">
              <a:solidFill>
                <a:srgbClr val="00653E"/>
              </a:solidFill>
            </a:ln>
          </p:spPr>
          <p:txBody>
            <a:bodyPr wrap="square" lIns="0" tIns="0" rIns="0" bIns="0" rtlCol="0"/>
            <a:lstStyle/>
            <a:p>
              <a:endParaRPr/>
            </a:p>
          </p:txBody>
        </p:sp>
        <p:sp>
          <p:nvSpPr>
            <p:cNvPr id="77" name="object 77"/>
            <p:cNvSpPr/>
            <p:nvPr/>
          </p:nvSpPr>
          <p:spPr>
            <a:xfrm>
              <a:off x="729136" y="3031740"/>
              <a:ext cx="1595120" cy="1552575"/>
            </a:xfrm>
            <a:custGeom>
              <a:avLst/>
              <a:gdLst/>
              <a:ahLst/>
              <a:cxnLst/>
              <a:rect l="l" t="t" r="r" b="b"/>
              <a:pathLst>
                <a:path w="1595120" h="1552575">
                  <a:moveTo>
                    <a:pt x="1543265" y="0"/>
                  </a:moveTo>
                  <a:lnTo>
                    <a:pt x="51434" y="0"/>
                  </a:lnTo>
                  <a:lnTo>
                    <a:pt x="31412" y="4041"/>
                  </a:lnTo>
                  <a:lnTo>
                    <a:pt x="15063" y="15063"/>
                  </a:lnTo>
                  <a:lnTo>
                    <a:pt x="4041" y="31412"/>
                  </a:lnTo>
                  <a:lnTo>
                    <a:pt x="0" y="51435"/>
                  </a:lnTo>
                  <a:lnTo>
                    <a:pt x="0" y="1500606"/>
                  </a:lnTo>
                  <a:lnTo>
                    <a:pt x="4041" y="1520628"/>
                  </a:lnTo>
                  <a:lnTo>
                    <a:pt x="15063" y="1536977"/>
                  </a:lnTo>
                  <a:lnTo>
                    <a:pt x="31412" y="1548000"/>
                  </a:lnTo>
                  <a:lnTo>
                    <a:pt x="51434" y="1552041"/>
                  </a:lnTo>
                  <a:lnTo>
                    <a:pt x="1543265" y="1552041"/>
                  </a:lnTo>
                  <a:lnTo>
                    <a:pt x="1563282" y="1548000"/>
                  </a:lnTo>
                  <a:lnTo>
                    <a:pt x="1579632" y="1536977"/>
                  </a:lnTo>
                  <a:lnTo>
                    <a:pt x="1590657" y="1520628"/>
                  </a:lnTo>
                  <a:lnTo>
                    <a:pt x="1594700" y="1500606"/>
                  </a:lnTo>
                  <a:lnTo>
                    <a:pt x="1594700" y="51435"/>
                  </a:lnTo>
                  <a:lnTo>
                    <a:pt x="1590657" y="31412"/>
                  </a:lnTo>
                  <a:lnTo>
                    <a:pt x="1579632" y="15063"/>
                  </a:lnTo>
                  <a:lnTo>
                    <a:pt x="1563282" y="4041"/>
                  </a:lnTo>
                  <a:lnTo>
                    <a:pt x="1543265" y="0"/>
                  </a:lnTo>
                  <a:close/>
                </a:path>
              </a:pathLst>
            </a:custGeom>
            <a:solidFill>
              <a:srgbClr val="FFFFFF"/>
            </a:solidFill>
          </p:spPr>
          <p:txBody>
            <a:bodyPr wrap="square" lIns="0" tIns="0" rIns="0" bIns="0" rtlCol="0"/>
            <a:lstStyle/>
            <a:p>
              <a:endParaRPr/>
            </a:p>
          </p:txBody>
        </p:sp>
        <p:sp>
          <p:nvSpPr>
            <p:cNvPr id="78" name="object 78"/>
            <p:cNvSpPr/>
            <p:nvPr/>
          </p:nvSpPr>
          <p:spPr>
            <a:xfrm>
              <a:off x="729136" y="3031740"/>
              <a:ext cx="1595120" cy="1552575"/>
            </a:xfrm>
            <a:custGeom>
              <a:avLst/>
              <a:gdLst/>
              <a:ahLst/>
              <a:cxnLst/>
              <a:rect l="l" t="t" r="r" b="b"/>
              <a:pathLst>
                <a:path w="1595120" h="1552575">
                  <a:moveTo>
                    <a:pt x="51434" y="0"/>
                  </a:moveTo>
                  <a:lnTo>
                    <a:pt x="31412" y="4041"/>
                  </a:lnTo>
                  <a:lnTo>
                    <a:pt x="15063" y="15063"/>
                  </a:lnTo>
                  <a:lnTo>
                    <a:pt x="4041" y="31412"/>
                  </a:lnTo>
                  <a:lnTo>
                    <a:pt x="0" y="51435"/>
                  </a:lnTo>
                  <a:lnTo>
                    <a:pt x="0" y="1500606"/>
                  </a:lnTo>
                  <a:lnTo>
                    <a:pt x="4041" y="1520628"/>
                  </a:lnTo>
                  <a:lnTo>
                    <a:pt x="15063" y="1536977"/>
                  </a:lnTo>
                  <a:lnTo>
                    <a:pt x="31412" y="1548000"/>
                  </a:lnTo>
                  <a:lnTo>
                    <a:pt x="51434" y="1552041"/>
                  </a:lnTo>
                  <a:lnTo>
                    <a:pt x="1543265" y="1552041"/>
                  </a:lnTo>
                  <a:lnTo>
                    <a:pt x="1563282" y="1548000"/>
                  </a:lnTo>
                  <a:lnTo>
                    <a:pt x="1579632" y="1536977"/>
                  </a:lnTo>
                  <a:lnTo>
                    <a:pt x="1590657" y="1520628"/>
                  </a:lnTo>
                  <a:lnTo>
                    <a:pt x="1594700" y="1500606"/>
                  </a:lnTo>
                  <a:lnTo>
                    <a:pt x="1594700" y="51435"/>
                  </a:lnTo>
                  <a:lnTo>
                    <a:pt x="1590657" y="31412"/>
                  </a:lnTo>
                  <a:lnTo>
                    <a:pt x="1579632" y="15063"/>
                  </a:lnTo>
                  <a:lnTo>
                    <a:pt x="1563282" y="4041"/>
                  </a:lnTo>
                  <a:lnTo>
                    <a:pt x="1543265" y="0"/>
                  </a:lnTo>
                  <a:lnTo>
                    <a:pt x="51434" y="0"/>
                  </a:lnTo>
                  <a:close/>
                </a:path>
              </a:pathLst>
            </a:custGeom>
            <a:ln w="3708">
              <a:solidFill>
                <a:srgbClr val="00A975"/>
              </a:solidFill>
            </a:ln>
          </p:spPr>
          <p:txBody>
            <a:bodyPr wrap="square" lIns="0" tIns="0" rIns="0" bIns="0" rtlCol="0"/>
            <a:lstStyle/>
            <a:p>
              <a:endParaRPr/>
            </a:p>
          </p:txBody>
        </p:sp>
      </p:grpSp>
      <p:grpSp>
        <p:nvGrpSpPr>
          <p:cNvPr id="79" name="object 79"/>
          <p:cNvGrpSpPr/>
          <p:nvPr/>
        </p:nvGrpSpPr>
        <p:grpSpPr>
          <a:xfrm>
            <a:off x="3331683" y="2429931"/>
            <a:ext cx="400685" cy="53340"/>
            <a:chOff x="3331683" y="2429931"/>
            <a:chExt cx="400685" cy="53340"/>
          </a:xfrm>
        </p:grpSpPr>
        <p:sp>
          <p:nvSpPr>
            <p:cNvPr id="80" name="object 80"/>
            <p:cNvSpPr/>
            <p:nvPr/>
          </p:nvSpPr>
          <p:spPr>
            <a:xfrm>
              <a:off x="3681006" y="2429931"/>
              <a:ext cx="51435" cy="53340"/>
            </a:xfrm>
            <a:custGeom>
              <a:avLst/>
              <a:gdLst/>
              <a:ahLst/>
              <a:cxnLst/>
              <a:rect l="l" t="t" r="r" b="b"/>
              <a:pathLst>
                <a:path w="51435" h="53339">
                  <a:moveTo>
                    <a:pt x="0" y="0"/>
                  </a:moveTo>
                  <a:lnTo>
                    <a:pt x="10325" y="53149"/>
                  </a:lnTo>
                  <a:lnTo>
                    <a:pt x="51180" y="17627"/>
                  </a:lnTo>
                  <a:lnTo>
                    <a:pt x="0" y="0"/>
                  </a:lnTo>
                  <a:close/>
                </a:path>
              </a:pathLst>
            </a:custGeom>
            <a:solidFill>
              <a:srgbClr val="00653E"/>
            </a:solidFill>
          </p:spPr>
          <p:txBody>
            <a:bodyPr wrap="square" lIns="0" tIns="0" rIns="0" bIns="0" rtlCol="0"/>
            <a:lstStyle/>
            <a:p>
              <a:endParaRPr/>
            </a:p>
          </p:txBody>
        </p:sp>
        <p:sp>
          <p:nvSpPr>
            <p:cNvPr id="81" name="object 81"/>
            <p:cNvSpPr/>
            <p:nvPr/>
          </p:nvSpPr>
          <p:spPr>
            <a:xfrm>
              <a:off x="3343113" y="2444885"/>
              <a:ext cx="350520" cy="18415"/>
            </a:xfrm>
            <a:custGeom>
              <a:avLst/>
              <a:gdLst/>
              <a:ahLst/>
              <a:cxnLst/>
              <a:rect l="l" t="t" r="r" b="b"/>
              <a:pathLst>
                <a:path w="350520" h="18414">
                  <a:moveTo>
                    <a:pt x="0" y="0"/>
                  </a:moveTo>
                  <a:lnTo>
                    <a:pt x="46978" y="7369"/>
                  </a:lnTo>
                  <a:lnTo>
                    <a:pt x="95062" y="12955"/>
                  </a:lnTo>
                  <a:lnTo>
                    <a:pt x="144204" y="16608"/>
                  </a:lnTo>
                  <a:lnTo>
                    <a:pt x="194358" y="18181"/>
                  </a:lnTo>
                  <a:lnTo>
                    <a:pt x="245478" y="17528"/>
                  </a:lnTo>
                  <a:lnTo>
                    <a:pt x="297517" y="14501"/>
                  </a:lnTo>
                  <a:lnTo>
                    <a:pt x="350431" y="8953"/>
                  </a:lnTo>
                </a:path>
              </a:pathLst>
            </a:custGeom>
            <a:ln w="22859">
              <a:solidFill>
                <a:srgbClr val="00653E"/>
              </a:solidFill>
            </a:ln>
          </p:spPr>
          <p:txBody>
            <a:bodyPr wrap="square" lIns="0" tIns="0" rIns="0" bIns="0" rtlCol="0"/>
            <a:lstStyle/>
            <a:p>
              <a:endParaRPr/>
            </a:p>
          </p:txBody>
        </p:sp>
      </p:grpSp>
      <p:grpSp>
        <p:nvGrpSpPr>
          <p:cNvPr id="82" name="object 82"/>
          <p:cNvGrpSpPr/>
          <p:nvPr/>
        </p:nvGrpSpPr>
        <p:grpSpPr>
          <a:xfrm>
            <a:off x="4090020" y="2909247"/>
            <a:ext cx="53340" cy="400685"/>
            <a:chOff x="4090020" y="2909247"/>
            <a:chExt cx="53340" cy="400685"/>
          </a:xfrm>
        </p:grpSpPr>
        <p:sp>
          <p:nvSpPr>
            <p:cNvPr id="83" name="object 83"/>
            <p:cNvSpPr/>
            <p:nvPr/>
          </p:nvSpPr>
          <p:spPr>
            <a:xfrm>
              <a:off x="4090020" y="3258558"/>
              <a:ext cx="53340" cy="51435"/>
            </a:xfrm>
            <a:custGeom>
              <a:avLst/>
              <a:gdLst/>
              <a:ahLst/>
              <a:cxnLst/>
              <a:rect l="l" t="t" r="r" b="b"/>
              <a:pathLst>
                <a:path w="53339" h="51435">
                  <a:moveTo>
                    <a:pt x="53149" y="0"/>
                  </a:moveTo>
                  <a:lnTo>
                    <a:pt x="0" y="10325"/>
                  </a:lnTo>
                  <a:lnTo>
                    <a:pt x="35521" y="51180"/>
                  </a:lnTo>
                  <a:lnTo>
                    <a:pt x="53149" y="0"/>
                  </a:lnTo>
                  <a:close/>
                </a:path>
              </a:pathLst>
            </a:custGeom>
            <a:solidFill>
              <a:srgbClr val="00653E"/>
            </a:solidFill>
          </p:spPr>
          <p:txBody>
            <a:bodyPr wrap="square" lIns="0" tIns="0" rIns="0" bIns="0" rtlCol="0"/>
            <a:lstStyle/>
            <a:p>
              <a:endParaRPr/>
            </a:p>
          </p:txBody>
        </p:sp>
        <p:sp>
          <p:nvSpPr>
            <p:cNvPr id="84" name="object 84"/>
            <p:cNvSpPr/>
            <p:nvPr/>
          </p:nvSpPr>
          <p:spPr>
            <a:xfrm>
              <a:off x="4110036" y="2920677"/>
              <a:ext cx="18415" cy="350520"/>
            </a:xfrm>
            <a:custGeom>
              <a:avLst/>
              <a:gdLst/>
              <a:ahLst/>
              <a:cxnLst/>
              <a:rect l="l" t="t" r="r" b="b"/>
              <a:pathLst>
                <a:path w="18414" h="350520">
                  <a:moveTo>
                    <a:pt x="18181" y="0"/>
                  </a:moveTo>
                  <a:lnTo>
                    <a:pt x="10811" y="46978"/>
                  </a:lnTo>
                  <a:lnTo>
                    <a:pt x="5226" y="95062"/>
                  </a:lnTo>
                  <a:lnTo>
                    <a:pt x="1573" y="144204"/>
                  </a:lnTo>
                  <a:lnTo>
                    <a:pt x="0" y="194358"/>
                  </a:lnTo>
                  <a:lnTo>
                    <a:pt x="653" y="245478"/>
                  </a:lnTo>
                  <a:lnTo>
                    <a:pt x="3680" y="297517"/>
                  </a:lnTo>
                  <a:lnTo>
                    <a:pt x="9228" y="350431"/>
                  </a:lnTo>
                </a:path>
              </a:pathLst>
            </a:custGeom>
            <a:ln w="22859">
              <a:solidFill>
                <a:srgbClr val="00653E"/>
              </a:solidFill>
            </a:ln>
          </p:spPr>
          <p:txBody>
            <a:bodyPr wrap="square" lIns="0" tIns="0" rIns="0" bIns="0" rtlCol="0"/>
            <a:lstStyle/>
            <a:p>
              <a:endParaRPr/>
            </a:p>
          </p:txBody>
        </p:sp>
      </p:grpSp>
      <p:grpSp>
        <p:nvGrpSpPr>
          <p:cNvPr id="85" name="object 85"/>
          <p:cNvGrpSpPr/>
          <p:nvPr/>
        </p:nvGrpSpPr>
        <p:grpSpPr>
          <a:xfrm>
            <a:off x="2696470" y="5723760"/>
            <a:ext cx="53340" cy="400685"/>
            <a:chOff x="2696470" y="5723760"/>
            <a:chExt cx="53340" cy="400685"/>
          </a:xfrm>
        </p:grpSpPr>
        <p:sp>
          <p:nvSpPr>
            <p:cNvPr id="86" name="object 86"/>
            <p:cNvSpPr/>
            <p:nvPr/>
          </p:nvSpPr>
          <p:spPr>
            <a:xfrm>
              <a:off x="2696470" y="6073083"/>
              <a:ext cx="53340" cy="51435"/>
            </a:xfrm>
            <a:custGeom>
              <a:avLst/>
              <a:gdLst/>
              <a:ahLst/>
              <a:cxnLst/>
              <a:rect l="l" t="t" r="r" b="b"/>
              <a:pathLst>
                <a:path w="53339" h="51435">
                  <a:moveTo>
                    <a:pt x="0" y="0"/>
                  </a:moveTo>
                  <a:lnTo>
                    <a:pt x="17627" y="51180"/>
                  </a:lnTo>
                  <a:lnTo>
                    <a:pt x="53149" y="10325"/>
                  </a:lnTo>
                  <a:lnTo>
                    <a:pt x="0" y="0"/>
                  </a:lnTo>
                  <a:close/>
                </a:path>
              </a:pathLst>
            </a:custGeom>
            <a:solidFill>
              <a:srgbClr val="00653E"/>
            </a:solidFill>
          </p:spPr>
          <p:txBody>
            <a:bodyPr wrap="square" lIns="0" tIns="0" rIns="0" bIns="0" rtlCol="0"/>
            <a:lstStyle/>
            <a:p>
              <a:endParaRPr/>
            </a:p>
          </p:txBody>
        </p:sp>
        <p:sp>
          <p:nvSpPr>
            <p:cNvPr id="87" name="object 87"/>
            <p:cNvSpPr/>
            <p:nvPr/>
          </p:nvSpPr>
          <p:spPr>
            <a:xfrm>
              <a:off x="2711424" y="5735190"/>
              <a:ext cx="18415" cy="350520"/>
            </a:xfrm>
            <a:custGeom>
              <a:avLst/>
              <a:gdLst/>
              <a:ahLst/>
              <a:cxnLst/>
              <a:rect l="l" t="t" r="r" b="b"/>
              <a:pathLst>
                <a:path w="18414" h="350520">
                  <a:moveTo>
                    <a:pt x="0" y="0"/>
                  </a:moveTo>
                  <a:lnTo>
                    <a:pt x="7369" y="46978"/>
                  </a:lnTo>
                  <a:lnTo>
                    <a:pt x="12955" y="95062"/>
                  </a:lnTo>
                  <a:lnTo>
                    <a:pt x="16608" y="144204"/>
                  </a:lnTo>
                  <a:lnTo>
                    <a:pt x="18181" y="194358"/>
                  </a:lnTo>
                  <a:lnTo>
                    <a:pt x="17528" y="245478"/>
                  </a:lnTo>
                  <a:lnTo>
                    <a:pt x="14501" y="297517"/>
                  </a:lnTo>
                  <a:lnTo>
                    <a:pt x="8953" y="350431"/>
                  </a:lnTo>
                </a:path>
              </a:pathLst>
            </a:custGeom>
            <a:ln w="22859">
              <a:solidFill>
                <a:srgbClr val="00653E"/>
              </a:solidFill>
            </a:ln>
          </p:spPr>
          <p:txBody>
            <a:bodyPr wrap="square" lIns="0" tIns="0" rIns="0" bIns="0" rtlCol="0"/>
            <a:lstStyle/>
            <a:p>
              <a:endParaRPr/>
            </a:p>
          </p:txBody>
        </p:sp>
      </p:grpSp>
      <p:grpSp>
        <p:nvGrpSpPr>
          <p:cNvPr id="88" name="object 88"/>
          <p:cNvGrpSpPr/>
          <p:nvPr/>
        </p:nvGrpSpPr>
        <p:grpSpPr>
          <a:xfrm>
            <a:off x="3714357" y="5890964"/>
            <a:ext cx="115570" cy="393065"/>
            <a:chOff x="3714357" y="5890964"/>
            <a:chExt cx="115570" cy="393065"/>
          </a:xfrm>
        </p:grpSpPr>
        <p:sp>
          <p:nvSpPr>
            <p:cNvPr id="89" name="object 89"/>
            <p:cNvSpPr/>
            <p:nvPr/>
          </p:nvSpPr>
          <p:spPr>
            <a:xfrm>
              <a:off x="3775565" y="5890964"/>
              <a:ext cx="54610" cy="46990"/>
            </a:xfrm>
            <a:custGeom>
              <a:avLst/>
              <a:gdLst/>
              <a:ahLst/>
              <a:cxnLst/>
              <a:rect l="l" t="t" r="r" b="b"/>
              <a:pathLst>
                <a:path w="54610" h="46989">
                  <a:moveTo>
                    <a:pt x="27076" y="0"/>
                  </a:moveTo>
                  <a:lnTo>
                    <a:pt x="0" y="46875"/>
                  </a:lnTo>
                  <a:lnTo>
                    <a:pt x="54152" y="46875"/>
                  </a:lnTo>
                  <a:lnTo>
                    <a:pt x="27076" y="0"/>
                  </a:lnTo>
                  <a:close/>
                </a:path>
              </a:pathLst>
            </a:custGeom>
            <a:solidFill>
              <a:srgbClr val="00653E"/>
            </a:solidFill>
          </p:spPr>
          <p:txBody>
            <a:bodyPr wrap="square" lIns="0" tIns="0" rIns="0" bIns="0" rtlCol="0"/>
            <a:lstStyle/>
            <a:p>
              <a:endParaRPr/>
            </a:p>
          </p:txBody>
        </p:sp>
        <p:sp>
          <p:nvSpPr>
            <p:cNvPr id="90" name="object 90"/>
            <p:cNvSpPr/>
            <p:nvPr/>
          </p:nvSpPr>
          <p:spPr>
            <a:xfrm>
              <a:off x="3725787" y="5930077"/>
              <a:ext cx="76200" cy="342900"/>
            </a:xfrm>
            <a:custGeom>
              <a:avLst/>
              <a:gdLst/>
              <a:ahLst/>
              <a:cxnLst/>
              <a:rect l="l" t="t" r="r" b="b"/>
              <a:pathLst>
                <a:path w="76200" h="342900">
                  <a:moveTo>
                    <a:pt x="0" y="342290"/>
                  </a:moveTo>
                  <a:lnTo>
                    <a:pt x="16195" y="297577"/>
                  </a:lnTo>
                  <a:lnTo>
                    <a:pt x="30849" y="251441"/>
                  </a:lnTo>
                  <a:lnTo>
                    <a:pt x="43809" y="203897"/>
                  </a:lnTo>
                  <a:lnTo>
                    <a:pt x="54922" y="154964"/>
                  </a:lnTo>
                  <a:lnTo>
                    <a:pt x="64037" y="104658"/>
                  </a:lnTo>
                  <a:lnTo>
                    <a:pt x="71003" y="52998"/>
                  </a:lnTo>
                  <a:lnTo>
                    <a:pt x="75666" y="0"/>
                  </a:lnTo>
                </a:path>
              </a:pathLst>
            </a:custGeom>
            <a:ln w="22860">
              <a:solidFill>
                <a:srgbClr val="00653E"/>
              </a:solidFill>
            </a:ln>
          </p:spPr>
          <p:txBody>
            <a:bodyPr wrap="square" lIns="0" tIns="0" rIns="0" bIns="0" rtlCol="0"/>
            <a:lstStyle/>
            <a:p>
              <a:endParaRPr/>
            </a:p>
          </p:txBody>
        </p:sp>
      </p:grpSp>
      <p:grpSp>
        <p:nvGrpSpPr>
          <p:cNvPr id="91" name="object 91"/>
          <p:cNvGrpSpPr/>
          <p:nvPr/>
        </p:nvGrpSpPr>
        <p:grpSpPr>
          <a:xfrm>
            <a:off x="4761859" y="5222153"/>
            <a:ext cx="400685" cy="53340"/>
            <a:chOff x="4761859" y="5222153"/>
            <a:chExt cx="400685" cy="53340"/>
          </a:xfrm>
        </p:grpSpPr>
        <p:sp>
          <p:nvSpPr>
            <p:cNvPr id="92" name="object 92"/>
            <p:cNvSpPr/>
            <p:nvPr/>
          </p:nvSpPr>
          <p:spPr>
            <a:xfrm>
              <a:off x="5111183" y="5222153"/>
              <a:ext cx="51435" cy="53340"/>
            </a:xfrm>
            <a:custGeom>
              <a:avLst/>
              <a:gdLst/>
              <a:ahLst/>
              <a:cxnLst/>
              <a:rect l="l" t="t" r="r" b="b"/>
              <a:pathLst>
                <a:path w="51435" h="53339">
                  <a:moveTo>
                    <a:pt x="10325" y="0"/>
                  </a:moveTo>
                  <a:lnTo>
                    <a:pt x="0" y="53149"/>
                  </a:lnTo>
                  <a:lnTo>
                    <a:pt x="51180" y="35521"/>
                  </a:lnTo>
                  <a:lnTo>
                    <a:pt x="10325" y="0"/>
                  </a:lnTo>
                  <a:close/>
                </a:path>
              </a:pathLst>
            </a:custGeom>
            <a:solidFill>
              <a:srgbClr val="00653E"/>
            </a:solidFill>
          </p:spPr>
          <p:txBody>
            <a:bodyPr wrap="square" lIns="0" tIns="0" rIns="0" bIns="0" rtlCol="0"/>
            <a:lstStyle/>
            <a:p>
              <a:endParaRPr/>
            </a:p>
          </p:txBody>
        </p:sp>
        <p:sp>
          <p:nvSpPr>
            <p:cNvPr id="93" name="object 93"/>
            <p:cNvSpPr/>
            <p:nvPr/>
          </p:nvSpPr>
          <p:spPr>
            <a:xfrm>
              <a:off x="4773289" y="5242160"/>
              <a:ext cx="350520" cy="18415"/>
            </a:xfrm>
            <a:custGeom>
              <a:avLst/>
              <a:gdLst/>
              <a:ahLst/>
              <a:cxnLst/>
              <a:rect l="l" t="t" r="r" b="b"/>
              <a:pathLst>
                <a:path w="350520" h="18414">
                  <a:moveTo>
                    <a:pt x="0" y="18181"/>
                  </a:moveTo>
                  <a:lnTo>
                    <a:pt x="46978" y="10811"/>
                  </a:lnTo>
                  <a:lnTo>
                    <a:pt x="95062" y="5226"/>
                  </a:lnTo>
                  <a:lnTo>
                    <a:pt x="144204" y="1573"/>
                  </a:lnTo>
                  <a:lnTo>
                    <a:pt x="194358" y="0"/>
                  </a:lnTo>
                  <a:lnTo>
                    <a:pt x="245478" y="653"/>
                  </a:lnTo>
                  <a:lnTo>
                    <a:pt x="297517" y="3680"/>
                  </a:lnTo>
                  <a:lnTo>
                    <a:pt x="350431" y="9228"/>
                  </a:lnTo>
                </a:path>
              </a:pathLst>
            </a:custGeom>
            <a:ln w="22859">
              <a:solidFill>
                <a:srgbClr val="00653E"/>
              </a:solidFill>
            </a:ln>
          </p:spPr>
          <p:txBody>
            <a:bodyPr wrap="square" lIns="0" tIns="0" rIns="0" bIns="0" rtlCol="0"/>
            <a:lstStyle/>
            <a:p>
              <a:endParaRPr/>
            </a:p>
          </p:txBody>
        </p:sp>
      </p:grpSp>
      <p:grpSp>
        <p:nvGrpSpPr>
          <p:cNvPr id="94" name="object 94"/>
          <p:cNvGrpSpPr/>
          <p:nvPr/>
        </p:nvGrpSpPr>
        <p:grpSpPr>
          <a:xfrm>
            <a:off x="5529584" y="4329521"/>
            <a:ext cx="55880" cy="400685"/>
            <a:chOff x="5529584" y="4329521"/>
            <a:chExt cx="55880" cy="400685"/>
          </a:xfrm>
        </p:grpSpPr>
        <p:sp>
          <p:nvSpPr>
            <p:cNvPr id="95" name="object 95"/>
            <p:cNvSpPr/>
            <p:nvPr/>
          </p:nvSpPr>
          <p:spPr>
            <a:xfrm>
              <a:off x="5529584" y="4329521"/>
              <a:ext cx="53340" cy="51435"/>
            </a:xfrm>
            <a:custGeom>
              <a:avLst/>
              <a:gdLst/>
              <a:ahLst/>
              <a:cxnLst/>
              <a:rect l="l" t="t" r="r" b="b"/>
              <a:pathLst>
                <a:path w="53339" h="51435">
                  <a:moveTo>
                    <a:pt x="34798" y="0"/>
                  </a:moveTo>
                  <a:lnTo>
                    <a:pt x="0" y="41478"/>
                  </a:lnTo>
                  <a:lnTo>
                    <a:pt x="53314" y="50876"/>
                  </a:lnTo>
                  <a:lnTo>
                    <a:pt x="34798" y="0"/>
                  </a:lnTo>
                  <a:close/>
                </a:path>
              </a:pathLst>
            </a:custGeom>
            <a:solidFill>
              <a:srgbClr val="00653E"/>
            </a:solidFill>
          </p:spPr>
          <p:txBody>
            <a:bodyPr wrap="square" lIns="0" tIns="0" rIns="0" bIns="0" rtlCol="0"/>
            <a:lstStyle/>
            <a:p>
              <a:endParaRPr/>
            </a:p>
          </p:txBody>
        </p:sp>
        <p:sp>
          <p:nvSpPr>
            <p:cNvPr id="96" name="object 96"/>
            <p:cNvSpPr/>
            <p:nvPr/>
          </p:nvSpPr>
          <p:spPr>
            <a:xfrm>
              <a:off x="5552041" y="4368293"/>
              <a:ext cx="22225" cy="350520"/>
            </a:xfrm>
            <a:custGeom>
              <a:avLst/>
              <a:gdLst/>
              <a:ahLst/>
              <a:cxnLst/>
              <a:rect l="l" t="t" r="r" b="b"/>
              <a:pathLst>
                <a:path w="22225" h="350520">
                  <a:moveTo>
                    <a:pt x="21806" y="350215"/>
                  </a:moveTo>
                  <a:lnTo>
                    <a:pt x="13617" y="303364"/>
                  </a:lnTo>
                  <a:lnTo>
                    <a:pt x="7194" y="255382"/>
                  </a:lnTo>
                  <a:lnTo>
                    <a:pt x="2686" y="206310"/>
                  </a:lnTo>
                  <a:lnTo>
                    <a:pt x="239" y="156193"/>
                  </a:lnTo>
                  <a:lnTo>
                    <a:pt x="0" y="105073"/>
                  </a:lnTo>
                  <a:lnTo>
                    <a:pt x="2115" y="52994"/>
                  </a:lnTo>
                  <a:lnTo>
                    <a:pt x="6731" y="0"/>
                  </a:lnTo>
                </a:path>
              </a:pathLst>
            </a:custGeom>
            <a:ln w="22859">
              <a:solidFill>
                <a:srgbClr val="00653E"/>
              </a:solidFill>
            </a:ln>
          </p:spPr>
          <p:txBody>
            <a:bodyPr wrap="square" lIns="0" tIns="0" rIns="0" bIns="0" rtlCol="0"/>
            <a:lstStyle/>
            <a:p>
              <a:endParaRPr/>
            </a:p>
          </p:txBody>
        </p:sp>
      </p:grpSp>
      <p:grpSp>
        <p:nvGrpSpPr>
          <p:cNvPr id="97" name="object 97"/>
          <p:cNvGrpSpPr/>
          <p:nvPr/>
        </p:nvGrpSpPr>
        <p:grpSpPr>
          <a:xfrm>
            <a:off x="6936092" y="3358212"/>
            <a:ext cx="53340" cy="400685"/>
            <a:chOff x="6936092" y="3358212"/>
            <a:chExt cx="53340" cy="400685"/>
          </a:xfrm>
        </p:grpSpPr>
        <p:sp>
          <p:nvSpPr>
            <p:cNvPr id="98" name="object 98"/>
            <p:cNvSpPr/>
            <p:nvPr/>
          </p:nvSpPr>
          <p:spPr>
            <a:xfrm>
              <a:off x="6936092" y="3707535"/>
              <a:ext cx="53340" cy="51435"/>
            </a:xfrm>
            <a:custGeom>
              <a:avLst/>
              <a:gdLst/>
              <a:ahLst/>
              <a:cxnLst/>
              <a:rect l="l" t="t" r="r" b="b"/>
              <a:pathLst>
                <a:path w="53340" h="51435">
                  <a:moveTo>
                    <a:pt x="53149" y="0"/>
                  </a:moveTo>
                  <a:lnTo>
                    <a:pt x="0" y="10325"/>
                  </a:lnTo>
                  <a:lnTo>
                    <a:pt x="35521" y="51180"/>
                  </a:lnTo>
                  <a:lnTo>
                    <a:pt x="53149" y="0"/>
                  </a:lnTo>
                  <a:close/>
                </a:path>
              </a:pathLst>
            </a:custGeom>
            <a:solidFill>
              <a:srgbClr val="00653E"/>
            </a:solidFill>
          </p:spPr>
          <p:txBody>
            <a:bodyPr wrap="square" lIns="0" tIns="0" rIns="0" bIns="0" rtlCol="0"/>
            <a:lstStyle/>
            <a:p>
              <a:endParaRPr/>
            </a:p>
          </p:txBody>
        </p:sp>
        <p:sp>
          <p:nvSpPr>
            <p:cNvPr id="99" name="object 99"/>
            <p:cNvSpPr/>
            <p:nvPr/>
          </p:nvSpPr>
          <p:spPr>
            <a:xfrm>
              <a:off x="6956101" y="3369642"/>
              <a:ext cx="18415" cy="350520"/>
            </a:xfrm>
            <a:custGeom>
              <a:avLst/>
              <a:gdLst/>
              <a:ahLst/>
              <a:cxnLst/>
              <a:rect l="l" t="t" r="r" b="b"/>
              <a:pathLst>
                <a:path w="18415" h="350520">
                  <a:moveTo>
                    <a:pt x="18181" y="0"/>
                  </a:moveTo>
                  <a:lnTo>
                    <a:pt x="10811" y="46978"/>
                  </a:lnTo>
                  <a:lnTo>
                    <a:pt x="5226" y="95062"/>
                  </a:lnTo>
                  <a:lnTo>
                    <a:pt x="1573" y="144204"/>
                  </a:lnTo>
                  <a:lnTo>
                    <a:pt x="0" y="194358"/>
                  </a:lnTo>
                  <a:lnTo>
                    <a:pt x="653" y="245478"/>
                  </a:lnTo>
                  <a:lnTo>
                    <a:pt x="3680" y="297517"/>
                  </a:lnTo>
                  <a:lnTo>
                    <a:pt x="9228" y="350431"/>
                  </a:lnTo>
                </a:path>
              </a:pathLst>
            </a:custGeom>
            <a:ln w="22859">
              <a:solidFill>
                <a:srgbClr val="00653E"/>
              </a:solidFill>
            </a:ln>
          </p:spPr>
          <p:txBody>
            <a:bodyPr wrap="square" lIns="0" tIns="0" rIns="0" bIns="0" rtlCol="0"/>
            <a:lstStyle/>
            <a:p>
              <a:endParaRPr/>
            </a:p>
          </p:txBody>
        </p:sp>
      </p:grpSp>
      <p:grpSp>
        <p:nvGrpSpPr>
          <p:cNvPr id="100" name="object 100"/>
          <p:cNvGrpSpPr/>
          <p:nvPr/>
        </p:nvGrpSpPr>
        <p:grpSpPr>
          <a:xfrm>
            <a:off x="7210604" y="5276396"/>
            <a:ext cx="53340" cy="400685"/>
            <a:chOff x="7210604" y="5276396"/>
            <a:chExt cx="53340" cy="400685"/>
          </a:xfrm>
        </p:grpSpPr>
        <p:sp>
          <p:nvSpPr>
            <p:cNvPr id="101" name="object 101"/>
            <p:cNvSpPr/>
            <p:nvPr/>
          </p:nvSpPr>
          <p:spPr>
            <a:xfrm>
              <a:off x="7210604" y="5625718"/>
              <a:ext cx="53340" cy="51435"/>
            </a:xfrm>
            <a:custGeom>
              <a:avLst/>
              <a:gdLst/>
              <a:ahLst/>
              <a:cxnLst/>
              <a:rect l="l" t="t" r="r" b="b"/>
              <a:pathLst>
                <a:path w="53340" h="51435">
                  <a:moveTo>
                    <a:pt x="0" y="0"/>
                  </a:moveTo>
                  <a:lnTo>
                    <a:pt x="17627" y="51180"/>
                  </a:lnTo>
                  <a:lnTo>
                    <a:pt x="53149" y="10325"/>
                  </a:lnTo>
                  <a:lnTo>
                    <a:pt x="0" y="0"/>
                  </a:lnTo>
                  <a:close/>
                </a:path>
              </a:pathLst>
            </a:custGeom>
            <a:solidFill>
              <a:srgbClr val="00653E"/>
            </a:solidFill>
          </p:spPr>
          <p:txBody>
            <a:bodyPr wrap="square" lIns="0" tIns="0" rIns="0" bIns="0" rtlCol="0"/>
            <a:lstStyle/>
            <a:p>
              <a:endParaRPr/>
            </a:p>
          </p:txBody>
        </p:sp>
        <p:sp>
          <p:nvSpPr>
            <p:cNvPr id="102" name="object 102"/>
            <p:cNvSpPr/>
            <p:nvPr/>
          </p:nvSpPr>
          <p:spPr>
            <a:xfrm>
              <a:off x="7225555" y="5287826"/>
              <a:ext cx="18415" cy="350520"/>
            </a:xfrm>
            <a:custGeom>
              <a:avLst/>
              <a:gdLst/>
              <a:ahLst/>
              <a:cxnLst/>
              <a:rect l="l" t="t" r="r" b="b"/>
              <a:pathLst>
                <a:path w="18415" h="350520">
                  <a:moveTo>
                    <a:pt x="0" y="0"/>
                  </a:moveTo>
                  <a:lnTo>
                    <a:pt x="7369" y="46978"/>
                  </a:lnTo>
                  <a:lnTo>
                    <a:pt x="12955" y="95062"/>
                  </a:lnTo>
                  <a:lnTo>
                    <a:pt x="16608" y="144204"/>
                  </a:lnTo>
                  <a:lnTo>
                    <a:pt x="18181" y="194358"/>
                  </a:lnTo>
                  <a:lnTo>
                    <a:pt x="17528" y="245478"/>
                  </a:lnTo>
                  <a:lnTo>
                    <a:pt x="14501" y="297517"/>
                  </a:lnTo>
                  <a:lnTo>
                    <a:pt x="8953" y="350431"/>
                  </a:lnTo>
                </a:path>
              </a:pathLst>
            </a:custGeom>
            <a:ln w="22859">
              <a:solidFill>
                <a:srgbClr val="00653E"/>
              </a:solidFill>
            </a:ln>
          </p:spPr>
          <p:txBody>
            <a:bodyPr wrap="square" lIns="0" tIns="0" rIns="0" bIns="0" rtlCol="0"/>
            <a:lstStyle/>
            <a:p>
              <a:endParaRPr/>
            </a:p>
          </p:txBody>
        </p:sp>
      </p:grpSp>
      <p:grpSp>
        <p:nvGrpSpPr>
          <p:cNvPr id="103" name="object 103"/>
          <p:cNvGrpSpPr/>
          <p:nvPr/>
        </p:nvGrpSpPr>
        <p:grpSpPr>
          <a:xfrm>
            <a:off x="8617116" y="3216771"/>
            <a:ext cx="55880" cy="400685"/>
            <a:chOff x="8617116" y="3216771"/>
            <a:chExt cx="55880" cy="400685"/>
          </a:xfrm>
        </p:grpSpPr>
        <p:sp>
          <p:nvSpPr>
            <p:cNvPr id="104" name="object 104"/>
            <p:cNvSpPr/>
            <p:nvPr/>
          </p:nvSpPr>
          <p:spPr>
            <a:xfrm>
              <a:off x="8619499" y="3216771"/>
              <a:ext cx="53340" cy="51435"/>
            </a:xfrm>
            <a:custGeom>
              <a:avLst/>
              <a:gdLst/>
              <a:ahLst/>
              <a:cxnLst/>
              <a:rect l="l" t="t" r="r" b="b"/>
              <a:pathLst>
                <a:path w="53340" h="51435">
                  <a:moveTo>
                    <a:pt x="18516" y="0"/>
                  </a:moveTo>
                  <a:lnTo>
                    <a:pt x="0" y="50876"/>
                  </a:lnTo>
                  <a:lnTo>
                    <a:pt x="53314" y="41478"/>
                  </a:lnTo>
                  <a:lnTo>
                    <a:pt x="18516" y="0"/>
                  </a:lnTo>
                  <a:close/>
                </a:path>
              </a:pathLst>
            </a:custGeom>
            <a:solidFill>
              <a:srgbClr val="00653E"/>
            </a:solidFill>
          </p:spPr>
          <p:txBody>
            <a:bodyPr wrap="square" lIns="0" tIns="0" rIns="0" bIns="0" rtlCol="0"/>
            <a:lstStyle/>
            <a:p>
              <a:endParaRPr/>
            </a:p>
          </p:txBody>
        </p:sp>
        <p:sp>
          <p:nvSpPr>
            <p:cNvPr id="105" name="object 105"/>
            <p:cNvSpPr/>
            <p:nvPr/>
          </p:nvSpPr>
          <p:spPr>
            <a:xfrm>
              <a:off x="8628546" y="3255543"/>
              <a:ext cx="22225" cy="350520"/>
            </a:xfrm>
            <a:custGeom>
              <a:avLst/>
              <a:gdLst/>
              <a:ahLst/>
              <a:cxnLst/>
              <a:rect l="l" t="t" r="r" b="b"/>
              <a:pathLst>
                <a:path w="22225" h="350520">
                  <a:moveTo>
                    <a:pt x="0" y="350215"/>
                  </a:moveTo>
                  <a:lnTo>
                    <a:pt x="8189" y="303364"/>
                  </a:lnTo>
                  <a:lnTo>
                    <a:pt x="14611" y="255382"/>
                  </a:lnTo>
                  <a:lnTo>
                    <a:pt x="19120" y="206310"/>
                  </a:lnTo>
                  <a:lnTo>
                    <a:pt x="21567" y="156193"/>
                  </a:lnTo>
                  <a:lnTo>
                    <a:pt x="21806" y="105073"/>
                  </a:lnTo>
                  <a:lnTo>
                    <a:pt x="19691" y="52994"/>
                  </a:lnTo>
                  <a:lnTo>
                    <a:pt x="15074" y="0"/>
                  </a:lnTo>
                </a:path>
              </a:pathLst>
            </a:custGeom>
            <a:ln w="22859">
              <a:solidFill>
                <a:srgbClr val="00653E"/>
              </a:solidFill>
            </a:ln>
          </p:spPr>
          <p:txBody>
            <a:bodyPr wrap="square" lIns="0" tIns="0" rIns="0" bIns="0" rtlCol="0"/>
            <a:lstStyle/>
            <a:p>
              <a:endParaRPr/>
            </a:p>
          </p:txBody>
        </p:sp>
      </p:grpSp>
      <p:sp>
        <p:nvSpPr>
          <p:cNvPr id="106" name="object 106"/>
          <p:cNvSpPr txBox="1"/>
          <p:nvPr/>
        </p:nvSpPr>
        <p:spPr>
          <a:xfrm>
            <a:off x="839235" y="3070287"/>
            <a:ext cx="1340170" cy="1419860"/>
          </a:xfrm>
          <a:prstGeom prst="rect">
            <a:avLst/>
          </a:prstGeom>
        </p:spPr>
        <p:txBody>
          <a:bodyPr vert="horz" wrap="square" lIns="0" tIns="57785" rIns="0" bIns="0" rtlCol="0">
            <a:spAutoFit/>
          </a:bodyPr>
          <a:lstStyle/>
          <a:p>
            <a:pPr marL="12700">
              <a:lnSpc>
                <a:spcPct val="100000"/>
              </a:lnSpc>
              <a:spcBef>
                <a:spcPts val="455"/>
              </a:spcBef>
            </a:pPr>
            <a:r>
              <a:rPr sz="900" b="1" spc="-10" dirty="0">
                <a:solidFill>
                  <a:srgbClr val="423F41"/>
                </a:solidFill>
                <a:latin typeface="MyriadPro-Semibold"/>
                <a:cs typeface="MyriadPro-Semibold"/>
              </a:rPr>
              <a:t>Options:</a:t>
            </a:r>
            <a:endParaRPr sz="900" dirty="0">
              <a:latin typeface="MyriadPro-Semibold"/>
              <a:cs typeface="MyriadPro-Semibold"/>
            </a:endParaRPr>
          </a:p>
          <a:p>
            <a:pPr marL="12700" marR="5080">
              <a:lnSpc>
                <a:spcPct val="125000"/>
              </a:lnSpc>
              <a:spcBef>
                <a:spcPts val="90"/>
              </a:spcBef>
            </a:pPr>
            <a:r>
              <a:rPr sz="900" dirty="0">
                <a:solidFill>
                  <a:srgbClr val="423F41"/>
                </a:solidFill>
                <a:latin typeface="Myriad Pro"/>
                <a:cs typeface="Myriad Pro"/>
              </a:rPr>
              <a:t>Septic</a:t>
            </a:r>
            <a:r>
              <a:rPr sz="900" spc="50" dirty="0">
                <a:solidFill>
                  <a:srgbClr val="423F41"/>
                </a:solidFill>
                <a:latin typeface="Myriad Pro"/>
                <a:cs typeface="Myriad Pro"/>
              </a:rPr>
              <a:t> </a:t>
            </a:r>
            <a:r>
              <a:rPr sz="900" dirty="0">
                <a:solidFill>
                  <a:srgbClr val="423F41"/>
                </a:solidFill>
                <a:latin typeface="Myriad Pro"/>
                <a:cs typeface="Myriad Pro"/>
              </a:rPr>
              <a:t>/</a:t>
            </a:r>
            <a:r>
              <a:rPr sz="900" spc="55" dirty="0">
                <a:solidFill>
                  <a:srgbClr val="423F41"/>
                </a:solidFill>
                <a:latin typeface="Myriad Pro"/>
                <a:cs typeface="Myriad Pro"/>
              </a:rPr>
              <a:t> </a:t>
            </a:r>
            <a:r>
              <a:rPr sz="900" dirty="0">
                <a:solidFill>
                  <a:srgbClr val="423F41"/>
                </a:solidFill>
                <a:latin typeface="Myriad Pro"/>
                <a:cs typeface="Myriad Pro"/>
              </a:rPr>
              <a:t>Sewer</a:t>
            </a:r>
            <a:r>
              <a:rPr sz="900" spc="55" dirty="0">
                <a:solidFill>
                  <a:srgbClr val="423F41"/>
                </a:solidFill>
                <a:latin typeface="Myriad Pro"/>
                <a:cs typeface="Myriad Pro"/>
              </a:rPr>
              <a:t> </a:t>
            </a:r>
            <a:r>
              <a:rPr sz="900" spc="-10" dirty="0">
                <a:solidFill>
                  <a:srgbClr val="423F41"/>
                </a:solidFill>
                <a:latin typeface="Myriad Pro"/>
                <a:cs typeface="Myriad Pro"/>
              </a:rPr>
              <a:t>Inspection</a:t>
            </a:r>
            <a:r>
              <a:rPr sz="900" spc="500" dirty="0">
                <a:solidFill>
                  <a:srgbClr val="423F41"/>
                </a:solidFill>
                <a:latin typeface="Myriad Pro"/>
                <a:cs typeface="Myriad Pro"/>
              </a:rPr>
              <a:t> </a:t>
            </a:r>
            <a:r>
              <a:rPr sz="900" spc="-10" dirty="0">
                <a:solidFill>
                  <a:srgbClr val="423F41"/>
                </a:solidFill>
                <a:latin typeface="Myriad Pro"/>
                <a:cs typeface="Myriad Pro"/>
              </a:rPr>
              <a:t>Feasibility</a:t>
            </a:r>
            <a:endParaRPr sz="900" dirty="0">
              <a:latin typeface="Myriad Pro"/>
              <a:cs typeface="Myriad Pro"/>
            </a:endParaRPr>
          </a:p>
          <a:p>
            <a:pPr marL="12700">
              <a:lnSpc>
                <a:spcPct val="100000"/>
              </a:lnSpc>
              <a:spcBef>
                <a:spcPts val="270"/>
              </a:spcBef>
            </a:pPr>
            <a:r>
              <a:rPr sz="900" spc="-20" dirty="0">
                <a:solidFill>
                  <a:srgbClr val="423F41"/>
                </a:solidFill>
                <a:latin typeface="Myriad Pro"/>
                <a:cs typeface="Myriad Pro"/>
              </a:rPr>
              <a:t>Radon</a:t>
            </a:r>
            <a:endParaRPr sz="900" dirty="0">
              <a:latin typeface="Myriad Pro"/>
              <a:cs typeface="Myriad Pro"/>
            </a:endParaRPr>
          </a:p>
          <a:p>
            <a:pPr marL="12700" marR="421005">
              <a:lnSpc>
                <a:spcPct val="125000"/>
              </a:lnSpc>
            </a:pPr>
            <a:r>
              <a:rPr sz="900" dirty="0">
                <a:solidFill>
                  <a:srgbClr val="423F41"/>
                </a:solidFill>
                <a:latin typeface="Myriad Pro"/>
                <a:cs typeface="Myriad Pro"/>
              </a:rPr>
              <a:t>Well</a:t>
            </a:r>
            <a:r>
              <a:rPr sz="900" spc="-25" dirty="0">
                <a:solidFill>
                  <a:srgbClr val="423F41"/>
                </a:solidFill>
                <a:latin typeface="Myriad Pro"/>
                <a:cs typeface="Myriad Pro"/>
              </a:rPr>
              <a:t> </a:t>
            </a:r>
            <a:r>
              <a:rPr sz="900" spc="-10" dirty="0">
                <a:solidFill>
                  <a:srgbClr val="423F41"/>
                </a:solidFill>
                <a:latin typeface="Myriad Pro"/>
                <a:cs typeface="Myriad Pro"/>
              </a:rPr>
              <a:t>Testing</a:t>
            </a:r>
            <a:r>
              <a:rPr sz="900" spc="500" dirty="0">
                <a:solidFill>
                  <a:srgbClr val="423F41"/>
                </a:solidFill>
                <a:latin typeface="Myriad Pro"/>
                <a:cs typeface="Myriad Pro"/>
              </a:rPr>
              <a:t> </a:t>
            </a:r>
            <a:r>
              <a:rPr sz="900" dirty="0">
                <a:solidFill>
                  <a:srgbClr val="423F41"/>
                </a:solidFill>
                <a:latin typeface="Myriad Pro"/>
                <a:cs typeface="Myriad Pro"/>
              </a:rPr>
              <a:t>HOA</a:t>
            </a:r>
            <a:r>
              <a:rPr sz="900" spc="40" dirty="0">
                <a:solidFill>
                  <a:srgbClr val="423F41"/>
                </a:solidFill>
                <a:latin typeface="Myriad Pro"/>
                <a:cs typeface="Myriad Pro"/>
              </a:rPr>
              <a:t> </a:t>
            </a:r>
            <a:r>
              <a:rPr sz="900" spc="-10" dirty="0">
                <a:solidFill>
                  <a:srgbClr val="423F41"/>
                </a:solidFill>
                <a:latin typeface="Myriad Pro"/>
                <a:cs typeface="Myriad Pro"/>
              </a:rPr>
              <a:t>Documents</a:t>
            </a:r>
            <a:endParaRPr sz="900" dirty="0">
              <a:latin typeface="Myriad Pro"/>
              <a:cs typeface="Myriad Pro"/>
            </a:endParaRPr>
          </a:p>
          <a:p>
            <a:pPr marL="12700" marR="43180">
              <a:lnSpc>
                <a:spcPct val="125000"/>
              </a:lnSpc>
            </a:pPr>
            <a:r>
              <a:rPr sz="900" dirty="0">
                <a:solidFill>
                  <a:srgbClr val="423F41"/>
                </a:solidFill>
                <a:latin typeface="Myriad Pro"/>
                <a:cs typeface="Myriad Pro"/>
              </a:rPr>
              <a:t>Lead</a:t>
            </a:r>
            <a:r>
              <a:rPr sz="900" spc="50" dirty="0">
                <a:solidFill>
                  <a:srgbClr val="423F41"/>
                </a:solidFill>
                <a:latin typeface="Myriad Pro"/>
                <a:cs typeface="Myriad Pro"/>
              </a:rPr>
              <a:t> </a:t>
            </a:r>
            <a:r>
              <a:rPr sz="900" dirty="0">
                <a:solidFill>
                  <a:srgbClr val="423F41"/>
                </a:solidFill>
                <a:latin typeface="Myriad Pro"/>
                <a:cs typeface="Myriad Pro"/>
              </a:rPr>
              <a:t>Based</a:t>
            </a:r>
            <a:r>
              <a:rPr sz="900" spc="55" dirty="0">
                <a:solidFill>
                  <a:srgbClr val="423F41"/>
                </a:solidFill>
                <a:latin typeface="Myriad Pro"/>
                <a:cs typeface="Myriad Pro"/>
              </a:rPr>
              <a:t> </a:t>
            </a:r>
            <a:r>
              <a:rPr sz="900" dirty="0">
                <a:solidFill>
                  <a:srgbClr val="423F41"/>
                </a:solidFill>
                <a:latin typeface="Myriad Pro"/>
                <a:cs typeface="Myriad Pro"/>
              </a:rPr>
              <a:t>Paint </a:t>
            </a:r>
            <a:r>
              <a:rPr sz="900" spc="-10" dirty="0">
                <a:solidFill>
                  <a:srgbClr val="423F41"/>
                </a:solidFill>
                <a:latin typeface="Myriad Pro"/>
                <a:cs typeface="Myriad Pro"/>
              </a:rPr>
              <a:t>Testing</a:t>
            </a:r>
            <a:r>
              <a:rPr sz="900" spc="500" dirty="0">
                <a:solidFill>
                  <a:srgbClr val="423F41"/>
                </a:solidFill>
                <a:latin typeface="Myriad Pro"/>
                <a:cs typeface="Myriad Pro"/>
              </a:rPr>
              <a:t> </a:t>
            </a:r>
            <a:r>
              <a:rPr sz="900" dirty="0">
                <a:solidFill>
                  <a:srgbClr val="423F41"/>
                </a:solidFill>
                <a:latin typeface="Myriad Pro"/>
                <a:cs typeface="Myriad Pro"/>
              </a:rPr>
              <a:t>Additional</a:t>
            </a:r>
            <a:r>
              <a:rPr sz="900" spc="105" dirty="0">
                <a:solidFill>
                  <a:srgbClr val="423F41"/>
                </a:solidFill>
                <a:latin typeface="Myriad Pro"/>
                <a:cs typeface="Myriad Pro"/>
              </a:rPr>
              <a:t> </a:t>
            </a:r>
            <a:r>
              <a:rPr sz="900" spc="-10" dirty="0">
                <a:solidFill>
                  <a:srgbClr val="423F41"/>
                </a:solidFill>
                <a:latin typeface="Myriad Pro"/>
                <a:cs typeface="Myriad Pro"/>
              </a:rPr>
              <a:t>Inspections</a:t>
            </a:r>
            <a:endParaRPr sz="900" dirty="0">
              <a:latin typeface="Myriad Pro"/>
              <a:cs typeface="Myriad Pro"/>
            </a:endParaRPr>
          </a:p>
        </p:txBody>
      </p:sp>
      <p:sp>
        <p:nvSpPr>
          <p:cNvPr id="108" name="object 108"/>
          <p:cNvSpPr txBox="1"/>
          <p:nvPr/>
        </p:nvSpPr>
        <p:spPr>
          <a:xfrm>
            <a:off x="8233268" y="2288326"/>
            <a:ext cx="568325" cy="876300"/>
          </a:xfrm>
          <a:prstGeom prst="rect">
            <a:avLst/>
          </a:prstGeom>
        </p:spPr>
        <p:txBody>
          <a:bodyPr vert="horz" wrap="square" lIns="0" tIns="16510" rIns="0" bIns="0" rtlCol="0">
            <a:spAutoFit/>
          </a:bodyPr>
          <a:lstStyle/>
          <a:p>
            <a:pPr marL="12700">
              <a:lnSpc>
                <a:spcPct val="100000"/>
              </a:lnSpc>
              <a:spcBef>
                <a:spcPts val="130"/>
              </a:spcBef>
            </a:pPr>
            <a:r>
              <a:rPr sz="5550" spc="20" dirty="0">
                <a:solidFill>
                  <a:srgbClr val="FFFFFF"/>
                </a:solidFill>
                <a:latin typeface="Wingdings 2"/>
                <a:cs typeface="Wingdings 2"/>
              </a:rPr>
              <a:t></a:t>
            </a:r>
            <a:endParaRPr sz="5550">
              <a:latin typeface="Wingdings 2"/>
              <a:cs typeface="Wingdings 2"/>
            </a:endParaRPr>
          </a:p>
        </p:txBody>
      </p:sp>
      <p:sp>
        <p:nvSpPr>
          <p:cNvPr id="109" name="object 109"/>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110" name="object 110"/>
          <p:cNvSpPr/>
          <p:nvPr/>
        </p:nvSpPr>
        <p:spPr>
          <a:xfrm>
            <a:off x="738543" y="604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grpSp>
        <p:nvGrpSpPr>
          <p:cNvPr id="111" name="object 111"/>
          <p:cNvGrpSpPr/>
          <p:nvPr/>
        </p:nvGrpSpPr>
        <p:grpSpPr>
          <a:xfrm>
            <a:off x="1508271" y="2296374"/>
            <a:ext cx="568325" cy="34925"/>
            <a:chOff x="1508271" y="2296374"/>
            <a:chExt cx="568325" cy="34925"/>
          </a:xfrm>
        </p:grpSpPr>
        <p:sp>
          <p:nvSpPr>
            <p:cNvPr id="112" name="object 112"/>
            <p:cNvSpPr/>
            <p:nvPr/>
          </p:nvSpPr>
          <p:spPr>
            <a:xfrm>
              <a:off x="1749571" y="2313519"/>
              <a:ext cx="327025" cy="635"/>
            </a:xfrm>
            <a:custGeom>
              <a:avLst/>
              <a:gdLst/>
              <a:ahLst/>
              <a:cxnLst/>
              <a:rect l="l" t="t" r="r" b="b"/>
              <a:pathLst>
                <a:path w="327025" h="635">
                  <a:moveTo>
                    <a:pt x="326796" y="76"/>
                  </a:moveTo>
                  <a:lnTo>
                    <a:pt x="277619" y="63"/>
                  </a:lnTo>
                  <a:lnTo>
                    <a:pt x="226108" y="50"/>
                  </a:lnTo>
                  <a:lnTo>
                    <a:pt x="172427" y="38"/>
                  </a:lnTo>
                  <a:lnTo>
                    <a:pt x="116740" y="25"/>
                  </a:lnTo>
                  <a:lnTo>
                    <a:pt x="59209" y="12"/>
                  </a:lnTo>
                  <a:lnTo>
                    <a:pt x="0" y="0"/>
                  </a:lnTo>
                </a:path>
              </a:pathLst>
            </a:custGeom>
            <a:ln w="34290">
              <a:solidFill>
                <a:srgbClr val="00653E"/>
              </a:solidFill>
            </a:ln>
          </p:spPr>
          <p:txBody>
            <a:bodyPr wrap="square" lIns="0" tIns="0" rIns="0" bIns="0" rtlCol="0"/>
            <a:lstStyle/>
            <a:p>
              <a:endParaRPr/>
            </a:p>
          </p:txBody>
        </p:sp>
        <p:sp>
          <p:nvSpPr>
            <p:cNvPr id="113" name="object 113"/>
            <p:cNvSpPr/>
            <p:nvPr/>
          </p:nvSpPr>
          <p:spPr>
            <a:xfrm>
              <a:off x="1508271" y="2313519"/>
              <a:ext cx="327025" cy="635"/>
            </a:xfrm>
            <a:custGeom>
              <a:avLst/>
              <a:gdLst/>
              <a:ahLst/>
              <a:cxnLst/>
              <a:rect l="l" t="t" r="r" b="b"/>
              <a:pathLst>
                <a:path w="327025" h="635">
                  <a:moveTo>
                    <a:pt x="326796" y="76"/>
                  </a:moveTo>
                  <a:lnTo>
                    <a:pt x="277619" y="63"/>
                  </a:lnTo>
                  <a:lnTo>
                    <a:pt x="226108" y="50"/>
                  </a:lnTo>
                  <a:lnTo>
                    <a:pt x="172427" y="38"/>
                  </a:lnTo>
                  <a:lnTo>
                    <a:pt x="116740" y="25"/>
                  </a:lnTo>
                  <a:lnTo>
                    <a:pt x="59209" y="12"/>
                  </a:lnTo>
                  <a:lnTo>
                    <a:pt x="0" y="0"/>
                  </a:lnTo>
                </a:path>
              </a:pathLst>
            </a:custGeom>
            <a:ln w="34290">
              <a:solidFill>
                <a:srgbClr val="00653E"/>
              </a:solidFill>
            </a:ln>
          </p:spPr>
          <p:txBody>
            <a:bodyPr wrap="square" lIns="0" tIns="0" rIns="0" bIns="0" rtlCol="0"/>
            <a:lstStyle/>
            <a:p>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429768" y="2503449"/>
            <a:ext cx="8722360" cy="5269230"/>
            <a:chOff x="429768" y="2503449"/>
            <a:chExt cx="8722360" cy="5269230"/>
          </a:xfrm>
        </p:grpSpPr>
        <p:pic>
          <p:nvPicPr>
            <p:cNvPr id="5" name="object 5"/>
            <p:cNvPicPr/>
            <p:nvPr/>
          </p:nvPicPr>
          <p:blipFill>
            <a:blip r:embed="rId2" cstate="print"/>
            <a:stretch>
              <a:fillRect/>
            </a:stretch>
          </p:blipFill>
          <p:spPr>
            <a:xfrm>
              <a:off x="5655182" y="2503449"/>
              <a:ext cx="3496386" cy="3668750"/>
            </a:xfrm>
            <a:prstGeom prst="rect">
              <a:avLst/>
            </a:prstGeom>
          </p:spPr>
        </p:pic>
        <p:pic>
          <p:nvPicPr>
            <p:cNvPr id="6" name="object 6"/>
            <p:cNvPicPr/>
            <p:nvPr/>
          </p:nvPicPr>
          <p:blipFill>
            <a:blip r:embed="rId3" cstate="print"/>
            <a:stretch>
              <a:fillRect/>
            </a:stretch>
          </p:blipFill>
          <p:spPr>
            <a:xfrm>
              <a:off x="429768" y="3077565"/>
              <a:ext cx="5625718" cy="4694834"/>
            </a:xfrm>
            <a:prstGeom prst="rect">
              <a:avLst/>
            </a:prstGeom>
          </p:spPr>
        </p:pic>
        <p:pic>
          <p:nvPicPr>
            <p:cNvPr id="7" name="object 7"/>
            <p:cNvPicPr/>
            <p:nvPr/>
          </p:nvPicPr>
          <p:blipFill>
            <a:blip r:embed="rId4" cstate="print"/>
            <a:stretch>
              <a:fillRect/>
            </a:stretch>
          </p:blipFill>
          <p:spPr>
            <a:xfrm>
              <a:off x="3481120" y="4374108"/>
              <a:ext cx="1152143" cy="510235"/>
            </a:xfrm>
            <a:prstGeom prst="rect">
              <a:avLst/>
            </a:prstGeom>
          </p:spPr>
        </p:pic>
        <p:pic>
          <p:nvPicPr>
            <p:cNvPr id="8" name="object 8"/>
            <p:cNvPicPr/>
            <p:nvPr/>
          </p:nvPicPr>
          <p:blipFill>
            <a:blip r:embed="rId5" cstate="print"/>
            <a:stretch>
              <a:fillRect/>
            </a:stretch>
          </p:blipFill>
          <p:spPr>
            <a:xfrm>
              <a:off x="3844950" y="4481995"/>
              <a:ext cx="1467256" cy="2655646"/>
            </a:xfrm>
            <a:prstGeom prst="rect">
              <a:avLst/>
            </a:prstGeom>
          </p:spPr>
        </p:pic>
        <p:pic>
          <p:nvPicPr>
            <p:cNvPr id="9" name="object 9"/>
            <p:cNvPicPr/>
            <p:nvPr/>
          </p:nvPicPr>
          <p:blipFill>
            <a:blip r:embed="rId6" cstate="print"/>
            <a:stretch>
              <a:fillRect/>
            </a:stretch>
          </p:blipFill>
          <p:spPr>
            <a:xfrm>
              <a:off x="943711" y="5623775"/>
              <a:ext cx="2136155" cy="1344079"/>
            </a:xfrm>
            <a:prstGeom prst="rect">
              <a:avLst/>
            </a:prstGeom>
          </p:spPr>
        </p:pic>
      </p:grpSp>
      <p:sp>
        <p:nvSpPr>
          <p:cNvPr id="10" name="object 10"/>
          <p:cNvSpPr txBox="1">
            <a:spLocks noGrp="1"/>
          </p:cNvSpPr>
          <p:nvPr>
            <p:ph type="title"/>
          </p:nvPr>
        </p:nvSpPr>
        <p:spPr>
          <a:xfrm>
            <a:off x="1097516" y="552103"/>
            <a:ext cx="6070600" cy="519430"/>
          </a:xfrm>
          <a:prstGeom prst="rect">
            <a:avLst/>
          </a:prstGeom>
        </p:spPr>
        <p:txBody>
          <a:bodyPr vert="horz" wrap="square" lIns="0" tIns="11430" rIns="0" bIns="0" rtlCol="0">
            <a:spAutoFit/>
          </a:bodyPr>
          <a:lstStyle/>
          <a:p>
            <a:pPr marL="12700">
              <a:lnSpc>
                <a:spcPct val="100000"/>
              </a:lnSpc>
              <a:spcBef>
                <a:spcPts val="90"/>
              </a:spcBef>
            </a:pPr>
            <a:r>
              <a:rPr dirty="0"/>
              <a:t>Our</a:t>
            </a:r>
            <a:r>
              <a:rPr spc="-50" dirty="0"/>
              <a:t> </a:t>
            </a:r>
            <a:r>
              <a:rPr spc="-20" dirty="0"/>
              <a:t>Communication</a:t>
            </a:r>
            <a:r>
              <a:rPr spc="-45" dirty="0"/>
              <a:t> </a:t>
            </a:r>
            <a:r>
              <a:rPr spc="-10" dirty="0"/>
              <a:t>Commitment</a:t>
            </a:r>
          </a:p>
        </p:txBody>
      </p:sp>
      <p:sp>
        <p:nvSpPr>
          <p:cNvPr id="11" name="object 11"/>
          <p:cNvSpPr txBox="1"/>
          <p:nvPr/>
        </p:nvSpPr>
        <p:spPr>
          <a:xfrm>
            <a:off x="1567540" y="1004348"/>
            <a:ext cx="7584028" cy="1166985"/>
          </a:xfrm>
          <a:prstGeom prst="rect">
            <a:avLst/>
          </a:prstGeom>
        </p:spPr>
        <p:txBody>
          <a:bodyPr vert="horz" wrap="square" lIns="0" tIns="116839" rIns="0" bIns="0" rtlCol="0">
            <a:spAutoFit/>
          </a:bodyPr>
          <a:lstStyle/>
          <a:p>
            <a:pPr marL="12700">
              <a:lnSpc>
                <a:spcPct val="100000"/>
              </a:lnSpc>
              <a:spcBef>
                <a:spcPts val="919"/>
              </a:spcBef>
            </a:pPr>
            <a:r>
              <a:rPr sz="1800" b="1" spc="75" dirty="0">
                <a:solidFill>
                  <a:srgbClr val="423F41"/>
                </a:solidFill>
                <a:latin typeface="MyriadPro-Semibold"/>
                <a:cs typeface="MyriadPro-Semibold"/>
              </a:rPr>
              <a:t>Ongoing</a:t>
            </a:r>
            <a:r>
              <a:rPr sz="1800" b="1" spc="190" dirty="0">
                <a:solidFill>
                  <a:srgbClr val="423F41"/>
                </a:solidFill>
                <a:latin typeface="MyriadPro-Semibold"/>
                <a:cs typeface="MyriadPro-Semibold"/>
              </a:rPr>
              <a:t> </a:t>
            </a:r>
            <a:r>
              <a:rPr sz="1800" b="1" spc="80" dirty="0">
                <a:solidFill>
                  <a:srgbClr val="423F41"/>
                </a:solidFill>
                <a:latin typeface="MyriadPro-Semibold"/>
                <a:cs typeface="MyriadPro-Semibold"/>
              </a:rPr>
              <a:t>communication</a:t>
            </a:r>
            <a:r>
              <a:rPr sz="1800" b="1" spc="195" dirty="0">
                <a:solidFill>
                  <a:srgbClr val="423F41"/>
                </a:solidFill>
                <a:latin typeface="MyriadPro-Semibold"/>
                <a:cs typeface="MyriadPro-Semibold"/>
              </a:rPr>
              <a:t> </a:t>
            </a:r>
            <a:r>
              <a:rPr sz="1800" b="1" spc="75" dirty="0">
                <a:solidFill>
                  <a:srgbClr val="423F41"/>
                </a:solidFill>
                <a:latin typeface="MyriadPro-Semibold"/>
                <a:cs typeface="MyriadPro-Semibold"/>
              </a:rPr>
              <a:t>throughout</a:t>
            </a:r>
            <a:r>
              <a:rPr sz="1800" b="1" spc="190" dirty="0">
                <a:solidFill>
                  <a:srgbClr val="423F41"/>
                </a:solidFill>
                <a:latin typeface="MyriadPro-Semibold"/>
                <a:cs typeface="MyriadPro-Semibold"/>
              </a:rPr>
              <a:t> </a:t>
            </a:r>
            <a:r>
              <a:rPr sz="1800" b="1" spc="60" dirty="0">
                <a:solidFill>
                  <a:srgbClr val="423F41"/>
                </a:solidFill>
                <a:latin typeface="MyriadPro-Semibold"/>
                <a:cs typeface="MyriadPro-Semibold"/>
              </a:rPr>
              <a:t>the</a:t>
            </a:r>
            <a:r>
              <a:rPr sz="1800" b="1" spc="195" dirty="0">
                <a:solidFill>
                  <a:srgbClr val="423F41"/>
                </a:solidFill>
                <a:latin typeface="MyriadPro-Semibold"/>
                <a:cs typeface="MyriadPro-Semibold"/>
              </a:rPr>
              <a:t> </a:t>
            </a:r>
            <a:r>
              <a:rPr sz="1800" b="1" spc="70" dirty="0">
                <a:solidFill>
                  <a:srgbClr val="423F41"/>
                </a:solidFill>
                <a:latin typeface="MyriadPro-Semibold"/>
                <a:cs typeface="MyriadPro-Semibold"/>
              </a:rPr>
              <a:t>entire</a:t>
            </a:r>
            <a:r>
              <a:rPr sz="1800" b="1" spc="195" dirty="0">
                <a:solidFill>
                  <a:srgbClr val="423F41"/>
                </a:solidFill>
                <a:latin typeface="MyriadPro-Semibold"/>
                <a:cs typeface="MyriadPro-Semibold"/>
              </a:rPr>
              <a:t> </a:t>
            </a:r>
            <a:r>
              <a:rPr sz="1800" b="1" spc="70" dirty="0">
                <a:solidFill>
                  <a:srgbClr val="423F41"/>
                </a:solidFill>
                <a:latin typeface="MyriadPro-Semibold"/>
                <a:cs typeface="MyriadPro-Semibold"/>
              </a:rPr>
              <a:t>process</a:t>
            </a:r>
            <a:endParaRPr sz="1800" dirty="0">
              <a:latin typeface="MyriadPro-Semibold"/>
              <a:cs typeface="MyriadPro-Semibold"/>
            </a:endParaRPr>
          </a:p>
          <a:p>
            <a:pPr marL="163830" marR="5080">
              <a:spcBef>
                <a:spcPts val="805"/>
              </a:spcBef>
            </a:pPr>
            <a:r>
              <a:rPr sz="1450" dirty="0">
                <a:solidFill>
                  <a:srgbClr val="423F41"/>
                </a:solidFill>
                <a:latin typeface="Myriad Pro"/>
                <a:cs typeface="Myriad Pro"/>
              </a:rPr>
              <a:t>Keeping</a:t>
            </a:r>
            <a:r>
              <a:rPr sz="1450" spc="-30" dirty="0">
                <a:solidFill>
                  <a:srgbClr val="423F41"/>
                </a:solidFill>
                <a:latin typeface="Myriad Pro"/>
                <a:cs typeface="Myriad Pro"/>
              </a:rPr>
              <a:t> </a:t>
            </a:r>
            <a:r>
              <a:rPr sz="1450" dirty="0">
                <a:solidFill>
                  <a:srgbClr val="423F41"/>
                </a:solidFill>
                <a:latin typeface="Myriad Pro"/>
                <a:cs typeface="Myriad Pro"/>
              </a:rPr>
              <a:t>you</a:t>
            </a:r>
            <a:r>
              <a:rPr sz="1450" spc="-30" dirty="0">
                <a:solidFill>
                  <a:srgbClr val="423F41"/>
                </a:solidFill>
                <a:latin typeface="Myriad Pro"/>
                <a:cs typeface="Myriad Pro"/>
              </a:rPr>
              <a:t> </a:t>
            </a:r>
            <a:r>
              <a:rPr sz="1450" dirty="0">
                <a:solidFill>
                  <a:srgbClr val="423F41"/>
                </a:solidFill>
                <a:latin typeface="Myriad Pro"/>
                <a:cs typeface="Myriad Pro"/>
              </a:rPr>
              <a:t>informed</a:t>
            </a:r>
            <a:r>
              <a:rPr sz="1450" spc="-30" dirty="0">
                <a:solidFill>
                  <a:srgbClr val="423F41"/>
                </a:solidFill>
                <a:latin typeface="Myriad Pro"/>
                <a:cs typeface="Myriad Pro"/>
              </a:rPr>
              <a:t> </a:t>
            </a:r>
            <a:r>
              <a:rPr sz="1450" dirty="0">
                <a:solidFill>
                  <a:srgbClr val="423F41"/>
                </a:solidFill>
                <a:latin typeface="Myriad Pro"/>
                <a:cs typeface="Myriad Pro"/>
              </a:rPr>
              <a:t>will</a:t>
            </a:r>
            <a:r>
              <a:rPr sz="1450" spc="-30" dirty="0">
                <a:solidFill>
                  <a:srgbClr val="423F41"/>
                </a:solidFill>
                <a:latin typeface="Myriad Pro"/>
                <a:cs typeface="Myriad Pro"/>
              </a:rPr>
              <a:t> </a:t>
            </a:r>
            <a:r>
              <a:rPr sz="1450" dirty="0">
                <a:solidFill>
                  <a:srgbClr val="423F41"/>
                </a:solidFill>
                <a:latin typeface="Myriad Pro"/>
                <a:cs typeface="Myriad Pro"/>
              </a:rPr>
              <a:t>help</a:t>
            </a:r>
            <a:r>
              <a:rPr sz="1450" spc="-30" dirty="0">
                <a:solidFill>
                  <a:srgbClr val="423F41"/>
                </a:solidFill>
                <a:latin typeface="Myriad Pro"/>
                <a:cs typeface="Myriad Pro"/>
              </a:rPr>
              <a:t> </a:t>
            </a:r>
            <a:r>
              <a:rPr sz="1450" dirty="0">
                <a:solidFill>
                  <a:srgbClr val="423F41"/>
                </a:solidFill>
                <a:latin typeface="Myriad Pro"/>
                <a:cs typeface="Myriad Pro"/>
              </a:rPr>
              <a:t>you</a:t>
            </a:r>
            <a:r>
              <a:rPr sz="1450" spc="-30" dirty="0">
                <a:solidFill>
                  <a:srgbClr val="423F41"/>
                </a:solidFill>
                <a:latin typeface="Myriad Pro"/>
                <a:cs typeface="Myriad Pro"/>
              </a:rPr>
              <a:t> </a:t>
            </a:r>
            <a:r>
              <a:rPr sz="1450" dirty="0">
                <a:solidFill>
                  <a:srgbClr val="423F41"/>
                </a:solidFill>
                <a:latin typeface="Myriad Pro"/>
                <a:cs typeface="Myriad Pro"/>
              </a:rPr>
              <a:t>make</a:t>
            </a:r>
            <a:r>
              <a:rPr sz="1450" spc="-30" dirty="0">
                <a:solidFill>
                  <a:srgbClr val="423F41"/>
                </a:solidFill>
                <a:latin typeface="Myriad Pro"/>
                <a:cs typeface="Myriad Pro"/>
              </a:rPr>
              <a:t> </a:t>
            </a:r>
            <a:r>
              <a:rPr sz="1450" dirty="0">
                <a:solidFill>
                  <a:srgbClr val="423F41"/>
                </a:solidFill>
                <a:latin typeface="Myriad Pro"/>
                <a:cs typeface="Myriad Pro"/>
              </a:rPr>
              <a:t>decisions</a:t>
            </a:r>
            <a:r>
              <a:rPr sz="1450" spc="-30" dirty="0">
                <a:solidFill>
                  <a:srgbClr val="423F41"/>
                </a:solidFill>
                <a:latin typeface="Myriad Pro"/>
                <a:cs typeface="Myriad Pro"/>
              </a:rPr>
              <a:t> </a:t>
            </a:r>
            <a:r>
              <a:rPr sz="1450" spc="-10" dirty="0">
                <a:solidFill>
                  <a:srgbClr val="423F41"/>
                </a:solidFill>
                <a:latin typeface="Myriad Pro"/>
                <a:cs typeface="Myriad Pro"/>
              </a:rPr>
              <a:t>throughout</a:t>
            </a:r>
            <a:r>
              <a:rPr sz="1450" spc="-30" dirty="0">
                <a:solidFill>
                  <a:srgbClr val="423F41"/>
                </a:solidFill>
                <a:latin typeface="Myriad Pro"/>
                <a:cs typeface="Myriad Pro"/>
              </a:rPr>
              <a:t> </a:t>
            </a:r>
            <a:r>
              <a:rPr sz="1450" dirty="0">
                <a:solidFill>
                  <a:srgbClr val="423F41"/>
                </a:solidFill>
                <a:latin typeface="Myriad Pro"/>
                <a:cs typeface="Myriad Pro"/>
              </a:rPr>
              <a:t>the home</a:t>
            </a:r>
            <a:r>
              <a:rPr sz="1450" spc="-5" dirty="0">
                <a:solidFill>
                  <a:srgbClr val="423F41"/>
                </a:solidFill>
                <a:latin typeface="Myriad Pro"/>
                <a:cs typeface="Myriad Pro"/>
              </a:rPr>
              <a:t> </a:t>
            </a:r>
            <a:r>
              <a:rPr sz="1450" dirty="0">
                <a:solidFill>
                  <a:srgbClr val="423F41"/>
                </a:solidFill>
                <a:latin typeface="Myriad Pro"/>
                <a:cs typeface="Myriad Pro"/>
              </a:rPr>
              <a:t>selling </a:t>
            </a:r>
            <a:r>
              <a:rPr sz="1450" spc="-10" dirty="0">
                <a:solidFill>
                  <a:srgbClr val="423F41"/>
                </a:solidFill>
                <a:latin typeface="Myriad Pro"/>
                <a:cs typeface="Myriad Pro"/>
              </a:rPr>
              <a:t>journey.</a:t>
            </a:r>
            <a:r>
              <a:rPr sz="1450" spc="500" dirty="0">
                <a:solidFill>
                  <a:srgbClr val="423F41"/>
                </a:solidFill>
                <a:latin typeface="Myriad Pro"/>
                <a:cs typeface="Myriad Pro"/>
              </a:rPr>
              <a:t> </a:t>
            </a:r>
            <a:r>
              <a:rPr sz="1450" dirty="0">
                <a:solidFill>
                  <a:srgbClr val="423F41"/>
                </a:solidFill>
                <a:latin typeface="Myriad Pro"/>
                <a:cs typeface="Myriad Pro"/>
              </a:rPr>
              <a:t>As</a:t>
            </a:r>
            <a:r>
              <a:rPr sz="1450" spc="-5" dirty="0">
                <a:solidFill>
                  <a:srgbClr val="423F41"/>
                </a:solidFill>
                <a:latin typeface="Myriad Pro"/>
                <a:cs typeface="Myriad Pro"/>
              </a:rPr>
              <a:t> </a:t>
            </a:r>
            <a:r>
              <a:rPr sz="1450" dirty="0">
                <a:solidFill>
                  <a:srgbClr val="423F41"/>
                </a:solidFill>
                <a:latin typeface="Myriad Pro"/>
                <a:cs typeface="Myriad Pro"/>
              </a:rPr>
              <a:t>your personal representative,</a:t>
            </a:r>
            <a:r>
              <a:rPr sz="1450" spc="-5" dirty="0">
                <a:solidFill>
                  <a:srgbClr val="423F41"/>
                </a:solidFill>
                <a:latin typeface="Myriad Pro"/>
                <a:cs typeface="Myriad Pro"/>
              </a:rPr>
              <a:t> </a:t>
            </a:r>
            <a:r>
              <a:rPr sz="1450" dirty="0">
                <a:solidFill>
                  <a:srgbClr val="423F41"/>
                </a:solidFill>
                <a:latin typeface="Myriad Pro"/>
                <a:cs typeface="Myriad Pro"/>
              </a:rPr>
              <a:t>we will</a:t>
            </a:r>
            <a:r>
              <a:rPr sz="1450" spc="-30" dirty="0">
                <a:solidFill>
                  <a:srgbClr val="423F41"/>
                </a:solidFill>
                <a:latin typeface="Myriad Pro"/>
                <a:cs typeface="Myriad Pro"/>
              </a:rPr>
              <a:t> </a:t>
            </a:r>
            <a:r>
              <a:rPr sz="1450" dirty="0">
                <a:solidFill>
                  <a:srgbClr val="423F41"/>
                </a:solidFill>
                <a:latin typeface="Myriad Pro"/>
                <a:cs typeface="Myriad Pro"/>
              </a:rPr>
              <a:t>keep</a:t>
            </a:r>
            <a:r>
              <a:rPr sz="1450" spc="-30" dirty="0">
                <a:solidFill>
                  <a:srgbClr val="423F41"/>
                </a:solidFill>
                <a:latin typeface="Myriad Pro"/>
                <a:cs typeface="Myriad Pro"/>
              </a:rPr>
              <a:t> </a:t>
            </a:r>
            <a:r>
              <a:rPr sz="1450" dirty="0">
                <a:solidFill>
                  <a:srgbClr val="423F41"/>
                </a:solidFill>
                <a:latin typeface="Myriad Pro"/>
                <a:cs typeface="Myriad Pro"/>
              </a:rPr>
              <a:t>you</a:t>
            </a:r>
            <a:r>
              <a:rPr sz="1450" spc="-30" dirty="0">
                <a:solidFill>
                  <a:srgbClr val="423F41"/>
                </a:solidFill>
                <a:latin typeface="Myriad Pro"/>
                <a:cs typeface="Myriad Pro"/>
              </a:rPr>
              <a:t> </a:t>
            </a:r>
            <a:r>
              <a:rPr sz="1450" dirty="0">
                <a:solidFill>
                  <a:srgbClr val="423F41"/>
                </a:solidFill>
                <a:latin typeface="Myriad Pro"/>
                <a:cs typeface="Myriad Pro"/>
              </a:rPr>
              <a:t>informed</a:t>
            </a:r>
            <a:r>
              <a:rPr sz="1450" spc="-30" dirty="0">
                <a:solidFill>
                  <a:srgbClr val="423F41"/>
                </a:solidFill>
                <a:latin typeface="Myriad Pro"/>
                <a:cs typeface="Myriad Pro"/>
              </a:rPr>
              <a:t> </a:t>
            </a:r>
            <a:r>
              <a:rPr sz="1450" dirty="0">
                <a:solidFill>
                  <a:srgbClr val="423F41"/>
                </a:solidFill>
                <a:latin typeface="Myriad Pro"/>
                <a:cs typeface="Myriad Pro"/>
              </a:rPr>
              <a:t>on</a:t>
            </a:r>
            <a:r>
              <a:rPr sz="1450" spc="-25" dirty="0">
                <a:solidFill>
                  <a:srgbClr val="423F41"/>
                </a:solidFill>
                <a:latin typeface="Myriad Pro"/>
                <a:cs typeface="Myriad Pro"/>
              </a:rPr>
              <a:t> </a:t>
            </a:r>
            <a:r>
              <a:rPr sz="1450" dirty="0">
                <a:solidFill>
                  <a:srgbClr val="423F41"/>
                </a:solidFill>
                <a:latin typeface="Myriad Pro"/>
                <a:cs typeface="Myriad Pro"/>
              </a:rPr>
              <a:t>changing</a:t>
            </a:r>
            <a:r>
              <a:rPr sz="1450" spc="-30" dirty="0">
                <a:solidFill>
                  <a:srgbClr val="423F41"/>
                </a:solidFill>
                <a:latin typeface="Myriad Pro"/>
                <a:cs typeface="Myriad Pro"/>
              </a:rPr>
              <a:t> </a:t>
            </a:r>
            <a:r>
              <a:rPr sz="1450" dirty="0">
                <a:solidFill>
                  <a:srgbClr val="423F41"/>
                </a:solidFill>
                <a:latin typeface="Myriad Pro"/>
                <a:cs typeface="Myriad Pro"/>
              </a:rPr>
              <a:t>market</a:t>
            </a:r>
            <a:r>
              <a:rPr sz="1450" spc="-30" dirty="0">
                <a:solidFill>
                  <a:srgbClr val="423F41"/>
                </a:solidFill>
                <a:latin typeface="Myriad Pro"/>
                <a:cs typeface="Myriad Pro"/>
              </a:rPr>
              <a:t> </a:t>
            </a:r>
            <a:r>
              <a:rPr sz="1450" spc="-10" dirty="0">
                <a:solidFill>
                  <a:srgbClr val="423F41"/>
                </a:solidFill>
                <a:latin typeface="Myriad Pro"/>
                <a:cs typeface="Myriad Pro"/>
              </a:rPr>
              <a:t>conditions, </a:t>
            </a:r>
            <a:r>
              <a:rPr sz="1450" dirty="0">
                <a:solidFill>
                  <a:srgbClr val="423F41"/>
                </a:solidFill>
                <a:latin typeface="Myriad Pro"/>
                <a:cs typeface="Myriad Pro"/>
              </a:rPr>
              <a:t>buyer</a:t>
            </a:r>
            <a:r>
              <a:rPr sz="1450" spc="-35" dirty="0">
                <a:solidFill>
                  <a:srgbClr val="423F41"/>
                </a:solidFill>
                <a:latin typeface="Myriad Pro"/>
                <a:cs typeface="Myriad Pro"/>
              </a:rPr>
              <a:t> </a:t>
            </a:r>
            <a:r>
              <a:rPr sz="1450" spc="-10" dirty="0">
                <a:solidFill>
                  <a:srgbClr val="423F41"/>
                </a:solidFill>
                <a:latin typeface="Myriad Pro"/>
                <a:cs typeface="Myriad Pro"/>
              </a:rPr>
              <a:t>activity,</a:t>
            </a:r>
            <a:r>
              <a:rPr sz="1450" spc="-30" dirty="0">
                <a:solidFill>
                  <a:srgbClr val="423F41"/>
                </a:solidFill>
                <a:latin typeface="Myriad Pro"/>
                <a:cs typeface="Myriad Pro"/>
              </a:rPr>
              <a:t> </a:t>
            </a:r>
            <a:r>
              <a:rPr sz="1450" dirty="0">
                <a:solidFill>
                  <a:srgbClr val="423F41"/>
                </a:solidFill>
                <a:latin typeface="Myriad Pro"/>
                <a:cs typeface="Myriad Pro"/>
              </a:rPr>
              <a:t>and</a:t>
            </a:r>
            <a:r>
              <a:rPr sz="1450" spc="-30" dirty="0">
                <a:solidFill>
                  <a:srgbClr val="423F41"/>
                </a:solidFill>
                <a:latin typeface="Myriad Pro"/>
                <a:cs typeface="Myriad Pro"/>
              </a:rPr>
              <a:t> </a:t>
            </a:r>
            <a:r>
              <a:rPr sz="1450" dirty="0">
                <a:solidFill>
                  <a:srgbClr val="423F41"/>
                </a:solidFill>
                <a:latin typeface="Myriad Pro"/>
                <a:cs typeface="Myriad Pro"/>
              </a:rPr>
              <a:t>every</a:t>
            </a:r>
            <a:r>
              <a:rPr sz="1450" spc="-30" dirty="0">
                <a:solidFill>
                  <a:srgbClr val="423F41"/>
                </a:solidFill>
                <a:latin typeface="Myriad Pro"/>
                <a:cs typeface="Myriad Pro"/>
              </a:rPr>
              <a:t> </a:t>
            </a:r>
            <a:r>
              <a:rPr sz="1450" dirty="0">
                <a:solidFill>
                  <a:srgbClr val="423F41"/>
                </a:solidFill>
                <a:latin typeface="Myriad Pro"/>
                <a:cs typeface="Myriad Pro"/>
              </a:rPr>
              <a:t>step</a:t>
            </a:r>
            <a:r>
              <a:rPr sz="1450" spc="-35" dirty="0">
                <a:solidFill>
                  <a:srgbClr val="423F41"/>
                </a:solidFill>
                <a:latin typeface="Myriad Pro"/>
                <a:cs typeface="Myriad Pro"/>
              </a:rPr>
              <a:t> </a:t>
            </a:r>
            <a:r>
              <a:rPr sz="1450" dirty="0">
                <a:solidFill>
                  <a:srgbClr val="423F41"/>
                </a:solidFill>
                <a:latin typeface="Myriad Pro"/>
                <a:cs typeface="Myriad Pro"/>
              </a:rPr>
              <a:t>of</a:t>
            </a:r>
            <a:r>
              <a:rPr sz="1450" spc="-30" dirty="0">
                <a:solidFill>
                  <a:srgbClr val="423F41"/>
                </a:solidFill>
                <a:latin typeface="Myriad Pro"/>
                <a:cs typeface="Myriad Pro"/>
              </a:rPr>
              <a:t> </a:t>
            </a:r>
            <a:r>
              <a:rPr sz="1450" dirty="0">
                <a:solidFill>
                  <a:srgbClr val="423F41"/>
                </a:solidFill>
                <a:latin typeface="Myriad Pro"/>
                <a:cs typeface="Myriad Pro"/>
              </a:rPr>
              <a:t>the</a:t>
            </a:r>
            <a:r>
              <a:rPr sz="1450" spc="-30" dirty="0">
                <a:solidFill>
                  <a:srgbClr val="423F41"/>
                </a:solidFill>
                <a:latin typeface="Myriad Pro"/>
                <a:cs typeface="Myriad Pro"/>
              </a:rPr>
              <a:t> </a:t>
            </a:r>
            <a:r>
              <a:rPr sz="1450" dirty="0">
                <a:solidFill>
                  <a:srgbClr val="423F41"/>
                </a:solidFill>
                <a:latin typeface="Myriad Pro"/>
                <a:cs typeface="Myriad Pro"/>
              </a:rPr>
              <a:t>transaction</a:t>
            </a:r>
            <a:r>
              <a:rPr sz="1450" spc="-30" dirty="0">
                <a:solidFill>
                  <a:srgbClr val="423F41"/>
                </a:solidFill>
                <a:latin typeface="Myriad Pro"/>
                <a:cs typeface="Myriad Pro"/>
              </a:rPr>
              <a:t> </a:t>
            </a:r>
            <a:r>
              <a:rPr sz="1450" spc="-10" dirty="0">
                <a:solidFill>
                  <a:srgbClr val="423F41"/>
                </a:solidFill>
                <a:latin typeface="Myriad Pro"/>
                <a:cs typeface="Myriad Pro"/>
              </a:rPr>
              <a:t>process.</a:t>
            </a:r>
            <a:endParaRPr sz="1450" dirty="0">
              <a:latin typeface="Myriad Pro"/>
              <a:cs typeface="Myriad Pro"/>
            </a:endParaRPr>
          </a:p>
        </p:txBody>
      </p:sp>
      <p:sp>
        <p:nvSpPr>
          <p:cNvPr id="13" name="object 13"/>
          <p:cNvSpPr txBox="1"/>
          <p:nvPr/>
        </p:nvSpPr>
        <p:spPr>
          <a:xfrm>
            <a:off x="1987423" y="6110554"/>
            <a:ext cx="836294" cy="276225"/>
          </a:xfrm>
          <a:prstGeom prst="rect">
            <a:avLst/>
          </a:prstGeom>
          <a:solidFill>
            <a:srgbClr val="FFFFFF"/>
          </a:solidFill>
        </p:spPr>
        <p:txBody>
          <a:bodyPr vert="horz" wrap="square" lIns="0" tIns="0" rIns="0" bIns="0" rtlCol="0">
            <a:spAutoFit/>
          </a:bodyPr>
          <a:lstStyle/>
          <a:p>
            <a:pPr marL="3175" algn="ctr">
              <a:lnSpc>
                <a:spcPts val="490"/>
              </a:lnSpc>
            </a:pPr>
            <a:r>
              <a:rPr sz="550" b="1" u="sng" dirty="0">
                <a:uFill>
                  <a:solidFill>
                    <a:srgbClr val="000000"/>
                  </a:solidFill>
                </a:uFill>
                <a:latin typeface="Myriad Pro"/>
                <a:cs typeface="Myriad Pro"/>
              </a:rPr>
              <a:t>1254</a:t>
            </a:r>
            <a:r>
              <a:rPr sz="550" b="1" u="sng" spc="100" dirty="0">
                <a:uFill>
                  <a:solidFill>
                    <a:srgbClr val="000000"/>
                  </a:solidFill>
                </a:uFill>
                <a:latin typeface="Myriad Pro"/>
                <a:cs typeface="Myriad Pro"/>
              </a:rPr>
              <a:t> </a:t>
            </a:r>
            <a:r>
              <a:rPr sz="550" b="1" u="sng" dirty="0">
                <a:uFill>
                  <a:solidFill>
                    <a:srgbClr val="000000"/>
                  </a:solidFill>
                </a:uFill>
                <a:latin typeface="Myriad Pro"/>
                <a:cs typeface="Myriad Pro"/>
              </a:rPr>
              <a:t>Main</a:t>
            </a:r>
            <a:r>
              <a:rPr sz="550" b="1" u="sng" spc="100" dirty="0">
                <a:uFill>
                  <a:solidFill>
                    <a:srgbClr val="000000"/>
                  </a:solidFill>
                </a:uFill>
                <a:latin typeface="Myriad Pro"/>
                <a:cs typeface="Myriad Pro"/>
              </a:rPr>
              <a:t> </a:t>
            </a:r>
            <a:r>
              <a:rPr sz="550" b="1" u="sng" spc="-10" dirty="0">
                <a:uFill>
                  <a:solidFill>
                    <a:srgbClr val="000000"/>
                  </a:solidFill>
                </a:uFill>
                <a:latin typeface="Myriad Pro"/>
                <a:cs typeface="Myriad Pro"/>
              </a:rPr>
              <a:t>Stree</a:t>
            </a:r>
            <a:r>
              <a:rPr sz="550" b="1" spc="-10" dirty="0">
                <a:latin typeface="Myriad Pro"/>
                <a:cs typeface="Myriad Pro"/>
              </a:rPr>
              <a:t>t</a:t>
            </a:r>
            <a:endParaRPr sz="550">
              <a:latin typeface="Myriad Pro"/>
              <a:cs typeface="Myriad Pro"/>
            </a:endParaRPr>
          </a:p>
          <a:p>
            <a:pPr marL="3175" algn="ctr">
              <a:lnSpc>
                <a:spcPts val="635"/>
              </a:lnSpc>
            </a:pPr>
            <a:r>
              <a:rPr sz="550" dirty="0">
                <a:latin typeface="Myriad Pro"/>
                <a:cs typeface="Myriad Pro"/>
              </a:rPr>
              <a:t>Anytown,</a:t>
            </a:r>
            <a:r>
              <a:rPr sz="550" spc="120" dirty="0">
                <a:latin typeface="Myriad Pro"/>
                <a:cs typeface="Myriad Pro"/>
              </a:rPr>
              <a:t> </a:t>
            </a:r>
            <a:r>
              <a:rPr sz="550" dirty="0">
                <a:latin typeface="Myriad Pro"/>
                <a:cs typeface="Myriad Pro"/>
              </a:rPr>
              <a:t>USA</a:t>
            </a:r>
            <a:r>
              <a:rPr sz="550" spc="125" dirty="0">
                <a:latin typeface="Myriad Pro"/>
                <a:cs typeface="Myriad Pro"/>
              </a:rPr>
              <a:t> </a:t>
            </a:r>
            <a:r>
              <a:rPr sz="550" spc="-10" dirty="0">
                <a:latin typeface="Myriad Pro"/>
                <a:cs typeface="Myriad Pro"/>
              </a:rPr>
              <a:t>98765</a:t>
            </a:r>
            <a:endParaRPr sz="550">
              <a:latin typeface="Myriad Pro"/>
              <a:cs typeface="Myriad Pro"/>
            </a:endParaRPr>
          </a:p>
          <a:p>
            <a:pPr marL="1905" algn="ctr">
              <a:lnSpc>
                <a:spcPct val="100000"/>
              </a:lnSpc>
              <a:spcBef>
                <a:spcPts val="155"/>
              </a:spcBef>
            </a:pPr>
            <a:r>
              <a:rPr sz="350" dirty="0">
                <a:latin typeface="Myriad Pro"/>
                <a:cs typeface="Myriad Pro"/>
              </a:rPr>
              <a:t>List</a:t>
            </a:r>
            <a:r>
              <a:rPr sz="350" spc="90" dirty="0">
                <a:latin typeface="Myriad Pro"/>
                <a:cs typeface="Myriad Pro"/>
              </a:rPr>
              <a:t> </a:t>
            </a:r>
            <a:r>
              <a:rPr sz="350" dirty="0">
                <a:latin typeface="Myriad Pro"/>
                <a:cs typeface="Myriad Pro"/>
              </a:rPr>
              <a:t>price</a:t>
            </a:r>
            <a:r>
              <a:rPr sz="350" spc="95" dirty="0">
                <a:latin typeface="Myriad Pro"/>
                <a:cs typeface="Myriad Pro"/>
              </a:rPr>
              <a:t> </a:t>
            </a:r>
            <a:r>
              <a:rPr sz="350" spc="-10" dirty="0">
                <a:latin typeface="Myriad Pro"/>
                <a:cs typeface="Myriad Pro"/>
              </a:rPr>
              <a:t>$699,000</a:t>
            </a:r>
            <a:endParaRPr sz="350">
              <a:latin typeface="Myriad Pro"/>
              <a:cs typeface="Myriad Pro"/>
            </a:endParaRPr>
          </a:p>
        </p:txBody>
      </p:sp>
      <p:sp>
        <p:nvSpPr>
          <p:cNvPr id="14" name="object 14"/>
          <p:cNvSpPr/>
          <p:nvPr/>
        </p:nvSpPr>
        <p:spPr>
          <a:xfrm>
            <a:off x="2145004" y="6409791"/>
            <a:ext cx="541655" cy="161290"/>
          </a:xfrm>
          <a:custGeom>
            <a:avLst/>
            <a:gdLst/>
            <a:ahLst/>
            <a:cxnLst/>
            <a:rect l="l" t="t" r="r" b="b"/>
            <a:pathLst>
              <a:path w="541655" h="161290">
                <a:moveTo>
                  <a:pt x="528345" y="0"/>
                </a:moveTo>
                <a:lnTo>
                  <a:pt x="11430" y="0"/>
                </a:lnTo>
                <a:lnTo>
                  <a:pt x="11430" y="69532"/>
                </a:lnTo>
                <a:lnTo>
                  <a:pt x="528345" y="69532"/>
                </a:lnTo>
                <a:lnTo>
                  <a:pt x="528345" y="0"/>
                </a:lnTo>
                <a:close/>
              </a:path>
              <a:path w="541655" h="161290">
                <a:moveTo>
                  <a:pt x="541134" y="91427"/>
                </a:moveTo>
                <a:lnTo>
                  <a:pt x="0" y="91427"/>
                </a:lnTo>
                <a:lnTo>
                  <a:pt x="0" y="160972"/>
                </a:lnTo>
                <a:lnTo>
                  <a:pt x="541134" y="160972"/>
                </a:lnTo>
                <a:lnTo>
                  <a:pt x="541134" y="91427"/>
                </a:lnTo>
                <a:close/>
              </a:path>
            </a:pathLst>
          </a:custGeom>
          <a:solidFill>
            <a:srgbClr val="FFFFFF"/>
          </a:solidFill>
        </p:spPr>
        <p:txBody>
          <a:bodyPr wrap="square" lIns="0" tIns="0" rIns="0" bIns="0" rtlCol="0"/>
          <a:lstStyle/>
          <a:p>
            <a:endParaRPr/>
          </a:p>
        </p:txBody>
      </p:sp>
      <p:sp>
        <p:nvSpPr>
          <p:cNvPr id="15" name="object 15"/>
          <p:cNvSpPr txBox="1"/>
          <p:nvPr/>
        </p:nvSpPr>
        <p:spPr>
          <a:xfrm>
            <a:off x="943711" y="5623763"/>
            <a:ext cx="2136775" cy="1344295"/>
          </a:xfrm>
          <a:prstGeom prst="rect">
            <a:avLst/>
          </a:prstGeom>
          <a:ln w="3581">
            <a:solidFill>
              <a:srgbClr val="00653E"/>
            </a:solidFill>
          </a:ln>
        </p:spPr>
        <p:txBody>
          <a:bodyPr vert="horz" wrap="square" lIns="0" tIns="0" rIns="0" bIns="0" rtlCol="0">
            <a:spAutoFit/>
          </a:bodyPr>
          <a:lstStyle/>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pPr>
            <a:endParaRPr sz="300">
              <a:latin typeface="Times New Roman"/>
              <a:cs typeface="Times New Roman"/>
            </a:endParaRPr>
          </a:p>
          <a:p>
            <a:pPr>
              <a:lnSpc>
                <a:spcPct val="100000"/>
              </a:lnSpc>
              <a:spcBef>
                <a:spcPts val="45"/>
              </a:spcBef>
            </a:pPr>
            <a:endParaRPr sz="200">
              <a:latin typeface="Times New Roman"/>
              <a:cs typeface="Times New Roman"/>
            </a:endParaRPr>
          </a:p>
          <a:p>
            <a:pPr marL="1274445">
              <a:lnSpc>
                <a:spcPct val="100000"/>
              </a:lnSpc>
            </a:pPr>
            <a:r>
              <a:rPr sz="250" b="1" spc="20" dirty="0">
                <a:solidFill>
                  <a:srgbClr val="423F41"/>
                </a:solidFill>
                <a:latin typeface="MyriadPro-Semibold"/>
                <a:cs typeface="MyriadPro-Semibold"/>
              </a:rPr>
              <a:t>Subdivision:</a:t>
            </a:r>
            <a:r>
              <a:rPr sz="250" b="1" spc="15" dirty="0">
                <a:solidFill>
                  <a:srgbClr val="423F41"/>
                </a:solidFill>
                <a:latin typeface="MyriadPro-Semibold"/>
                <a:cs typeface="MyriadPro-Semibold"/>
              </a:rPr>
              <a:t> </a:t>
            </a:r>
            <a:r>
              <a:rPr sz="250" spc="20" dirty="0">
                <a:solidFill>
                  <a:srgbClr val="423F41"/>
                </a:solidFill>
                <a:latin typeface="Myriad Pro"/>
                <a:cs typeface="Myriad Pro"/>
              </a:rPr>
              <a:t>Main</a:t>
            </a:r>
            <a:r>
              <a:rPr sz="250" spc="10" dirty="0">
                <a:solidFill>
                  <a:srgbClr val="423F41"/>
                </a:solidFill>
                <a:latin typeface="Myriad Pro"/>
                <a:cs typeface="Myriad Pro"/>
              </a:rPr>
              <a:t> </a:t>
            </a:r>
            <a:r>
              <a:rPr sz="250" spc="-10" dirty="0">
                <a:solidFill>
                  <a:srgbClr val="423F41"/>
                </a:solidFill>
                <a:latin typeface="Myriad Pro"/>
                <a:cs typeface="Myriad Pro"/>
              </a:rPr>
              <a:t>Street</a:t>
            </a:r>
            <a:endParaRPr sz="250">
              <a:latin typeface="Myriad Pro"/>
              <a:cs typeface="Myriad Pro"/>
            </a:endParaRPr>
          </a:p>
          <a:p>
            <a:pPr>
              <a:lnSpc>
                <a:spcPct val="100000"/>
              </a:lnSpc>
            </a:pPr>
            <a:endParaRPr sz="350">
              <a:latin typeface="Myriad Pro"/>
              <a:cs typeface="Myriad Pro"/>
            </a:endParaRPr>
          </a:p>
          <a:p>
            <a:pPr marL="1231900">
              <a:lnSpc>
                <a:spcPct val="100000"/>
              </a:lnSpc>
            </a:pPr>
            <a:r>
              <a:rPr sz="250" b="1" spc="10" dirty="0">
                <a:solidFill>
                  <a:srgbClr val="423F41"/>
                </a:solidFill>
                <a:latin typeface="MyriadPro-Semibold"/>
                <a:cs typeface="MyriadPro-Semibold"/>
              </a:rPr>
              <a:t>Presented</a:t>
            </a:r>
            <a:r>
              <a:rPr sz="250" b="1" spc="70" dirty="0">
                <a:solidFill>
                  <a:srgbClr val="423F41"/>
                </a:solidFill>
                <a:latin typeface="MyriadPro-Semibold"/>
                <a:cs typeface="MyriadPro-Semibold"/>
              </a:rPr>
              <a:t> </a:t>
            </a:r>
            <a:r>
              <a:rPr sz="250" b="1" spc="10" dirty="0">
                <a:solidFill>
                  <a:srgbClr val="423F41"/>
                </a:solidFill>
                <a:latin typeface="MyriadPro-Semibold"/>
                <a:cs typeface="MyriadPro-Semibold"/>
              </a:rPr>
              <a:t>by:</a:t>
            </a:r>
            <a:r>
              <a:rPr sz="250" b="1" spc="75" dirty="0">
                <a:solidFill>
                  <a:srgbClr val="423F41"/>
                </a:solidFill>
                <a:latin typeface="MyriadPro-Semibold"/>
                <a:cs typeface="MyriadPro-Semibold"/>
              </a:rPr>
              <a:t> </a:t>
            </a:r>
            <a:r>
              <a:rPr sz="250" spc="10" dirty="0">
                <a:solidFill>
                  <a:srgbClr val="423F41"/>
                </a:solidFill>
                <a:latin typeface="Myriad Pro"/>
                <a:cs typeface="Myriad Pro"/>
              </a:rPr>
              <a:t>Maria</a:t>
            </a:r>
            <a:r>
              <a:rPr sz="250" spc="75" dirty="0">
                <a:solidFill>
                  <a:srgbClr val="423F41"/>
                </a:solidFill>
                <a:latin typeface="Myriad Pro"/>
                <a:cs typeface="Myriad Pro"/>
              </a:rPr>
              <a:t> </a:t>
            </a:r>
            <a:r>
              <a:rPr sz="250" spc="-10" dirty="0">
                <a:solidFill>
                  <a:srgbClr val="423F41"/>
                </a:solidFill>
                <a:latin typeface="Myriad Pro"/>
                <a:cs typeface="Myriad Pro"/>
              </a:rPr>
              <a:t>Johansen</a:t>
            </a:r>
            <a:endParaRPr sz="250">
              <a:latin typeface="Myriad Pro"/>
              <a:cs typeface="Myriad Pro"/>
            </a:endParaRPr>
          </a:p>
        </p:txBody>
      </p:sp>
      <p:grpSp>
        <p:nvGrpSpPr>
          <p:cNvPr id="16" name="object 16"/>
          <p:cNvGrpSpPr/>
          <p:nvPr/>
        </p:nvGrpSpPr>
        <p:grpSpPr>
          <a:xfrm>
            <a:off x="0" y="6052946"/>
            <a:ext cx="10058400" cy="1719580"/>
            <a:chOff x="0" y="6052946"/>
            <a:chExt cx="10058400" cy="1719580"/>
          </a:xfrm>
        </p:grpSpPr>
        <p:pic>
          <p:nvPicPr>
            <p:cNvPr id="17" name="object 17"/>
            <p:cNvPicPr/>
            <p:nvPr/>
          </p:nvPicPr>
          <p:blipFill>
            <a:blip r:embed="rId7" cstate="print"/>
            <a:stretch>
              <a:fillRect/>
            </a:stretch>
          </p:blipFill>
          <p:spPr>
            <a:xfrm>
              <a:off x="1300276" y="6052946"/>
              <a:ext cx="489661" cy="633679"/>
            </a:xfrm>
            <a:prstGeom prst="rect">
              <a:avLst/>
            </a:prstGeom>
          </p:spPr>
        </p:pic>
        <p:sp>
          <p:nvSpPr>
            <p:cNvPr id="18" name="object 18"/>
            <p:cNvSpPr/>
            <p:nvPr/>
          </p:nvSpPr>
          <p:spPr>
            <a:xfrm>
              <a:off x="0" y="7639049"/>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grpSp>
      <p:sp>
        <p:nvSpPr>
          <p:cNvPr id="19" name="object 19"/>
          <p:cNvSpPr/>
          <p:nvPr/>
        </p:nvSpPr>
        <p:spPr>
          <a:xfrm>
            <a:off x="876909" y="604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974326" y="552103"/>
            <a:ext cx="1858645" cy="519430"/>
          </a:xfrm>
          <a:prstGeom prst="rect">
            <a:avLst/>
          </a:prstGeom>
        </p:spPr>
        <p:txBody>
          <a:bodyPr vert="horz" wrap="square" lIns="0" tIns="11430" rIns="0" bIns="0" rtlCol="0">
            <a:spAutoFit/>
          </a:bodyPr>
          <a:lstStyle/>
          <a:p>
            <a:pPr marL="12700">
              <a:lnSpc>
                <a:spcPct val="100000"/>
              </a:lnSpc>
              <a:spcBef>
                <a:spcPts val="90"/>
              </a:spcBef>
            </a:pPr>
            <a:r>
              <a:rPr spc="-25" dirty="0"/>
              <a:t>Thank</a:t>
            </a:r>
            <a:r>
              <a:rPr spc="-145" dirty="0"/>
              <a:t> </a:t>
            </a:r>
            <a:r>
              <a:rPr spc="-75" dirty="0"/>
              <a:t>You</a:t>
            </a:r>
          </a:p>
        </p:txBody>
      </p:sp>
      <p:sp>
        <p:nvSpPr>
          <p:cNvPr id="6" name="object 6"/>
          <p:cNvSpPr txBox="1"/>
          <p:nvPr/>
        </p:nvSpPr>
        <p:spPr>
          <a:xfrm>
            <a:off x="1447392" y="1158310"/>
            <a:ext cx="6401207" cy="1131079"/>
          </a:xfrm>
          <a:prstGeom prst="rect">
            <a:avLst/>
          </a:prstGeom>
        </p:spPr>
        <p:txBody>
          <a:bodyPr vert="horz" wrap="square" lIns="0" tIns="30480" rIns="0" bIns="0" rtlCol="0">
            <a:spAutoFit/>
          </a:bodyPr>
          <a:lstStyle/>
          <a:p>
            <a:pPr marL="12700" marR="328295">
              <a:spcBef>
                <a:spcPts val="240"/>
              </a:spcBef>
            </a:pPr>
            <a:r>
              <a:rPr sz="1450" dirty="0">
                <a:solidFill>
                  <a:srgbClr val="423F41"/>
                </a:solidFill>
                <a:latin typeface="Myriad Pro"/>
                <a:cs typeface="Myriad Pro"/>
              </a:rPr>
              <a:t>The</a:t>
            </a:r>
            <a:r>
              <a:rPr sz="1450" spc="-45" dirty="0">
                <a:solidFill>
                  <a:srgbClr val="423F41"/>
                </a:solidFill>
                <a:latin typeface="Myriad Pro"/>
                <a:cs typeface="Myriad Pro"/>
              </a:rPr>
              <a:t> </a:t>
            </a:r>
            <a:r>
              <a:rPr sz="1450" dirty="0">
                <a:solidFill>
                  <a:srgbClr val="423F41"/>
                </a:solidFill>
                <a:latin typeface="Myriad Pro"/>
                <a:cs typeface="Myriad Pro"/>
              </a:rPr>
              <a:t>time</a:t>
            </a:r>
            <a:r>
              <a:rPr sz="1450" spc="-40" dirty="0">
                <a:solidFill>
                  <a:srgbClr val="423F41"/>
                </a:solidFill>
                <a:latin typeface="Myriad Pro"/>
                <a:cs typeface="Myriad Pro"/>
              </a:rPr>
              <a:t> </a:t>
            </a:r>
            <a:r>
              <a:rPr sz="1450" dirty="0">
                <a:solidFill>
                  <a:srgbClr val="423F41"/>
                </a:solidFill>
                <a:latin typeface="Myriad Pro"/>
                <a:cs typeface="Myriad Pro"/>
              </a:rPr>
              <a:t>you've</a:t>
            </a:r>
            <a:r>
              <a:rPr sz="1450" spc="-40" dirty="0">
                <a:solidFill>
                  <a:srgbClr val="423F41"/>
                </a:solidFill>
                <a:latin typeface="Myriad Pro"/>
                <a:cs typeface="Myriad Pro"/>
              </a:rPr>
              <a:t> </a:t>
            </a:r>
            <a:r>
              <a:rPr sz="1450" dirty="0">
                <a:solidFill>
                  <a:srgbClr val="423F41"/>
                </a:solidFill>
                <a:latin typeface="Myriad Pro"/>
                <a:cs typeface="Myriad Pro"/>
              </a:rPr>
              <a:t>taken</a:t>
            </a:r>
            <a:r>
              <a:rPr sz="1450" spc="-45" dirty="0">
                <a:solidFill>
                  <a:srgbClr val="423F41"/>
                </a:solidFill>
                <a:latin typeface="Myriad Pro"/>
                <a:cs typeface="Myriad Pro"/>
              </a:rPr>
              <a:t> </a:t>
            </a:r>
            <a:r>
              <a:rPr sz="1450" dirty="0">
                <a:solidFill>
                  <a:srgbClr val="423F41"/>
                </a:solidFill>
                <a:latin typeface="Myriad Pro"/>
                <a:cs typeface="Myriad Pro"/>
              </a:rPr>
              <a:t>to</a:t>
            </a:r>
            <a:r>
              <a:rPr sz="1450" spc="-40" dirty="0">
                <a:solidFill>
                  <a:srgbClr val="423F41"/>
                </a:solidFill>
                <a:latin typeface="Myriad Pro"/>
                <a:cs typeface="Myriad Pro"/>
              </a:rPr>
              <a:t> </a:t>
            </a:r>
            <a:r>
              <a:rPr sz="1450" dirty="0">
                <a:solidFill>
                  <a:srgbClr val="423F41"/>
                </a:solidFill>
                <a:latin typeface="Myriad Pro"/>
                <a:cs typeface="Myriad Pro"/>
              </a:rPr>
              <a:t>go</a:t>
            </a:r>
            <a:r>
              <a:rPr sz="1450" spc="-40" dirty="0">
                <a:solidFill>
                  <a:srgbClr val="423F41"/>
                </a:solidFill>
                <a:latin typeface="Myriad Pro"/>
                <a:cs typeface="Myriad Pro"/>
              </a:rPr>
              <a:t> </a:t>
            </a:r>
            <a:r>
              <a:rPr sz="1450" dirty="0">
                <a:solidFill>
                  <a:srgbClr val="423F41"/>
                </a:solidFill>
                <a:latin typeface="Myriad Pro"/>
                <a:cs typeface="Myriad Pro"/>
              </a:rPr>
              <a:t>through</a:t>
            </a:r>
            <a:r>
              <a:rPr sz="1450" spc="-45" dirty="0">
                <a:solidFill>
                  <a:srgbClr val="423F41"/>
                </a:solidFill>
                <a:latin typeface="Myriad Pro"/>
                <a:cs typeface="Myriad Pro"/>
              </a:rPr>
              <a:t> </a:t>
            </a:r>
            <a:r>
              <a:rPr sz="1450" dirty="0">
                <a:solidFill>
                  <a:srgbClr val="423F41"/>
                </a:solidFill>
                <a:latin typeface="Myriad Pro"/>
                <a:cs typeface="Myriad Pro"/>
              </a:rPr>
              <a:t>this</a:t>
            </a:r>
            <a:r>
              <a:rPr sz="1450" spc="-40" dirty="0">
                <a:solidFill>
                  <a:srgbClr val="423F41"/>
                </a:solidFill>
                <a:latin typeface="Myriad Pro"/>
                <a:cs typeface="Myriad Pro"/>
              </a:rPr>
              <a:t> </a:t>
            </a:r>
            <a:r>
              <a:rPr sz="1450" dirty="0">
                <a:solidFill>
                  <a:srgbClr val="423F41"/>
                </a:solidFill>
                <a:latin typeface="Myriad Pro"/>
                <a:cs typeface="Myriad Pro"/>
              </a:rPr>
              <a:t>guide</a:t>
            </a:r>
            <a:r>
              <a:rPr sz="1450" spc="-40" dirty="0">
                <a:solidFill>
                  <a:srgbClr val="423F41"/>
                </a:solidFill>
                <a:latin typeface="Myriad Pro"/>
                <a:cs typeface="Myriad Pro"/>
              </a:rPr>
              <a:t> </a:t>
            </a:r>
            <a:r>
              <a:rPr sz="1450" dirty="0">
                <a:solidFill>
                  <a:srgbClr val="423F41"/>
                </a:solidFill>
                <a:latin typeface="Myriad Pro"/>
                <a:cs typeface="Myriad Pro"/>
              </a:rPr>
              <a:t>and</a:t>
            </a:r>
            <a:r>
              <a:rPr sz="1450" spc="-45" dirty="0">
                <a:solidFill>
                  <a:srgbClr val="423F41"/>
                </a:solidFill>
                <a:latin typeface="Myriad Pro"/>
                <a:cs typeface="Myriad Pro"/>
              </a:rPr>
              <a:t> </a:t>
            </a:r>
            <a:r>
              <a:rPr sz="1450" dirty="0">
                <a:solidFill>
                  <a:srgbClr val="423F41"/>
                </a:solidFill>
                <a:latin typeface="Myriad Pro"/>
                <a:cs typeface="Myriad Pro"/>
              </a:rPr>
              <a:t>better</a:t>
            </a:r>
            <a:r>
              <a:rPr sz="1450" spc="-40" dirty="0">
                <a:solidFill>
                  <a:srgbClr val="423F41"/>
                </a:solidFill>
                <a:latin typeface="Myriad Pro"/>
                <a:cs typeface="Myriad Pro"/>
              </a:rPr>
              <a:t> </a:t>
            </a:r>
            <a:r>
              <a:rPr sz="1450" dirty="0">
                <a:solidFill>
                  <a:srgbClr val="423F41"/>
                </a:solidFill>
                <a:latin typeface="Myriad Pro"/>
                <a:cs typeface="Myriad Pro"/>
              </a:rPr>
              <a:t>understand</a:t>
            </a:r>
            <a:r>
              <a:rPr sz="1450" spc="-40" dirty="0">
                <a:solidFill>
                  <a:srgbClr val="423F41"/>
                </a:solidFill>
                <a:latin typeface="Myriad Pro"/>
                <a:cs typeface="Myriad Pro"/>
              </a:rPr>
              <a:t> </a:t>
            </a:r>
            <a:r>
              <a:rPr sz="1450" spc="-25" dirty="0">
                <a:solidFill>
                  <a:srgbClr val="423F41"/>
                </a:solidFill>
                <a:latin typeface="Myriad Pro"/>
                <a:cs typeface="Myriad Pro"/>
              </a:rPr>
              <a:t>the </a:t>
            </a:r>
            <a:r>
              <a:rPr sz="1450" dirty="0">
                <a:solidFill>
                  <a:srgbClr val="423F41"/>
                </a:solidFill>
                <a:latin typeface="Myriad Pro"/>
                <a:cs typeface="Myriad Pro"/>
              </a:rPr>
              <a:t>home</a:t>
            </a:r>
            <a:r>
              <a:rPr sz="1450" spc="-35" dirty="0">
                <a:solidFill>
                  <a:srgbClr val="423F41"/>
                </a:solidFill>
                <a:latin typeface="Myriad Pro"/>
                <a:cs typeface="Myriad Pro"/>
              </a:rPr>
              <a:t> </a:t>
            </a:r>
            <a:r>
              <a:rPr sz="1450" dirty="0">
                <a:solidFill>
                  <a:srgbClr val="423F41"/>
                </a:solidFill>
                <a:latin typeface="Myriad Pro"/>
                <a:cs typeface="Myriad Pro"/>
              </a:rPr>
              <a:t>selling</a:t>
            </a:r>
            <a:r>
              <a:rPr sz="1450" spc="-30" dirty="0">
                <a:solidFill>
                  <a:srgbClr val="423F41"/>
                </a:solidFill>
                <a:latin typeface="Myriad Pro"/>
                <a:cs typeface="Myriad Pro"/>
              </a:rPr>
              <a:t> </a:t>
            </a:r>
            <a:r>
              <a:rPr sz="1450" dirty="0">
                <a:solidFill>
                  <a:srgbClr val="423F41"/>
                </a:solidFill>
                <a:latin typeface="Myriad Pro"/>
                <a:cs typeface="Myriad Pro"/>
              </a:rPr>
              <a:t>process</a:t>
            </a:r>
            <a:r>
              <a:rPr sz="1450" spc="-35" dirty="0">
                <a:solidFill>
                  <a:srgbClr val="423F41"/>
                </a:solidFill>
                <a:latin typeface="Myriad Pro"/>
                <a:cs typeface="Myriad Pro"/>
              </a:rPr>
              <a:t> </a:t>
            </a:r>
            <a:r>
              <a:rPr sz="1450" dirty="0">
                <a:solidFill>
                  <a:srgbClr val="423F41"/>
                </a:solidFill>
                <a:latin typeface="Myriad Pro"/>
                <a:cs typeface="Myriad Pro"/>
              </a:rPr>
              <a:t>and</a:t>
            </a:r>
            <a:r>
              <a:rPr sz="1450" spc="-30" dirty="0">
                <a:solidFill>
                  <a:srgbClr val="423F41"/>
                </a:solidFill>
                <a:latin typeface="Myriad Pro"/>
                <a:cs typeface="Myriad Pro"/>
              </a:rPr>
              <a:t> </a:t>
            </a:r>
            <a:r>
              <a:rPr sz="1450" spc="-10" dirty="0">
                <a:solidFill>
                  <a:srgbClr val="423F41"/>
                </a:solidFill>
                <a:latin typeface="Myriad Pro"/>
                <a:cs typeface="Myriad Pro"/>
              </a:rPr>
              <a:t>strategies</a:t>
            </a:r>
            <a:r>
              <a:rPr sz="1450" spc="-35" dirty="0">
                <a:solidFill>
                  <a:srgbClr val="423F41"/>
                </a:solidFill>
                <a:latin typeface="Myriad Pro"/>
                <a:cs typeface="Myriad Pro"/>
              </a:rPr>
              <a:t> </a:t>
            </a:r>
            <a:r>
              <a:rPr sz="1450" dirty="0">
                <a:solidFill>
                  <a:srgbClr val="423F41"/>
                </a:solidFill>
                <a:latin typeface="Myriad Pro"/>
                <a:cs typeface="Myriad Pro"/>
              </a:rPr>
              <a:t>is</a:t>
            </a:r>
            <a:r>
              <a:rPr sz="1450" spc="-30" dirty="0">
                <a:solidFill>
                  <a:srgbClr val="423F41"/>
                </a:solidFill>
                <a:latin typeface="Myriad Pro"/>
                <a:cs typeface="Myriad Pro"/>
              </a:rPr>
              <a:t> </a:t>
            </a:r>
            <a:r>
              <a:rPr sz="1450" dirty="0">
                <a:solidFill>
                  <a:srgbClr val="423F41"/>
                </a:solidFill>
                <a:latin typeface="Myriad Pro"/>
                <a:cs typeface="Myriad Pro"/>
              </a:rPr>
              <a:t>vital</a:t>
            </a:r>
            <a:r>
              <a:rPr sz="1450" spc="-35" dirty="0">
                <a:solidFill>
                  <a:srgbClr val="423F41"/>
                </a:solidFill>
                <a:latin typeface="Myriad Pro"/>
                <a:cs typeface="Myriad Pro"/>
              </a:rPr>
              <a:t> </a:t>
            </a:r>
            <a:r>
              <a:rPr sz="1450" dirty="0">
                <a:solidFill>
                  <a:srgbClr val="423F41"/>
                </a:solidFill>
                <a:latin typeface="Myriad Pro"/>
                <a:cs typeface="Myriad Pro"/>
              </a:rPr>
              <a:t>to</a:t>
            </a:r>
            <a:r>
              <a:rPr sz="1450" spc="-30" dirty="0">
                <a:solidFill>
                  <a:srgbClr val="423F41"/>
                </a:solidFill>
                <a:latin typeface="Myriad Pro"/>
                <a:cs typeface="Myriad Pro"/>
              </a:rPr>
              <a:t> </a:t>
            </a:r>
            <a:r>
              <a:rPr sz="1450" dirty="0">
                <a:solidFill>
                  <a:srgbClr val="423F41"/>
                </a:solidFill>
                <a:latin typeface="Myriad Pro"/>
                <a:cs typeface="Myriad Pro"/>
              </a:rPr>
              <a:t>our</a:t>
            </a:r>
            <a:r>
              <a:rPr sz="1450" spc="-35" dirty="0">
                <a:solidFill>
                  <a:srgbClr val="423F41"/>
                </a:solidFill>
                <a:latin typeface="Myriad Pro"/>
                <a:cs typeface="Myriad Pro"/>
              </a:rPr>
              <a:t> </a:t>
            </a:r>
            <a:r>
              <a:rPr sz="1450" spc="-10" dirty="0">
                <a:solidFill>
                  <a:srgbClr val="423F41"/>
                </a:solidFill>
                <a:latin typeface="Myriad Pro"/>
                <a:cs typeface="Myriad Pro"/>
              </a:rPr>
              <a:t>success.</a:t>
            </a:r>
            <a:endParaRPr sz="1450" dirty="0">
              <a:latin typeface="Myriad Pro"/>
              <a:cs typeface="Myriad Pro"/>
            </a:endParaRPr>
          </a:p>
          <a:p>
            <a:endParaRPr sz="1350" dirty="0">
              <a:latin typeface="Myriad Pro"/>
              <a:cs typeface="Myriad Pro"/>
            </a:endParaRPr>
          </a:p>
          <a:p>
            <a:pPr marL="12700" marR="5080">
              <a:spcBef>
                <a:spcPts val="5"/>
              </a:spcBef>
            </a:pPr>
            <a:r>
              <a:rPr sz="1450" dirty="0">
                <a:solidFill>
                  <a:srgbClr val="423F41"/>
                </a:solidFill>
                <a:latin typeface="Myriad Pro"/>
                <a:cs typeface="Myriad Pro"/>
              </a:rPr>
              <a:t>John</a:t>
            </a:r>
            <a:r>
              <a:rPr sz="1450" spc="-35" dirty="0">
                <a:solidFill>
                  <a:srgbClr val="423F41"/>
                </a:solidFill>
                <a:latin typeface="Myriad Pro"/>
                <a:cs typeface="Myriad Pro"/>
              </a:rPr>
              <a:t> </a:t>
            </a:r>
            <a:r>
              <a:rPr sz="1450" dirty="0">
                <a:solidFill>
                  <a:srgbClr val="423F41"/>
                </a:solidFill>
                <a:latin typeface="Myriad Pro"/>
                <a:cs typeface="Myriad Pro"/>
              </a:rPr>
              <a:t>L.</a:t>
            </a:r>
            <a:r>
              <a:rPr sz="1450" spc="-30" dirty="0">
                <a:solidFill>
                  <a:srgbClr val="423F41"/>
                </a:solidFill>
                <a:latin typeface="Myriad Pro"/>
                <a:cs typeface="Myriad Pro"/>
              </a:rPr>
              <a:t> </a:t>
            </a:r>
            <a:r>
              <a:rPr sz="1450" dirty="0">
                <a:solidFill>
                  <a:srgbClr val="423F41"/>
                </a:solidFill>
                <a:latin typeface="Myriad Pro"/>
                <a:cs typeface="Myriad Pro"/>
              </a:rPr>
              <a:t>Scott</a:t>
            </a:r>
            <a:r>
              <a:rPr sz="1450" spc="-30" dirty="0">
                <a:solidFill>
                  <a:srgbClr val="423F41"/>
                </a:solidFill>
                <a:latin typeface="Myriad Pro"/>
                <a:cs typeface="Myriad Pro"/>
              </a:rPr>
              <a:t> </a:t>
            </a:r>
            <a:r>
              <a:rPr sz="1450" dirty="0">
                <a:solidFill>
                  <a:srgbClr val="423F41"/>
                </a:solidFill>
                <a:latin typeface="Myriad Pro"/>
                <a:cs typeface="Myriad Pro"/>
              </a:rPr>
              <a:t>is</a:t>
            </a:r>
            <a:r>
              <a:rPr sz="1450" spc="-30" dirty="0">
                <a:solidFill>
                  <a:srgbClr val="423F41"/>
                </a:solidFill>
                <a:latin typeface="Myriad Pro"/>
                <a:cs typeface="Myriad Pro"/>
              </a:rPr>
              <a:t> </a:t>
            </a:r>
            <a:r>
              <a:rPr sz="1450" spc="-10" dirty="0">
                <a:solidFill>
                  <a:srgbClr val="423F41"/>
                </a:solidFill>
                <a:latin typeface="Myriad Pro"/>
                <a:cs typeface="Myriad Pro"/>
              </a:rPr>
              <a:t>committed</a:t>
            </a:r>
            <a:r>
              <a:rPr sz="1450" spc="-30" dirty="0">
                <a:solidFill>
                  <a:srgbClr val="423F41"/>
                </a:solidFill>
                <a:latin typeface="Myriad Pro"/>
                <a:cs typeface="Myriad Pro"/>
              </a:rPr>
              <a:t> </a:t>
            </a:r>
            <a:r>
              <a:rPr sz="1450" dirty="0">
                <a:solidFill>
                  <a:srgbClr val="423F41"/>
                </a:solidFill>
                <a:latin typeface="Myriad Pro"/>
                <a:cs typeface="Myriad Pro"/>
              </a:rPr>
              <a:t>to</a:t>
            </a:r>
            <a:r>
              <a:rPr sz="1450" spc="-30" dirty="0">
                <a:solidFill>
                  <a:srgbClr val="423F41"/>
                </a:solidFill>
                <a:latin typeface="Myriad Pro"/>
                <a:cs typeface="Myriad Pro"/>
              </a:rPr>
              <a:t> </a:t>
            </a:r>
            <a:r>
              <a:rPr sz="1450" dirty="0">
                <a:solidFill>
                  <a:srgbClr val="423F41"/>
                </a:solidFill>
                <a:latin typeface="Myriad Pro"/>
                <a:cs typeface="Myriad Pro"/>
              </a:rPr>
              <a:t>you</a:t>
            </a:r>
            <a:r>
              <a:rPr sz="1450" spc="-30" dirty="0">
                <a:solidFill>
                  <a:srgbClr val="423F41"/>
                </a:solidFill>
                <a:latin typeface="Myriad Pro"/>
                <a:cs typeface="Myriad Pro"/>
              </a:rPr>
              <a:t> </a:t>
            </a:r>
            <a:r>
              <a:rPr sz="1450" dirty="0">
                <a:solidFill>
                  <a:srgbClr val="423F41"/>
                </a:solidFill>
                <a:latin typeface="Myriad Pro"/>
                <a:cs typeface="Myriad Pro"/>
              </a:rPr>
              <a:t>and</a:t>
            </a:r>
            <a:r>
              <a:rPr sz="1450" spc="-30" dirty="0">
                <a:solidFill>
                  <a:srgbClr val="423F41"/>
                </a:solidFill>
                <a:latin typeface="Myriad Pro"/>
                <a:cs typeface="Myriad Pro"/>
              </a:rPr>
              <a:t> </a:t>
            </a:r>
            <a:r>
              <a:rPr sz="1450" dirty="0">
                <a:solidFill>
                  <a:srgbClr val="423F41"/>
                </a:solidFill>
                <a:latin typeface="Myriad Pro"/>
                <a:cs typeface="Myriad Pro"/>
              </a:rPr>
              <a:t>getting</a:t>
            </a:r>
            <a:r>
              <a:rPr sz="1450" spc="-30" dirty="0">
                <a:solidFill>
                  <a:srgbClr val="423F41"/>
                </a:solidFill>
                <a:latin typeface="Myriad Pro"/>
                <a:cs typeface="Myriad Pro"/>
              </a:rPr>
              <a:t> </a:t>
            </a:r>
            <a:r>
              <a:rPr sz="1450" dirty="0">
                <a:solidFill>
                  <a:srgbClr val="423F41"/>
                </a:solidFill>
                <a:latin typeface="Myriad Pro"/>
                <a:cs typeface="Myriad Pro"/>
              </a:rPr>
              <a:t>your</a:t>
            </a:r>
            <a:r>
              <a:rPr sz="1450" spc="-30" dirty="0">
                <a:solidFill>
                  <a:srgbClr val="423F41"/>
                </a:solidFill>
                <a:latin typeface="Myriad Pro"/>
                <a:cs typeface="Myriad Pro"/>
              </a:rPr>
              <a:t> </a:t>
            </a:r>
            <a:r>
              <a:rPr sz="1450" dirty="0">
                <a:solidFill>
                  <a:srgbClr val="423F41"/>
                </a:solidFill>
                <a:latin typeface="Myriad Pro"/>
                <a:cs typeface="Myriad Pro"/>
              </a:rPr>
              <a:t>home</a:t>
            </a:r>
            <a:r>
              <a:rPr sz="1450" spc="-30" dirty="0">
                <a:solidFill>
                  <a:srgbClr val="423F41"/>
                </a:solidFill>
                <a:latin typeface="Myriad Pro"/>
                <a:cs typeface="Myriad Pro"/>
              </a:rPr>
              <a:t> </a:t>
            </a:r>
            <a:r>
              <a:rPr sz="1450" dirty="0">
                <a:solidFill>
                  <a:srgbClr val="423F41"/>
                </a:solidFill>
                <a:latin typeface="Myriad Pro"/>
                <a:cs typeface="Myriad Pro"/>
              </a:rPr>
              <a:t>sold</a:t>
            </a:r>
            <a:r>
              <a:rPr sz="1450" spc="-30" dirty="0">
                <a:solidFill>
                  <a:srgbClr val="423F41"/>
                </a:solidFill>
                <a:latin typeface="Myriad Pro"/>
                <a:cs typeface="Myriad Pro"/>
              </a:rPr>
              <a:t> </a:t>
            </a:r>
            <a:r>
              <a:rPr sz="1450" dirty="0">
                <a:solidFill>
                  <a:srgbClr val="423F41"/>
                </a:solidFill>
                <a:latin typeface="Myriad Pro"/>
                <a:cs typeface="Myriad Pro"/>
              </a:rPr>
              <a:t>at</a:t>
            </a:r>
            <a:r>
              <a:rPr sz="1450" spc="-35" dirty="0">
                <a:solidFill>
                  <a:srgbClr val="423F41"/>
                </a:solidFill>
                <a:latin typeface="Myriad Pro"/>
                <a:cs typeface="Myriad Pro"/>
              </a:rPr>
              <a:t> </a:t>
            </a:r>
            <a:r>
              <a:rPr sz="1450" dirty="0">
                <a:solidFill>
                  <a:srgbClr val="423F41"/>
                </a:solidFill>
                <a:latin typeface="Myriad Pro"/>
                <a:cs typeface="Myriad Pro"/>
              </a:rPr>
              <a:t>the</a:t>
            </a:r>
            <a:r>
              <a:rPr sz="1450" spc="-30" dirty="0">
                <a:solidFill>
                  <a:srgbClr val="423F41"/>
                </a:solidFill>
                <a:latin typeface="Myriad Pro"/>
                <a:cs typeface="Myriad Pro"/>
              </a:rPr>
              <a:t> </a:t>
            </a:r>
            <a:r>
              <a:rPr sz="1450" dirty="0">
                <a:solidFill>
                  <a:srgbClr val="423F41"/>
                </a:solidFill>
                <a:latin typeface="Myriad Pro"/>
                <a:cs typeface="Myriad Pro"/>
              </a:rPr>
              <a:t>best</a:t>
            </a:r>
            <a:r>
              <a:rPr sz="1450" spc="-30" dirty="0">
                <a:solidFill>
                  <a:srgbClr val="423F41"/>
                </a:solidFill>
                <a:latin typeface="Myriad Pro"/>
                <a:cs typeface="Myriad Pro"/>
              </a:rPr>
              <a:t> </a:t>
            </a:r>
            <a:r>
              <a:rPr sz="1450" spc="-20" dirty="0">
                <a:solidFill>
                  <a:srgbClr val="423F41"/>
                </a:solidFill>
                <a:latin typeface="Myriad Pro"/>
                <a:cs typeface="Myriad Pro"/>
              </a:rPr>
              <a:t>price </a:t>
            </a:r>
            <a:r>
              <a:rPr sz="1450" dirty="0">
                <a:solidFill>
                  <a:srgbClr val="423F41"/>
                </a:solidFill>
                <a:latin typeface="Myriad Pro"/>
                <a:cs typeface="Myriad Pro"/>
              </a:rPr>
              <a:t>and</a:t>
            </a:r>
            <a:r>
              <a:rPr sz="1450" spc="-30" dirty="0">
                <a:solidFill>
                  <a:srgbClr val="423F41"/>
                </a:solidFill>
                <a:latin typeface="Myriad Pro"/>
                <a:cs typeface="Myriad Pro"/>
              </a:rPr>
              <a:t> </a:t>
            </a:r>
            <a:r>
              <a:rPr sz="1450" spc="-10" dirty="0">
                <a:solidFill>
                  <a:srgbClr val="423F41"/>
                </a:solidFill>
                <a:latin typeface="Myriad Pro"/>
                <a:cs typeface="Myriad Pro"/>
              </a:rPr>
              <a:t>terms.</a:t>
            </a:r>
            <a:endParaRPr sz="1450" dirty="0">
              <a:latin typeface="Myriad Pro"/>
              <a:cs typeface="Myriad Pro"/>
            </a:endParaRPr>
          </a:p>
        </p:txBody>
      </p:sp>
      <p:pic>
        <p:nvPicPr>
          <p:cNvPr id="7" name="object 7"/>
          <p:cNvPicPr/>
          <p:nvPr/>
        </p:nvPicPr>
        <p:blipFill>
          <a:blip r:embed="rId2" cstate="print"/>
          <a:stretch>
            <a:fillRect/>
          </a:stretch>
        </p:blipFill>
        <p:spPr>
          <a:xfrm>
            <a:off x="1474266" y="2489946"/>
            <a:ext cx="6971232" cy="4647488"/>
          </a:xfrm>
          <a:prstGeom prst="rect">
            <a:avLst/>
          </a:prstGeom>
        </p:spPr>
      </p:pic>
      <p:sp>
        <p:nvSpPr>
          <p:cNvPr id="8" name="object 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9" name="object 9"/>
          <p:cNvSpPr/>
          <p:nvPr/>
        </p:nvSpPr>
        <p:spPr>
          <a:xfrm>
            <a:off x="730859" y="604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0" y="629920"/>
            <a:ext cx="4684395" cy="360680"/>
          </a:xfrm>
          <a:prstGeom prst="rect">
            <a:avLst/>
          </a:prstGeom>
          <a:solidFill>
            <a:srgbClr val="00653E"/>
          </a:solidFill>
        </p:spPr>
        <p:txBody>
          <a:bodyPr vert="horz" wrap="square" lIns="0" tIns="0" rIns="0" bIns="0" rtlCol="0">
            <a:spAutoFit/>
          </a:bodyPr>
          <a:lstStyle/>
          <a:p>
            <a:pPr marL="518795">
              <a:lnSpc>
                <a:spcPts val="2560"/>
              </a:lnSpc>
            </a:pPr>
            <a:r>
              <a:rPr sz="2200" spc="100" dirty="0">
                <a:solidFill>
                  <a:srgbClr val="FFFFFF"/>
                </a:solidFill>
                <a:latin typeface="MyriadPro-Light"/>
                <a:cs typeface="MyriadPro-Light"/>
              </a:rPr>
              <a:t>SUPPORTING</a:t>
            </a:r>
            <a:r>
              <a:rPr sz="2200" spc="240" dirty="0">
                <a:solidFill>
                  <a:srgbClr val="FFFFFF"/>
                </a:solidFill>
                <a:latin typeface="MyriadPro-Light"/>
                <a:cs typeface="MyriadPro-Light"/>
              </a:rPr>
              <a:t> </a:t>
            </a:r>
            <a:r>
              <a:rPr sz="2200" spc="70" dirty="0">
                <a:solidFill>
                  <a:srgbClr val="FFFFFF"/>
                </a:solidFill>
                <a:latin typeface="MyriadPro-Light"/>
                <a:cs typeface="MyriadPro-Light"/>
              </a:rPr>
              <a:t>OUR</a:t>
            </a:r>
            <a:r>
              <a:rPr sz="2200" spc="240" dirty="0">
                <a:solidFill>
                  <a:srgbClr val="FFFFFF"/>
                </a:solidFill>
                <a:latin typeface="MyriadPro-Light"/>
                <a:cs typeface="MyriadPro-Light"/>
              </a:rPr>
              <a:t> </a:t>
            </a:r>
            <a:r>
              <a:rPr sz="2200" spc="90" dirty="0">
                <a:solidFill>
                  <a:srgbClr val="FFFFFF"/>
                </a:solidFill>
                <a:latin typeface="MyriadPro-Light"/>
                <a:cs typeface="MyriadPro-Light"/>
              </a:rPr>
              <a:t>COMMUNITY</a:t>
            </a:r>
            <a:endParaRPr sz="2200" dirty="0">
              <a:latin typeface="MyriadPro-Light"/>
              <a:cs typeface="MyriadPro-Light"/>
            </a:endParaRPr>
          </a:p>
        </p:txBody>
      </p:sp>
      <p:sp>
        <p:nvSpPr>
          <p:cNvPr id="3" name="object 3"/>
          <p:cNvSpPr txBox="1">
            <a:spLocks noGrp="1"/>
          </p:cNvSpPr>
          <p:nvPr>
            <p:ph type="title"/>
          </p:nvPr>
        </p:nvSpPr>
        <p:spPr>
          <a:xfrm>
            <a:off x="712563" y="1183267"/>
            <a:ext cx="8221345" cy="522605"/>
          </a:xfrm>
          <a:prstGeom prst="rect">
            <a:avLst/>
          </a:prstGeom>
        </p:spPr>
        <p:txBody>
          <a:bodyPr vert="horz" wrap="square" lIns="0" tIns="13970" rIns="0" bIns="0" rtlCol="0">
            <a:spAutoFit/>
          </a:bodyPr>
          <a:lstStyle/>
          <a:p>
            <a:pPr marL="12700">
              <a:lnSpc>
                <a:spcPct val="100000"/>
              </a:lnSpc>
              <a:spcBef>
                <a:spcPts val="110"/>
              </a:spcBef>
            </a:pPr>
            <a:r>
              <a:rPr spc="135" dirty="0">
                <a:solidFill>
                  <a:srgbClr val="00653E"/>
                </a:solidFill>
              </a:rPr>
              <a:t>Helping</a:t>
            </a:r>
            <a:r>
              <a:rPr spc="330" dirty="0">
                <a:solidFill>
                  <a:srgbClr val="00653E"/>
                </a:solidFill>
              </a:rPr>
              <a:t> </a:t>
            </a:r>
            <a:r>
              <a:rPr spc="120" dirty="0">
                <a:solidFill>
                  <a:srgbClr val="00653E"/>
                </a:solidFill>
              </a:rPr>
              <a:t>Kids</a:t>
            </a:r>
            <a:r>
              <a:rPr spc="335" dirty="0">
                <a:solidFill>
                  <a:srgbClr val="00653E"/>
                </a:solidFill>
              </a:rPr>
              <a:t> </a:t>
            </a:r>
            <a:r>
              <a:rPr spc="110" dirty="0">
                <a:solidFill>
                  <a:srgbClr val="00653E"/>
                </a:solidFill>
              </a:rPr>
              <a:t>Get</a:t>
            </a:r>
            <a:r>
              <a:rPr spc="330" dirty="0">
                <a:solidFill>
                  <a:srgbClr val="00653E"/>
                </a:solidFill>
              </a:rPr>
              <a:t> </a:t>
            </a:r>
            <a:r>
              <a:rPr spc="130" dirty="0">
                <a:solidFill>
                  <a:srgbClr val="00653E"/>
                </a:solidFill>
              </a:rPr>
              <a:t>Healthy</a:t>
            </a:r>
            <a:r>
              <a:rPr spc="335" dirty="0">
                <a:solidFill>
                  <a:srgbClr val="00653E"/>
                </a:solidFill>
              </a:rPr>
              <a:t> </a:t>
            </a:r>
            <a:r>
              <a:rPr spc="105" dirty="0">
                <a:solidFill>
                  <a:srgbClr val="00653E"/>
                </a:solidFill>
              </a:rPr>
              <a:t>and</a:t>
            </a:r>
            <a:r>
              <a:rPr spc="330" dirty="0">
                <a:solidFill>
                  <a:srgbClr val="00653E"/>
                </a:solidFill>
              </a:rPr>
              <a:t> </a:t>
            </a:r>
            <a:r>
              <a:rPr spc="85" dirty="0">
                <a:solidFill>
                  <a:srgbClr val="00653E"/>
                </a:solidFill>
              </a:rPr>
              <a:t>Be</a:t>
            </a:r>
            <a:r>
              <a:rPr spc="335" dirty="0">
                <a:solidFill>
                  <a:srgbClr val="00653E"/>
                </a:solidFill>
              </a:rPr>
              <a:t> </a:t>
            </a:r>
            <a:r>
              <a:rPr spc="70" dirty="0">
                <a:solidFill>
                  <a:srgbClr val="00653E"/>
                </a:solidFill>
              </a:rPr>
              <a:t>at</a:t>
            </a:r>
            <a:r>
              <a:rPr spc="330" dirty="0">
                <a:solidFill>
                  <a:srgbClr val="00653E"/>
                </a:solidFill>
              </a:rPr>
              <a:t> </a:t>
            </a:r>
            <a:r>
              <a:rPr spc="140" dirty="0">
                <a:solidFill>
                  <a:srgbClr val="00653E"/>
                </a:solidFill>
              </a:rPr>
              <a:t>Home</a:t>
            </a:r>
          </a:p>
        </p:txBody>
      </p:sp>
      <p:sp>
        <p:nvSpPr>
          <p:cNvPr id="4" name="object 4"/>
          <p:cNvSpPr txBox="1"/>
          <p:nvPr/>
        </p:nvSpPr>
        <p:spPr>
          <a:xfrm>
            <a:off x="4621405" y="5244710"/>
            <a:ext cx="1419860" cy="743585"/>
          </a:xfrm>
          <a:prstGeom prst="rect">
            <a:avLst/>
          </a:prstGeom>
        </p:spPr>
        <p:txBody>
          <a:bodyPr vert="horz" wrap="square" lIns="0" tIns="13970" rIns="0" bIns="0" rtlCol="0">
            <a:spAutoFit/>
          </a:bodyPr>
          <a:lstStyle/>
          <a:p>
            <a:pPr marL="12700">
              <a:lnSpc>
                <a:spcPct val="100000"/>
              </a:lnSpc>
              <a:spcBef>
                <a:spcPts val="110"/>
              </a:spcBef>
            </a:pPr>
            <a:r>
              <a:rPr sz="4700" b="1" spc="-40" dirty="0">
                <a:solidFill>
                  <a:srgbClr val="00A975"/>
                </a:solidFill>
                <a:latin typeface="MyriadPro-Semibold"/>
                <a:cs typeface="MyriadPro-Semibold"/>
              </a:rPr>
              <a:t>3,500</a:t>
            </a:r>
            <a:endParaRPr sz="4700">
              <a:latin typeface="MyriadPro-Semibold"/>
              <a:cs typeface="MyriadPro-Semibold"/>
            </a:endParaRPr>
          </a:p>
        </p:txBody>
      </p:sp>
      <p:sp>
        <p:nvSpPr>
          <p:cNvPr id="5" name="object 5"/>
          <p:cNvSpPr txBox="1"/>
          <p:nvPr/>
        </p:nvSpPr>
        <p:spPr>
          <a:xfrm>
            <a:off x="6186238" y="5387916"/>
            <a:ext cx="3307995" cy="508000"/>
          </a:xfrm>
          <a:prstGeom prst="rect">
            <a:avLst/>
          </a:prstGeom>
        </p:spPr>
        <p:txBody>
          <a:bodyPr vert="horz" wrap="square" lIns="0" tIns="17145" rIns="0" bIns="0" rtlCol="0">
            <a:spAutoFit/>
          </a:bodyPr>
          <a:lstStyle/>
          <a:p>
            <a:pPr marL="12700">
              <a:lnSpc>
                <a:spcPts val="1875"/>
              </a:lnSpc>
              <a:spcBef>
                <a:spcPts val="135"/>
              </a:spcBef>
            </a:pPr>
            <a:r>
              <a:rPr sz="1650" spc="80" dirty="0">
                <a:solidFill>
                  <a:srgbClr val="231F20"/>
                </a:solidFill>
                <a:latin typeface="MyriadPro-Light"/>
                <a:cs typeface="MyriadPro-Light"/>
              </a:rPr>
              <a:t>MEALS</a:t>
            </a:r>
            <a:r>
              <a:rPr sz="1650" spc="185" dirty="0">
                <a:solidFill>
                  <a:srgbClr val="231F20"/>
                </a:solidFill>
                <a:latin typeface="MyriadPro-Light"/>
                <a:cs typeface="MyriadPro-Light"/>
              </a:rPr>
              <a:t> </a:t>
            </a:r>
            <a:r>
              <a:rPr sz="1650" spc="90" dirty="0">
                <a:solidFill>
                  <a:srgbClr val="231F20"/>
                </a:solidFill>
                <a:latin typeface="MyriadPro-Light"/>
                <a:cs typeface="MyriadPro-Light"/>
              </a:rPr>
              <a:t>SERVED</a:t>
            </a:r>
            <a:r>
              <a:rPr sz="1650" spc="185" dirty="0">
                <a:solidFill>
                  <a:srgbClr val="231F20"/>
                </a:solidFill>
                <a:latin typeface="MyriadPro-Light"/>
                <a:cs typeface="MyriadPro-Light"/>
              </a:rPr>
              <a:t> </a:t>
            </a:r>
            <a:r>
              <a:rPr sz="1650" spc="-25" dirty="0">
                <a:solidFill>
                  <a:srgbClr val="231F20"/>
                </a:solidFill>
                <a:latin typeface="MyriadPro-Light"/>
                <a:cs typeface="MyriadPro-Light"/>
              </a:rPr>
              <a:t>AT</a:t>
            </a:r>
            <a:endParaRPr sz="1650" dirty="0">
              <a:latin typeface="MyriadPro-Light"/>
              <a:cs typeface="MyriadPro-Light"/>
            </a:endParaRPr>
          </a:p>
          <a:p>
            <a:pPr marL="12700">
              <a:lnSpc>
                <a:spcPts val="1875"/>
              </a:lnSpc>
            </a:pPr>
            <a:r>
              <a:rPr sz="1650" spc="85" dirty="0">
                <a:solidFill>
                  <a:srgbClr val="231F20"/>
                </a:solidFill>
                <a:latin typeface="Myriad Pro"/>
                <a:cs typeface="Myriad Pro"/>
              </a:rPr>
              <a:t>RONALD</a:t>
            </a:r>
            <a:r>
              <a:rPr sz="1650" spc="180" dirty="0">
                <a:solidFill>
                  <a:srgbClr val="231F20"/>
                </a:solidFill>
                <a:latin typeface="Myriad Pro"/>
                <a:cs typeface="Myriad Pro"/>
              </a:rPr>
              <a:t> </a:t>
            </a:r>
            <a:r>
              <a:rPr sz="1650" spc="90" dirty="0">
                <a:solidFill>
                  <a:srgbClr val="231F20"/>
                </a:solidFill>
                <a:latin typeface="Myriad Pro"/>
                <a:cs typeface="Myriad Pro"/>
              </a:rPr>
              <a:t>MCDONALD</a:t>
            </a:r>
            <a:r>
              <a:rPr sz="1650" spc="180" dirty="0">
                <a:solidFill>
                  <a:srgbClr val="231F20"/>
                </a:solidFill>
                <a:latin typeface="Myriad Pro"/>
                <a:cs typeface="Myriad Pro"/>
              </a:rPr>
              <a:t> </a:t>
            </a:r>
            <a:r>
              <a:rPr sz="1650" spc="85" dirty="0">
                <a:solidFill>
                  <a:srgbClr val="231F20"/>
                </a:solidFill>
                <a:latin typeface="Myriad Pro"/>
                <a:cs typeface="Myriad Pro"/>
              </a:rPr>
              <a:t>HOUSES</a:t>
            </a:r>
            <a:endParaRPr sz="1650" dirty="0">
              <a:latin typeface="Myriad Pro"/>
              <a:cs typeface="Myriad Pro"/>
            </a:endParaRPr>
          </a:p>
        </p:txBody>
      </p:sp>
      <p:sp>
        <p:nvSpPr>
          <p:cNvPr id="6" name="object 6"/>
          <p:cNvSpPr txBox="1"/>
          <p:nvPr/>
        </p:nvSpPr>
        <p:spPr>
          <a:xfrm>
            <a:off x="973436" y="2206560"/>
            <a:ext cx="1858645" cy="958850"/>
          </a:xfrm>
          <a:prstGeom prst="rect">
            <a:avLst/>
          </a:prstGeom>
        </p:spPr>
        <p:txBody>
          <a:bodyPr vert="horz" wrap="square" lIns="0" tIns="17145" rIns="0" bIns="0" rtlCol="0">
            <a:spAutoFit/>
          </a:bodyPr>
          <a:lstStyle/>
          <a:p>
            <a:pPr marL="12700">
              <a:lnSpc>
                <a:spcPts val="1875"/>
              </a:lnSpc>
              <a:spcBef>
                <a:spcPts val="135"/>
              </a:spcBef>
            </a:pPr>
            <a:r>
              <a:rPr sz="1650" spc="75" dirty="0">
                <a:solidFill>
                  <a:srgbClr val="00A975"/>
                </a:solidFill>
                <a:latin typeface="Myriad Pro"/>
                <a:cs typeface="Myriad Pro"/>
              </a:rPr>
              <a:t>LAST</a:t>
            </a:r>
            <a:r>
              <a:rPr sz="1650" spc="100" dirty="0">
                <a:solidFill>
                  <a:srgbClr val="00A975"/>
                </a:solidFill>
                <a:latin typeface="Myriad Pro"/>
                <a:cs typeface="Myriad Pro"/>
              </a:rPr>
              <a:t> </a:t>
            </a:r>
            <a:r>
              <a:rPr sz="1650" spc="75" dirty="0">
                <a:solidFill>
                  <a:srgbClr val="00A975"/>
                </a:solidFill>
                <a:latin typeface="Myriad Pro"/>
                <a:cs typeface="Myriad Pro"/>
              </a:rPr>
              <a:t>YEAR</a:t>
            </a:r>
            <a:endParaRPr sz="1650">
              <a:latin typeface="Myriad Pro"/>
              <a:cs typeface="Myriad Pro"/>
            </a:endParaRPr>
          </a:p>
          <a:p>
            <a:pPr marL="12700" marR="5080">
              <a:lnSpc>
                <a:spcPts val="1770"/>
              </a:lnSpc>
              <a:spcBef>
                <a:spcPts val="130"/>
              </a:spcBef>
            </a:pPr>
            <a:r>
              <a:rPr sz="1650" spc="70" dirty="0">
                <a:solidFill>
                  <a:srgbClr val="231F20"/>
                </a:solidFill>
                <a:latin typeface="MyriadPro-Light"/>
                <a:cs typeface="MyriadPro-Light"/>
              </a:rPr>
              <a:t>THE</a:t>
            </a:r>
            <a:r>
              <a:rPr sz="1650" spc="180" dirty="0">
                <a:solidFill>
                  <a:srgbClr val="231F20"/>
                </a:solidFill>
                <a:latin typeface="MyriadPro-Light"/>
                <a:cs typeface="MyriadPro-Light"/>
              </a:rPr>
              <a:t> </a:t>
            </a:r>
            <a:r>
              <a:rPr sz="1650" spc="75" dirty="0">
                <a:solidFill>
                  <a:srgbClr val="231F20"/>
                </a:solidFill>
                <a:latin typeface="MyriadPro-Light"/>
                <a:cs typeface="MyriadPro-Light"/>
              </a:rPr>
              <a:t>JOHN</a:t>
            </a:r>
            <a:r>
              <a:rPr sz="1650" spc="180" dirty="0">
                <a:solidFill>
                  <a:srgbClr val="231F20"/>
                </a:solidFill>
                <a:latin typeface="MyriadPro-Light"/>
                <a:cs typeface="MyriadPro-Light"/>
              </a:rPr>
              <a:t> </a:t>
            </a:r>
            <a:r>
              <a:rPr sz="1650" spc="50" dirty="0">
                <a:solidFill>
                  <a:srgbClr val="231F20"/>
                </a:solidFill>
                <a:latin typeface="MyriadPro-Light"/>
                <a:cs typeface="MyriadPro-Light"/>
              </a:rPr>
              <a:t>L.</a:t>
            </a:r>
            <a:r>
              <a:rPr sz="1650" spc="180" dirty="0">
                <a:solidFill>
                  <a:srgbClr val="231F20"/>
                </a:solidFill>
                <a:latin typeface="MyriadPro-Light"/>
                <a:cs typeface="MyriadPro-Light"/>
              </a:rPr>
              <a:t> </a:t>
            </a:r>
            <a:r>
              <a:rPr sz="1650" spc="70" dirty="0">
                <a:solidFill>
                  <a:srgbClr val="231F20"/>
                </a:solidFill>
                <a:latin typeface="MyriadPro-Light"/>
                <a:cs typeface="MyriadPro-Light"/>
              </a:rPr>
              <a:t>SCOTT FOUNDATION</a:t>
            </a:r>
            <a:endParaRPr sz="1650">
              <a:latin typeface="MyriadPro-Light"/>
              <a:cs typeface="MyriadPro-Light"/>
            </a:endParaRPr>
          </a:p>
          <a:p>
            <a:pPr marL="12700">
              <a:lnSpc>
                <a:spcPts val="1755"/>
              </a:lnSpc>
            </a:pPr>
            <a:r>
              <a:rPr sz="1650" spc="80" dirty="0">
                <a:solidFill>
                  <a:srgbClr val="231F20"/>
                </a:solidFill>
                <a:latin typeface="MyriadPro-Light"/>
                <a:cs typeface="MyriadPro-Light"/>
              </a:rPr>
              <a:t>HELPED</a:t>
            </a:r>
            <a:r>
              <a:rPr sz="1650" spc="195" dirty="0">
                <a:solidFill>
                  <a:srgbClr val="231F20"/>
                </a:solidFill>
                <a:latin typeface="MyriadPro-Light"/>
                <a:cs typeface="MyriadPro-Light"/>
              </a:rPr>
              <a:t> </a:t>
            </a:r>
            <a:r>
              <a:rPr sz="1650" spc="85" dirty="0">
                <a:solidFill>
                  <a:srgbClr val="231F20"/>
                </a:solidFill>
                <a:latin typeface="MyriadPro-Light"/>
                <a:cs typeface="MyriadPro-Light"/>
              </a:rPr>
              <a:t>SPONSOR</a:t>
            </a:r>
            <a:endParaRPr sz="1650">
              <a:latin typeface="MyriadPro-Light"/>
              <a:cs typeface="MyriadPro-Light"/>
            </a:endParaRPr>
          </a:p>
        </p:txBody>
      </p:sp>
      <p:sp>
        <p:nvSpPr>
          <p:cNvPr id="7" name="object 7"/>
          <p:cNvSpPr txBox="1"/>
          <p:nvPr/>
        </p:nvSpPr>
        <p:spPr>
          <a:xfrm>
            <a:off x="969343" y="3741428"/>
            <a:ext cx="2717671" cy="271228"/>
          </a:xfrm>
          <a:prstGeom prst="rect">
            <a:avLst/>
          </a:prstGeom>
        </p:spPr>
        <p:txBody>
          <a:bodyPr vert="horz" wrap="square" lIns="0" tIns="17145" rIns="0" bIns="0" rtlCol="0">
            <a:spAutoFit/>
          </a:bodyPr>
          <a:lstStyle/>
          <a:p>
            <a:pPr marL="12700">
              <a:lnSpc>
                <a:spcPct val="100000"/>
              </a:lnSpc>
              <a:spcBef>
                <a:spcPts val="135"/>
              </a:spcBef>
              <a:tabLst>
                <a:tab pos="1290320" algn="l"/>
              </a:tabLst>
            </a:pPr>
            <a:r>
              <a:rPr sz="1650" spc="75" dirty="0">
                <a:solidFill>
                  <a:srgbClr val="231F20"/>
                </a:solidFill>
                <a:latin typeface="Myriad Pro"/>
                <a:cs typeface="Myriad Pro"/>
              </a:rPr>
              <a:t>EVENTS</a:t>
            </a:r>
            <a:r>
              <a:rPr sz="1650" dirty="0">
                <a:solidFill>
                  <a:srgbClr val="231F20"/>
                </a:solidFill>
                <a:latin typeface="Myriad Pro"/>
                <a:cs typeface="Myriad Pro"/>
              </a:rPr>
              <a:t>	</a:t>
            </a:r>
            <a:r>
              <a:rPr sz="1650" spc="70" dirty="0">
                <a:solidFill>
                  <a:srgbClr val="231F20"/>
                </a:solidFill>
                <a:latin typeface="Myriad Pro"/>
                <a:cs typeface="Myriad Pro"/>
              </a:rPr>
              <a:t>HOSPITALS</a:t>
            </a:r>
            <a:endParaRPr sz="1650" dirty="0">
              <a:latin typeface="Myriad Pro"/>
              <a:cs typeface="Myriad Pro"/>
            </a:endParaRPr>
          </a:p>
        </p:txBody>
      </p:sp>
      <p:sp>
        <p:nvSpPr>
          <p:cNvPr id="8" name="object 8"/>
          <p:cNvSpPr txBox="1"/>
          <p:nvPr/>
        </p:nvSpPr>
        <p:spPr>
          <a:xfrm>
            <a:off x="920926" y="3112878"/>
            <a:ext cx="1972310" cy="743585"/>
          </a:xfrm>
          <a:prstGeom prst="rect">
            <a:avLst/>
          </a:prstGeom>
        </p:spPr>
        <p:txBody>
          <a:bodyPr vert="horz" wrap="square" lIns="0" tIns="13970" rIns="0" bIns="0" rtlCol="0">
            <a:spAutoFit/>
          </a:bodyPr>
          <a:lstStyle/>
          <a:p>
            <a:pPr marL="38100">
              <a:lnSpc>
                <a:spcPct val="100000"/>
              </a:lnSpc>
              <a:spcBef>
                <a:spcPts val="110"/>
              </a:spcBef>
            </a:pPr>
            <a:r>
              <a:rPr sz="4700" b="1" spc="114" dirty="0">
                <a:solidFill>
                  <a:srgbClr val="00A975"/>
                </a:solidFill>
                <a:latin typeface="MyriadPro-Semibold"/>
                <a:cs typeface="MyriadPro-Semibold"/>
              </a:rPr>
              <a:t>30</a:t>
            </a:r>
            <a:r>
              <a:rPr sz="4700" b="1" spc="85" dirty="0">
                <a:solidFill>
                  <a:srgbClr val="00A975"/>
                </a:solidFill>
                <a:latin typeface="MyriadPro-Semibold"/>
                <a:cs typeface="MyriadPro-Semibold"/>
              </a:rPr>
              <a:t> </a:t>
            </a:r>
            <a:r>
              <a:rPr sz="2475" spc="104" baseline="26936" dirty="0">
                <a:solidFill>
                  <a:srgbClr val="231F20"/>
                </a:solidFill>
                <a:latin typeface="MyriadPro-Light"/>
                <a:cs typeface="MyriadPro-Light"/>
              </a:rPr>
              <a:t>FOR</a:t>
            </a:r>
            <a:r>
              <a:rPr sz="2475" spc="637" baseline="26936" dirty="0">
                <a:solidFill>
                  <a:srgbClr val="231F20"/>
                </a:solidFill>
                <a:latin typeface="MyriadPro-Light"/>
                <a:cs typeface="MyriadPro-Light"/>
              </a:rPr>
              <a:t> </a:t>
            </a:r>
            <a:r>
              <a:rPr sz="4700" b="1" spc="-25" dirty="0">
                <a:solidFill>
                  <a:srgbClr val="00A975"/>
                </a:solidFill>
                <a:latin typeface="MyriadPro-Semibold"/>
                <a:cs typeface="MyriadPro-Semibold"/>
              </a:rPr>
              <a:t>17</a:t>
            </a:r>
            <a:endParaRPr sz="4700" dirty="0">
              <a:latin typeface="MyriadPro-Semibold"/>
              <a:cs typeface="MyriadPro-Semibold"/>
            </a:endParaRPr>
          </a:p>
        </p:txBody>
      </p:sp>
      <p:sp>
        <p:nvSpPr>
          <p:cNvPr id="9" name="object 9"/>
          <p:cNvSpPr txBox="1"/>
          <p:nvPr/>
        </p:nvSpPr>
        <p:spPr>
          <a:xfrm>
            <a:off x="987535" y="4337892"/>
            <a:ext cx="2844800" cy="282575"/>
          </a:xfrm>
          <a:prstGeom prst="rect">
            <a:avLst/>
          </a:prstGeom>
        </p:spPr>
        <p:txBody>
          <a:bodyPr vert="horz" wrap="square" lIns="0" tIns="17145" rIns="0" bIns="0" rtlCol="0">
            <a:spAutoFit/>
          </a:bodyPr>
          <a:lstStyle/>
          <a:p>
            <a:pPr marL="12700">
              <a:lnSpc>
                <a:spcPct val="100000"/>
              </a:lnSpc>
              <a:spcBef>
                <a:spcPts val="135"/>
              </a:spcBef>
            </a:pPr>
            <a:r>
              <a:rPr sz="1650" spc="80" dirty="0">
                <a:solidFill>
                  <a:srgbClr val="231F20"/>
                </a:solidFill>
                <a:latin typeface="MyriadPro-Light"/>
                <a:cs typeface="MyriadPro-Light"/>
              </a:rPr>
              <a:t>WHICH</a:t>
            </a:r>
            <a:r>
              <a:rPr sz="1650" spc="190" dirty="0">
                <a:solidFill>
                  <a:srgbClr val="231F20"/>
                </a:solidFill>
                <a:latin typeface="MyriadPro-Light"/>
                <a:cs typeface="MyriadPro-Light"/>
              </a:rPr>
              <a:t> </a:t>
            </a:r>
            <a:r>
              <a:rPr sz="1650" spc="80" dirty="0">
                <a:solidFill>
                  <a:srgbClr val="231F20"/>
                </a:solidFill>
                <a:latin typeface="MyriadPro-Light"/>
                <a:cs typeface="MyriadPro-Light"/>
              </a:rPr>
              <a:t>HELPED</a:t>
            </a:r>
            <a:r>
              <a:rPr sz="1650" spc="195" dirty="0">
                <a:solidFill>
                  <a:srgbClr val="231F20"/>
                </a:solidFill>
                <a:latin typeface="MyriadPro-Light"/>
                <a:cs typeface="MyriadPro-Light"/>
              </a:rPr>
              <a:t> </a:t>
            </a:r>
            <a:r>
              <a:rPr sz="1650" spc="75" dirty="0">
                <a:solidFill>
                  <a:srgbClr val="231F20"/>
                </a:solidFill>
                <a:latin typeface="MyriadPro-Light"/>
                <a:cs typeface="MyriadPro-Light"/>
              </a:rPr>
              <a:t>RAISE</a:t>
            </a:r>
            <a:r>
              <a:rPr sz="1650" spc="195" dirty="0">
                <a:solidFill>
                  <a:srgbClr val="231F20"/>
                </a:solidFill>
                <a:latin typeface="MyriadPro-Light"/>
                <a:cs typeface="MyriadPro-Light"/>
              </a:rPr>
              <a:t> </a:t>
            </a:r>
            <a:r>
              <a:rPr sz="1650" spc="50" dirty="0">
                <a:solidFill>
                  <a:srgbClr val="231F20"/>
                </a:solidFill>
                <a:latin typeface="MyriadPro-Light"/>
                <a:cs typeface="MyriadPro-Light"/>
              </a:rPr>
              <a:t>NEARLY</a:t>
            </a:r>
            <a:endParaRPr sz="1650">
              <a:latin typeface="MyriadPro-Light"/>
              <a:cs typeface="MyriadPro-Light"/>
            </a:endParaRPr>
          </a:p>
        </p:txBody>
      </p:sp>
      <p:sp>
        <p:nvSpPr>
          <p:cNvPr id="10" name="object 10"/>
          <p:cNvSpPr txBox="1"/>
          <p:nvPr/>
        </p:nvSpPr>
        <p:spPr>
          <a:xfrm>
            <a:off x="953691" y="4494366"/>
            <a:ext cx="3338829" cy="949325"/>
          </a:xfrm>
          <a:prstGeom prst="rect">
            <a:avLst/>
          </a:prstGeom>
        </p:spPr>
        <p:txBody>
          <a:bodyPr vert="horz" wrap="square" lIns="0" tIns="13970" rIns="0" bIns="0" rtlCol="0">
            <a:spAutoFit/>
          </a:bodyPr>
          <a:lstStyle/>
          <a:p>
            <a:pPr marL="12700">
              <a:lnSpc>
                <a:spcPts val="5455"/>
              </a:lnSpc>
              <a:spcBef>
                <a:spcPts val="110"/>
              </a:spcBef>
            </a:pPr>
            <a:r>
              <a:rPr sz="4700" b="1" dirty="0">
                <a:solidFill>
                  <a:srgbClr val="00A975"/>
                </a:solidFill>
                <a:latin typeface="MyriadPro-Semibold"/>
                <a:cs typeface="MyriadPro-Semibold"/>
              </a:rPr>
              <a:t>$20 </a:t>
            </a:r>
            <a:r>
              <a:rPr sz="4700" b="1" spc="-10" dirty="0">
                <a:solidFill>
                  <a:srgbClr val="00A975"/>
                </a:solidFill>
                <a:latin typeface="MyriadPro-Semibold"/>
                <a:cs typeface="MyriadPro-Semibold"/>
              </a:rPr>
              <a:t>MILLION</a:t>
            </a:r>
            <a:endParaRPr sz="4700">
              <a:latin typeface="MyriadPro-Semibold"/>
              <a:cs typeface="MyriadPro-Semibold"/>
            </a:endParaRPr>
          </a:p>
          <a:p>
            <a:pPr marL="31115">
              <a:lnSpc>
                <a:spcPts val="1795"/>
              </a:lnSpc>
            </a:pPr>
            <a:r>
              <a:rPr sz="1650" spc="70" dirty="0">
                <a:solidFill>
                  <a:srgbClr val="231F20"/>
                </a:solidFill>
                <a:latin typeface="Myriad Pro"/>
                <a:cs typeface="Myriad Pro"/>
              </a:rPr>
              <a:t>FOR</a:t>
            </a:r>
            <a:r>
              <a:rPr sz="1650" spc="180" dirty="0">
                <a:solidFill>
                  <a:srgbClr val="231F20"/>
                </a:solidFill>
                <a:latin typeface="Myriad Pro"/>
                <a:cs typeface="Myriad Pro"/>
              </a:rPr>
              <a:t> </a:t>
            </a:r>
            <a:r>
              <a:rPr sz="1650" spc="85" dirty="0">
                <a:solidFill>
                  <a:srgbClr val="231F20"/>
                </a:solidFill>
                <a:latin typeface="Myriad Pro"/>
                <a:cs typeface="Myriad Pro"/>
              </a:rPr>
              <a:t>CHILDREN’S</a:t>
            </a:r>
            <a:r>
              <a:rPr sz="1650" spc="185" dirty="0">
                <a:solidFill>
                  <a:srgbClr val="231F20"/>
                </a:solidFill>
                <a:latin typeface="Myriad Pro"/>
                <a:cs typeface="Myriad Pro"/>
              </a:rPr>
              <a:t> </a:t>
            </a:r>
            <a:r>
              <a:rPr sz="1650" spc="75" dirty="0">
                <a:solidFill>
                  <a:srgbClr val="231F20"/>
                </a:solidFill>
                <a:latin typeface="Myriad Pro"/>
                <a:cs typeface="Myriad Pro"/>
              </a:rPr>
              <a:t>HEALTHCARE</a:t>
            </a:r>
            <a:endParaRPr sz="1650">
              <a:latin typeface="Myriad Pro"/>
              <a:cs typeface="Myriad Pro"/>
            </a:endParaRPr>
          </a:p>
        </p:txBody>
      </p:sp>
      <p:pic>
        <p:nvPicPr>
          <p:cNvPr id="11" name="object 11"/>
          <p:cNvPicPr/>
          <p:nvPr/>
        </p:nvPicPr>
        <p:blipFill>
          <a:blip r:embed="rId2" cstate="print"/>
          <a:stretch>
            <a:fillRect/>
          </a:stretch>
        </p:blipFill>
        <p:spPr>
          <a:xfrm>
            <a:off x="7375842" y="6532656"/>
            <a:ext cx="1453561" cy="433636"/>
          </a:xfrm>
          <a:prstGeom prst="rect">
            <a:avLst/>
          </a:prstGeom>
        </p:spPr>
      </p:pic>
      <p:pic>
        <p:nvPicPr>
          <p:cNvPr id="12" name="object 12"/>
          <p:cNvPicPr/>
          <p:nvPr/>
        </p:nvPicPr>
        <p:blipFill>
          <a:blip r:embed="rId3" cstate="print"/>
          <a:stretch>
            <a:fillRect/>
          </a:stretch>
        </p:blipFill>
        <p:spPr>
          <a:xfrm>
            <a:off x="4626114" y="2197265"/>
            <a:ext cx="4868119" cy="2948241"/>
          </a:xfrm>
          <a:prstGeom prst="rect">
            <a:avLst/>
          </a:prstGeom>
        </p:spPr>
      </p:pic>
      <p:sp>
        <p:nvSpPr>
          <p:cNvPr id="13" name="object 13"/>
          <p:cNvSpPr txBox="1"/>
          <p:nvPr/>
        </p:nvSpPr>
        <p:spPr>
          <a:xfrm>
            <a:off x="7136934" y="7004357"/>
            <a:ext cx="1931670" cy="233045"/>
          </a:xfrm>
          <a:prstGeom prst="rect">
            <a:avLst/>
          </a:prstGeom>
        </p:spPr>
        <p:txBody>
          <a:bodyPr vert="horz" wrap="square" lIns="0" tIns="13970" rIns="0" bIns="0" rtlCol="0">
            <a:spAutoFit/>
          </a:bodyPr>
          <a:lstStyle/>
          <a:p>
            <a:pPr marL="12700">
              <a:lnSpc>
                <a:spcPct val="100000"/>
              </a:lnSpc>
              <a:spcBef>
                <a:spcPts val="110"/>
              </a:spcBef>
            </a:pPr>
            <a:r>
              <a:rPr sz="1350" spc="-10" dirty="0">
                <a:solidFill>
                  <a:srgbClr val="231F20"/>
                </a:solidFill>
                <a:latin typeface="Myriad Pro"/>
                <a:cs typeface="Myriad Pro"/>
              </a:rPr>
              <a:t>johnlscottfoundation.org</a:t>
            </a:r>
            <a:endParaRPr sz="1350">
              <a:latin typeface="Myriad Pro"/>
              <a:cs typeface="Myriad Pro"/>
            </a:endParaRPr>
          </a:p>
        </p:txBody>
      </p:sp>
      <p:sp>
        <p:nvSpPr>
          <p:cNvPr id="14" name="object 14"/>
          <p:cNvSpPr txBox="1"/>
          <p:nvPr/>
        </p:nvSpPr>
        <p:spPr>
          <a:xfrm>
            <a:off x="692446" y="6507164"/>
            <a:ext cx="4108153" cy="673100"/>
          </a:xfrm>
          <a:prstGeom prst="rect">
            <a:avLst/>
          </a:prstGeom>
        </p:spPr>
        <p:txBody>
          <a:bodyPr vert="horz" wrap="square" lIns="0" tIns="16510" rIns="0" bIns="0" rtlCol="0">
            <a:spAutoFit/>
          </a:bodyPr>
          <a:lstStyle/>
          <a:p>
            <a:pPr marL="38100">
              <a:lnSpc>
                <a:spcPct val="100000"/>
              </a:lnSpc>
              <a:spcBef>
                <a:spcPts val="130"/>
              </a:spcBef>
            </a:pPr>
            <a:r>
              <a:rPr sz="2100" spc="75" dirty="0">
                <a:solidFill>
                  <a:srgbClr val="231F20"/>
                </a:solidFill>
                <a:latin typeface="Myriad Pro"/>
                <a:cs typeface="Myriad Pro"/>
              </a:rPr>
              <a:t>Living</a:t>
            </a:r>
            <a:r>
              <a:rPr sz="2100" spc="185" dirty="0">
                <a:solidFill>
                  <a:srgbClr val="231F20"/>
                </a:solidFill>
                <a:latin typeface="Myriad Pro"/>
                <a:cs typeface="Myriad Pro"/>
              </a:rPr>
              <a:t> </a:t>
            </a:r>
            <a:r>
              <a:rPr sz="2100" spc="60" dirty="0">
                <a:solidFill>
                  <a:srgbClr val="231F20"/>
                </a:solidFill>
                <a:latin typeface="Myriad Pro"/>
                <a:cs typeface="Myriad Pro"/>
              </a:rPr>
              <a:t>Life</a:t>
            </a:r>
            <a:r>
              <a:rPr sz="2100" spc="190" dirty="0">
                <a:solidFill>
                  <a:srgbClr val="231F20"/>
                </a:solidFill>
                <a:latin typeface="Myriad Pro"/>
                <a:cs typeface="Myriad Pro"/>
              </a:rPr>
              <a:t> </a:t>
            </a:r>
            <a:r>
              <a:rPr sz="2100" spc="50" dirty="0">
                <a:solidFill>
                  <a:srgbClr val="231F20"/>
                </a:solidFill>
                <a:latin typeface="Myriad Pro"/>
                <a:cs typeface="Myriad Pro"/>
              </a:rPr>
              <a:t>as</a:t>
            </a:r>
            <a:r>
              <a:rPr sz="2100" spc="190" dirty="0">
                <a:solidFill>
                  <a:srgbClr val="231F20"/>
                </a:solidFill>
                <a:latin typeface="Myriad Pro"/>
                <a:cs typeface="Myriad Pro"/>
              </a:rPr>
              <a:t> </a:t>
            </a:r>
            <a:r>
              <a:rPr sz="2100" dirty="0">
                <a:solidFill>
                  <a:srgbClr val="231F20"/>
                </a:solidFill>
                <a:latin typeface="Myriad Pro"/>
                <a:cs typeface="Myriad Pro"/>
              </a:rPr>
              <a:t>a</a:t>
            </a:r>
            <a:r>
              <a:rPr sz="2100" spc="190" dirty="0">
                <a:solidFill>
                  <a:srgbClr val="231F20"/>
                </a:solidFill>
                <a:latin typeface="Myriad Pro"/>
                <a:cs typeface="Myriad Pro"/>
              </a:rPr>
              <a:t> </a:t>
            </a:r>
            <a:r>
              <a:rPr sz="2100" spc="55" dirty="0">
                <a:solidFill>
                  <a:srgbClr val="231F20"/>
                </a:solidFill>
                <a:latin typeface="Myriad Pro"/>
                <a:cs typeface="Myriad Pro"/>
              </a:rPr>
              <a:t>Contribution</a:t>
            </a:r>
            <a:r>
              <a:rPr sz="1875" spc="82" baseline="22222" dirty="0">
                <a:solidFill>
                  <a:srgbClr val="231F20"/>
                </a:solidFill>
                <a:latin typeface="Myriad Pro"/>
                <a:cs typeface="Myriad Pro"/>
              </a:rPr>
              <a:t>®</a:t>
            </a:r>
            <a:endParaRPr sz="1875" baseline="22222" dirty="0">
              <a:latin typeface="Myriad Pro"/>
              <a:cs typeface="Myriad Pro"/>
            </a:endParaRPr>
          </a:p>
          <a:p>
            <a:pPr marL="38100">
              <a:lnSpc>
                <a:spcPct val="100000"/>
              </a:lnSpc>
              <a:spcBef>
                <a:spcPts val="20"/>
              </a:spcBef>
            </a:pPr>
            <a:r>
              <a:rPr sz="2100" dirty="0">
                <a:solidFill>
                  <a:srgbClr val="231F20"/>
                </a:solidFill>
                <a:latin typeface="MyriadPro-Light"/>
                <a:cs typeface="MyriadPro-Light"/>
              </a:rPr>
              <a:t>is</a:t>
            </a:r>
            <a:r>
              <a:rPr sz="2100" spc="204" dirty="0">
                <a:solidFill>
                  <a:srgbClr val="231F20"/>
                </a:solidFill>
                <a:latin typeface="MyriadPro-Light"/>
                <a:cs typeface="MyriadPro-Light"/>
              </a:rPr>
              <a:t> </a:t>
            </a:r>
            <a:r>
              <a:rPr sz="2100" spc="65" dirty="0">
                <a:solidFill>
                  <a:srgbClr val="231F20"/>
                </a:solidFill>
                <a:latin typeface="MyriadPro-Light"/>
                <a:cs typeface="MyriadPro-Light"/>
              </a:rPr>
              <a:t>our</a:t>
            </a:r>
            <a:r>
              <a:rPr sz="2100" spc="204" dirty="0">
                <a:solidFill>
                  <a:srgbClr val="231F20"/>
                </a:solidFill>
                <a:latin typeface="MyriadPro-Light"/>
                <a:cs typeface="MyriadPro-Light"/>
              </a:rPr>
              <a:t> </a:t>
            </a:r>
            <a:r>
              <a:rPr sz="2100" spc="65" dirty="0">
                <a:solidFill>
                  <a:srgbClr val="231F20"/>
                </a:solidFill>
                <a:latin typeface="MyriadPro-Light"/>
                <a:cs typeface="MyriadPro-Light"/>
              </a:rPr>
              <a:t>core</a:t>
            </a:r>
            <a:r>
              <a:rPr sz="2100" spc="204" dirty="0">
                <a:solidFill>
                  <a:srgbClr val="231F20"/>
                </a:solidFill>
                <a:latin typeface="MyriadPro-Light"/>
                <a:cs typeface="MyriadPro-Light"/>
              </a:rPr>
              <a:t> </a:t>
            </a:r>
            <a:r>
              <a:rPr sz="2100" spc="75" dirty="0">
                <a:solidFill>
                  <a:srgbClr val="231F20"/>
                </a:solidFill>
                <a:latin typeface="MyriadPro-Light"/>
                <a:cs typeface="MyriadPro-Light"/>
              </a:rPr>
              <a:t>value</a:t>
            </a:r>
            <a:r>
              <a:rPr sz="2100" spc="204" dirty="0">
                <a:solidFill>
                  <a:srgbClr val="231F20"/>
                </a:solidFill>
                <a:latin typeface="MyriadPro-Light"/>
                <a:cs typeface="MyriadPro-Light"/>
              </a:rPr>
              <a:t> </a:t>
            </a:r>
            <a:r>
              <a:rPr sz="2100" spc="50" dirty="0">
                <a:solidFill>
                  <a:srgbClr val="231F20"/>
                </a:solidFill>
                <a:latin typeface="MyriadPro-Light"/>
                <a:cs typeface="MyriadPro-Light"/>
              </a:rPr>
              <a:t>at</a:t>
            </a:r>
            <a:r>
              <a:rPr sz="2100" spc="210" dirty="0">
                <a:solidFill>
                  <a:srgbClr val="231F20"/>
                </a:solidFill>
                <a:latin typeface="MyriadPro-Light"/>
                <a:cs typeface="MyriadPro-Light"/>
              </a:rPr>
              <a:t> </a:t>
            </a:r>
            <a:r>
              <a:rPr sz="2100" spc="75" dirty="0">
                <a:solidFill>
                  <a:srgbClr val="231F20"/>
                </a:solidFill>
                <a:latin typeface="MyriadPro-Light"/>
                <a:cs typeface="MyriadPro-Light"/>
              </a:rPr>
              <a:t>John</a:t>
            </a:r>
            <a:r>
              <a:rPr sz="2100" spc="204" dirty="0">
                <a:solidFill>
                  <a:srgbClr val="231F20"/>
                </a:solidFill>
                <a:latin typeface="MyriadPro-Light"/>
                <a:cs typeface="MyriadPro-Light"/>
              </a:rPr>
              <a:t> </a:t>
            </a:r>
            <a:r>
              <a:rPr sz="2100" dirty="0">
                <a:solidFill>
                  <a:srgbClr val="231F20"/>
                </a:solidFill>
                <a:latin typeface="MyriadPro-Light"/>
                <a:cs typeface="MyriadPro-Light"/>
              </a:rPr>
              <a:t>L.</a:t>
            </a:r>
            <a:r>
              <a:rPr sz="2100" spc="204" dirty="0">
                <a:solidFill>
                  <a:srgbClr val="231F20"/>
                </a:solidFill>
                <a:latin typeface="MyriadPro-Light"/>
                <a:cs typeface="MyriadPro-Light"/>
              </a:rPr>
              <a:t> </a:t>
            </a:r>
            <a:r>
              <a:rPr sz="2100" spc="85" dirty="0">
                <a:solidFill>
                  <a:srgbClr val="231F20"/>
                </a:solidFill>
                <a:latin typeface="MyriadPro-Light"/>
                <a:cs typeface="MyriadPro-Light"/>
              </a:rPr>
              <a:t>Scott</a:t>
            </a:r>
            <a:endParaRPr sz="2100" dirty="0">
              <a:latin typeface="MyriadPro-Light"/>
              <a:cs typeface="MyriadPro-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31620" y="1558716"/>
            <a:ext cx="6516980" cy="923330"/>
          </a:xfrm>
          <a:prstGeom prst="rect">
            <a:avLst/>
          </a:prstGeom>
        </p:spPr>
        <p:txBody>
          <a:bodyPr vert="horz" wrap="square" lIns="0" tIns="30480" rIns="0" bIns="0" rtlCol="0">
            <a:spAutoFit/>
          </a:bodyPr>
          <a:lstStyle/>
          <a:p>
            <a:pPr marL="12700" marR="5080">
              <a:spcBef>
                <a:spcPts val="240"/>
              </a:spcBef>
            </a:pPr>
            <a:r>
              <a:rPr sz="1450" dirty="0">
                <a:solidFill>
                  <a:srgbClr val="423F41"/>
                </a:solidFill>
                <a:latin typeface="Myriad Pro"/>
                <a:cs typeface="Myriad Pro"/>
              </a:rPr>
              <a:t>Selling</a:t>
            </a:r>
            <a:r>
              <a:rPr sz="1450" spc="-40" dirty="0">
                <a:solidFill>
                  <a:srgbClr val="423F41"/>
                </a:solidFill>
                <a:latin typeface="Myriad Pro"/>
                <a:cs typeface="Myriad Pro"/>
              </a:rPr>
              <a:t> </a:t>
            </a:r>
            <a:r>
              <a:rPr sz="1450" dirty="0">
                <a:solidFill>
                  <a:srgbClr val="423F41"/>
                </a:solidFill>
                <a:latin typeface="Myriad Pro"/>
                <a:cs typeface="Myriad Pro"/>
              </a:rPr>
              <a:t>your</a:t>
            </a:r>
            <a:r>
              <a:rPr sz="1450" spc="-30" dirty="0">
                <a:solidFill>
                  <a:srgbClr val="423F41"/>
                </a:solidFill>
                <a:latin typeface="Myriad Pro"/>
                <a:cs typeface="Myriad Pro"/>
              </a:rPr>
              <a:t> </a:t>
            </a:r>
            <a:r>
              <a:rPr sz="1450" dirty="0">
                <a:solidFill>
                  <a:srgbClr val="423F41"/>
                </a:solidFill>
                <a:latin typeface="Myriad Pro"/>
                <a:cs typeface="Myriad Pro"/>
              </a:rPr>
              <a:t>home</a:t>
            </a:r>
            <a:r>
              <a:rPr sz="1450" spc="-30" dirty="0">
                <a:solidFill>
                  <a:srgbClr val="423F41"/>
                </a:solidFill>
                <a:latin typeface="Myriad Pro"/>
                <a:cs typeface="Myriad Pro"/>
              </a:rPr>
              <a:t> </a:t>
            </a:r>
            <a:r>
              <a:rPr sz="1450" dirty="0">
                <a:solidFill>
                  <a:srgbClr val="423F41"/>
                </a:solidFill>
                <a:latin typeface="Myriad Pro"/>
                <a:cs typeface="Myriad Pro"/>
              </a:rPr>
              <a:t>can</a:t>
            </a:r>
            <a:r>
              <a:rPr sz="1450" spc="-30" dirty="0">
                <a:solidFill>
                  <a:srgbClr val="423F41"/>
                </a:solidFill>
                <a:latin typeface="Myriad Pro"/>
                <a:cs typeface="Myriad Pro"/>
              </a:rPr>
              <a:t> </a:t>
            </a:r>
            <a:r>
              <a:rPr sz="1450" dirty="0">
                <a:solidFill>
                  <a:srgbClr val="423F41"/>
                </a:solidFill>
                <a:latin typeface="Myriad Pro"/>
                <a:cs typeface="Myriad Pro"/>
              </a:rPr>
              <a:t>be</a:t>
            </a:r>
            <a:r>
              <a:rPr sz="1450" spc="-30" dirty="0">
                <a:solidFill>
                  <a:srgbClr val="423F41"/>
                </a:solidFill>
                <a:latin typeface="Myriad Pro"/>
                <a:cs typeface="Myriad Pro"/>
              </a:rPr>
              <a:t> </a:t>
            </a:r>
            <a:r>
              <a:rPr sz="1450" spc="-10" dirty="0">
                <a:solidFill>
                  <a:srgbClr val="423F41"/>
                </a:solidFill>
                <a:latin typeface="Myriad Pro"/>
                <a:cs typeface="Myriad Pro"/>
              </a:rPr>
              <a:t>complicated</a:t>
            </a:r>
            <a:r>
              <a:rPr sz="1450" spc="-25" dirty="0">
                <a:solidFill>
                  <a:srgbClr val="423F41"/>
                </a:solidFill>
                <a:latin typeface="Myriad Pro"/>
                <a:cs typeface="Myriad Pro"/>
              </a:rPr>
              <a:t> </a:t>
            </a:r>
            <a:r>
              <a:rPr sz="1450" dirty="0">
                <a:solidFill>
                  <a:srgbClr val="423F41"/>
                </a:solidFill>
                <a:latin typeface="Myriad Pro"/>
                <a:cs typeface="Myriad Pro"/>
              </a:rPr>
              <a:t>and</a:t>
            </a:r>
            <a:r>
              <a:rPr sz="1450" spc="-30" dirty="0">
                <a:solidFill>
                  <a:srgbClr val="423F41"/>
                </a:solidFill>
                <a:latin typeface="Myriad Pro"/>
                <a:cs typeface="Myriad Pro"/>
              </a:rPr>
              <a:t> </a:t>
            </a:r>
            <a:r>
              <a:rPr sz="1450" spc="-10" dirty="0">
                <a:solidFill>
                  <a:srgbClr val="423F41"/>
                </a:solidFill>
                <a:latin typeface="Myriad Pro"/>
                <a:cs typeface="Myriad Pro"/>
              </a:rPr>
              <a:t>overwhelming.</a:t>
            </a:r>
            <a:r>
              <a:rPr sz="1450" spc="-70" dirty="0">
                <a:solidFill>
                  <a:srgbClr val="423F41"/>
                </a:solidFill>
                <a:latin typeface="Myriad Pro"/>
                <a:cs typeface="Myriad Pro"/>
              </a:rPr>
              <a:t> </a:t>
            </a:r>
            <a:r>
              <a:rPr sz="1450" dirty="0">
                <a:solidFill>
                  <a:srgbClr val="423F41"/>
                </a:solidFill>
                <a:latin typeface="Myriad Pro"/>
                <a:cs typeface="Myriad Pro"/>
              </a:rPr>
              <a:t>We</a:t>
            </a:r>
            <a:r>
              <a:rPr sz="1450" spc="-30" dirty="0">
                <a:solidFill>
                  <a:srgbClr val="423F41"/>
                </a:solidFill>
                <a:latin typeface="Myriad Pro"/>
                <a:cs typeface="Myriad Pro"/>
              </a:rPr>
              <a:t> </a:t>
            </a:r>
            <a:r>
              <a:rPr sz="1450" spc="-10" dirty="0">
                <a:solidFill>
                  <a:srgbClr val="423F41"/>
                </a:solidFill>
                <a:latin typeface="Myriad Pro"/>
                <a:cs typeface="Myriad Pro"/>
              </a:rPr>
              <a:t>provide</a:t>
            </a:r>
            <a:r>
              <a:rPr sz="1450" spc="-25" dirty="0">
                <a:solidFill>
                  <a:srgbClr val="423F41"/>
                </a:solidFill>
                <a:latin typeface="Myriad Pro"/>
                <a:cs typeface="Myriad Pro"/>
              </a:rPr>
              <a:t> </a:t>
            </a:r>
            <a:r>
              <a:rPr sz="1450" dirty="0">
                <a:solidFill>
                  <a:srgbClr val="423F41"/>
                </a:solidFill>
                <a:latin typeface="Myriad Pro"/>
                <a:cs typeface="Myriad Pro"/>
              </a:rPr>
              <a:t>you</a:t>
            </a:r>
            <a:r>
              <a:rPr sz="1450" spc="-30" dirty="0">
                <a:solidFill>
                  <a:srgbClr val="423F41"/>
                </a:solidFill>
                <a:latin typeface="Myriad Pro"/>
                <a:cs typeface="Myriad Pro"/>
              </a:rPr>
              <a:t> </a:t>
            </a:r>
            <a:r>
              <a:rPr sz="1450" spc="-20" dirty="0">
                <a:solidFill>
                  <a:srgbClr val="423F41"/>
                </a:solidFill>
                <a:latin typeface="Myriad Pro"/>
                <a:cs typeface="Myriad Pro"/>
              </a:rPr>
              <a:t>with </a:t>
            </a:r>
            <a:r>
              <a:rPr sz="1450" i="1" dirty="0">
                <a:solidFill>
                  <a:srgbClr val="423F41"/>
                </a:solidFill>
                <a:latin typeface="Myriad Pro"/>
                <a:cs typeface="Myriad Pro"/>
              </a:rPr>
              <a:t>peace</a:t>
            </a:r>
            <a:r>
              <a:rPr sz="1450" i="1" spc="-35" dirty="0">
                <a:solidFill>
                  <a:srgbClr val="423F41"/>
                </a:solidFill>
                <a:latin typeface="Myriad Pro"/>
                <a:cs typeface="Myriad Pro"/>
              </a:rPr>
              <a:t> </a:t>
            </a:r>
            <a:r>
              <a:rPr sz="1450" i="1" dirty="0">
                <a:solidFill>
                  <a:srgbClr val="423F41"/>
                </a:solidFill>
                <a:latin typeface="Myriad Pro"/>
                <a:cs typeface="Myriad Pro"/>
              </a:rPr>
              <a:t>of</a:t>
            </a:r>
            <a:r>
              <a:rPr sz="1450" i="1" spc="-35" dirty="0">
                <a:solidFill>
                  <a:srgbClr val="423F41"/>
                </a:solidFill>
                <a:latin typeface="Myriad Pro"/>
                <a:cs typeface="Myriad Pro"/>
              </a:rPr>
              <a:t> </a:t>
            </a:r>
            <a:r>
              <a:rPr sz="1450" i="1" dirty="0">
                <a:solidFill>
                  <a:srgbClr val="423F41"/>
                </a:solidFill>
                <a:latin typeface="Myriad Pro"/>
                <a:cs typeface="Myriad Pro"/>
              </a:rPr>
              <a:t>mind</a:t>
            </a:r>
            <a:r>
              <a:rPr sz="1450" i="1" spc="5" dirty="0">
                <a:solidFill>
                  <a:srgbClr val="423F41"/>
                </a:solidFill>
                <a:latin typeface="Myriad Pro"/>
                <a:cs typeface="Myriad Pro"/>
              </a:rPr>
              <a:t> </a:t>
            </a:r>
            <a:r>
              <a:rPr sz="1450" dirty="0">
                <a:solidFill>
                  <a:srgbClr val="423F41"/>
                </a:solidFill>
                <a:latin typeface="Myriad Pro"/>
                <a:cs typeface="Myriad Pro"/>
              </a:rPr>
              <a:t>through</a:t>
            </a:r>
            <a:r>
              <a:rPr sz="1450" spc="-40" dirty="0">
                <a:solidFill>
                  <a:srgbClr val="423F41"/>
                </a:solidFill>
                <a:latin typeface="Myriad Pro"/>
                <a:cs typeface="Myriad Pro"/>
              </a:rPr>
              <a:t> </a:t>
            </a:r>
            <a:r>
              <a:rPr sz="1450" dirty="0">
                <a:solidFill>
                  <a:srgbClr val="423F41"/>
                </a:solidFill>
                <a:latin typeface="Myriad Pro"/>
                <a:cs typeface="Myriad Pro"/>
              </a:rPr>
              <a:t>our</a:t>
            </a:r>
            <a:r>
              <a:rPr sz="1450" spc="-40" dirty="0">
                <a:solidFill>
                  <a:srgbClr val="423F41"/>
                </a:solidFill>
                <a:latin typeface="Myriad Pro"/>
                <a:cs typeface="Myriad Pro"/>
              </a:rPr>
              <a:t> </a:t>
            </a:r>
            <a:r>
              <a:rPr sz="1450" spc="-10" dirty="0">
                <a:solidFill>
                  <a:srgbClr val="423F41"/>
                </a:solidFill>
                <a:latin typeface="Myriad Pro"/>
                <a:cs typeface="Myriad Pro"/>
              </a:rPr>
              <a:t>extensive</a:t>
            </a:r>
            <a:r>
              <a:rPr sz="1450" spc="-40" dirty="0">
                <a:solidFill>
                  <a:srgbClr val="423F41"/>
                </a:solidFill>
                <a:latin typeface="Myriad Pro"/>
                <a:cs typeface="Myriad Pro"/>
              </a:rPr>
              <a:t> </a:t>
            </a:r>
            <a:r>
              <a:rPr sz="1450" dirty="0">
                <a:solidFill>
                  <a:srgbClr val="423F41"/>
                </a:solidFill>
                <a:latin typeface="Myriad Pro"/>
                <a:cs typeface="Myriad Pro"/>
              </a:rPr>
              <a:t>knowledge</a:t>
            </a:r>
            <a:r>
              <a:rPr sz="1450" spc="-40" dirty="0">
                <a:solidFill>
                  <a:srgbClr val="423F41"/>
                </a:solidFill>
                <a:latin typeface="Myriad Pro"/>
                <a:cs typeface="Myriad Pro"/>
              </a:rPr>
              <a:t> </a:t>
            </a:r>
            <a:r>
              <a:rPr sz="1450" dirty="0">
                <a:solidFill>
                  <a:srgbClr val="423F41"/>
                </a:solidFill>
                <a:latin typeface="Myriad Pro"/>
                <a:cs typeface="Myriad Pro"/>
              </a:rPr>
              <a:t>of</a:t>
            </a:r>
            <a:r>
              <a:rPr sz="1450" spc="-35" dirty="0">
                <a:solidFill>
                  <a:srgbClr val="423F41"/>
                </a:solidFill>
                <a:latin typeface="Myriad Pro"/>
                <a:cs typeface="Myriad Pro"/>
              </a:rPr>
              <a:t> </a:t>
            </a:r>
            <a:r>
              <a:rPr sz="1450" dirty="0">
                <a:solidFill>
                  <a:srgbClr val="423F41"/>
                </a:solidFill>
                <a:latin typeface="Myriad Pro"/>
                <a:cs typeface="Myriad Pro"/>
              </a:rPr>
              <a:t>the</a:t>
            </a:r>
            <a:r>
              <a:rPr sz="1450" spc="-40" dirty="0">
                <a:solidFill>
                  <a:srgbClr val="423F41"/>
                </a:solidFill>
                <a:latin typeface="Myriad Pro"/>
                <a:cs typeface="Myriad Pro"/>
              </a:rPr>
              <a:t> </a:t>
            </a:r>
            <a:r>
              <a:rPr sz="1450" dirty="0">
                <a:solidFill>
                  <a:srgbClr val="423F41"/>
                </a:solidFill>
                <a:latin typeface="Myriad Pro"/>
                <a:cs typeface="Myriad Pro"/>
              </a:rPr>
              <a:t>market,</a:t>
            </a:r>
            <a:r>
              <a:rPr sz="1450" spc="-40" dirty="0">
                <a:solidFill>
                  <a:srgbClr val="423F41"/>
                </a:solidFill>
                <a:latin typeface="Myriad Pro"/>
                <a:cs typeface="Myriad Pro"/>
              </a:rPr>
              <a:t> </a:t>
            </a:r>
            <a:r>
              <a:rPr sz="1450" dirty="0">
                <a:solidFill>
                  <a:srgbClr val="423F41"/>
                </a:solidFill>
                <a:latin typeface="Myriad Pro"/>
                <a:cs typeface="Myriad Pro"/>
              </a:rPr>
              <a:t>showing</a:t>
            </a:r>
            <a:r>
              <a:rPr sz="1450" spc="-40" dirty="0">
                <a:solidFill>
                  <a:srgbClr val="423F41"/>
                </a:solidFill>
                <a:latin typeface="Myriad Pro"/>
                <a:cs typeface="Myriad Pro"/>
              </a:rPr>
              <a:t> </a:t>
            </a:r>
            <a:r>
              <a:rPr sz="1450" spc="-20" dirty="0">
                <a:solidFill>
                  <a:srgbClr val="423F41"/>
                </a:solidFill>
                <a:latin typeface="Myriad Pro"/>
                <a:cs typeface="Myriad Pro"/>
              </a:rPr>
              <a:t>your </a:t>
            </a:r>
            <a:r>
              <a:rPr sz="1450" dirty="0">
                <a:solidFill>
                  <a:srgbClr val="423F41"/>
                </a:solidFill>
                <a:latin typeface="Myriad Pro"/>
                <a:cs typeface="Myriad Pro"/>
              </a:rPr>
              <a:t>home</a:t>
            </a:r>
            <a:r>
              <a:rPr sz="1450" spc="-25" dirty="0">
                <a:solidFill>
                  <a:srgbClr val="423F41"/>
                </a:solidFill>
                <a:latin typeface="Myriad Pro"/>
                <a:cs typeface="Myriad Pro"/>
              </a:rPr>
              <a:t> </a:t>
            </a:r>
            <a:r>
              <a:rPr sz="1450" dirty="0">
                <a:solidFill>
                  <a:srgbClr val="423F41"/>
                </a:solidFill>
                <a:latin typeface="Myriad Pro"/>
                <a:cs typeface="Myriad Pro"/>
              </a:rPr>
              <a:t>in</a:t>
            </a:r>
            <a:r>
              <a:rPr sz="1450" spc="-20" dirty="0">
                <a:solidFill>
                  <a:srgbClr val="423F41"/>
                </a:solidFill>
                <a:latin typeface="Myriad Pro"/>
                <a:cs typeface="Myriad Pro"/>
              </a:rPr>
              <a:t> </a:t>
            </a:r>
            <a:r>
              <a:rPr sz="1450" dirty="0">
                <a:solidFill>
                  <a:srgbClr val="423F41"/>
                </a:solidFill>
                <a:latin typeface="Myriad Pro"/>
                <a:cs typeface="Myriad Pro"/>
              </a:rPr>
              <a:t>the</a:t>
            </a:r>
            <a:r>
              <a:rPr sz="1450" spc="-20" dirty="0">
                <a:solidFill>
                  <a:srgbClr val="423F41"/>
                </a:solidFill>
                <a:latin typeface="Myriad Pro"/>
                <a:cs typeface="Myriad Pro"/>
              </a:rPr>
              <a:t> </a:t>
            </a:r>
            <a:r>
              <a:rPr sz="1450" dirty="0">
                <a:solidFill>
                  <a:srgbClr val="423F41"/>
                </a:solidFill>
                <a:latin typeface="Myriad Pro"/>
                <a:cs typeface="Myriad Pro"/>
              </a:rPr>
              <a:t>best</a:t>
            </a:r>
            <a:r>
              <a:rPr sz="1450" spc="-20" dirty="0">
                <a:solidFill>
                  <a:srgbClr val="423F41"/>
                </a:solidFill>
                <a:latin typeface="Myriad Pro"/>
                <a:cs typeface="Myriad Pro"/>
              </a:rPr>
              <a:t> </a:t>
            </a:r>
            <a:r>
              <a:rPr sz="1450" dirty="0">
                <a:solidFill>
                  <a:srgbClr val="423F41"/>
                </a:solidFill>
                <a:latin typeface="Myriad Pro"/>
                <a:cs typeface="Myriad Pro"/>
              </a:rPr>
              <a:t>light,</a:t>
            </a:r>
            <a:r>
              <a:rPr sz="1450" spc="-20" dirty="0">
                <a:solidFill>
                  <a:srgbClr val="423F41"/>
                </a:solidFill>
                <a:latin typeface="Myriad Pro"/>
                <a:cs typeface="Myriad Pro"/>
              </a:rPr>
              <a:t> </a:t>
            </a:r>
            <a:r>
              <a:rPr sz="1450" spc="-10" dirty="0">
                <a:solidFill>
                  <a:srgbClr val="423F41"/>
                </a:solidFill>
                <a:latin typeface="Myriad Pro"/>
                <a:cs typeface="Myriad Pro"/>
              </a:rPr>
              <a:t>transactional</a:t>
            </a:r>
            <a:r>
              <a:rPr sz="1450" spc="-20" dirty="0">
                <a:solidFill>
                  <a:srgbClr val="423F41"/>
                </a:solidFill>
                <a:latin typeface="Myriad Pro"/>
                <a:cs typeface="Myriad Pro"/>
              </a:rPr>
              <a:t> </a:t>
            </a:r>
            <a:r>
              <a:rPr sz="1450" spc="-10" dirty="0">
                <a:solidFill>
                  <a:srgbClr val="423F41"/>
                </a:solidFill>
                <a:latin typeface="Myriad Pro"/>
                <a:cs typeface="Myriad Pro"/>
              </a:rPr>
              <a:t>excellence,</a:t>
            </a:r>
            <a:r>
              <a:rPr sz="1450" spc="-20" dirty="0">
                <a:solidFill>
                  <a:srgbClr val="423F41"/>
                </a:solidFill>
                <a:latin typeface="Myriad Pro"/>
                <a:cs typeface="Myriad Pro"/>
              </a:rPr>
              <a:t> </a:t>
            </a:r>
            <a:r>
              <a:rPr sz="1450" spc="-10" dirty="0">
                <a:solidFill>
                  <a:srgbClr val="423F41"/>
                </a:solidFill>
                <a:latin typeface="Myriad Pro"/>
                <a:cs typeface="Myriad Pro"/>
              </a:rPr>
              <a:t>negotiation</a:t>
            </a:r>
            <a:r>
              <a:rPr sz="1450" spc="-20" dirty="0">
                <a:solidFill>
                  <a:srgbClr val="423F41"/>
                </a:solidFill>
                <a:latin typeface="Myriad Pro"/>
                <a:cs typeface="Myriad Pro"/>
              </a:rPr>
              <a:t> </a:t>
            </a:r>
            <a:r>
              <a:rPr sz="1450" dirty="0">
                <a:solidFill>
                  <a:srgbClr val="423F41"/>
                </a:solidFill>
                <a:latin typeface="Myriad Pro"/>
                <a:cs typeface="Myriad Pro"/>
              </a:rPr>
              <a:t>expertise,</a:t>
            </a:r>
            <a:r>
              <a:rPr sz="1450" spc="-25" dirty="0">
                <a:solidFill>
                  <a:srgbClr val="423F41"/>
                </a:solidFill>
                <a:latin typeface="Myriad Pro"/>
                <a:cs typeface="Myriad Pro"/>
              </a:rPr>
              <a:t> </a:t>
            </a:r>
            <a:r>
              <a:rPr sz="1450" dirty="0">
                <a:solidFill>
                  <a:srgbClr val="423F41"/>
                </a:solidFill>
                <a:latin typeface="Myriad Pro"/>
                <a:cs typeface="Myriad Pro"/>
              </a:rPr>
              <a:t>and</a:t>
            </a:r>
            <a:r>
              <a:rPr sz="1450" spc="-20" dirty="0">
                <a:solidFill>
                  <a:srgbClr val="423F41"/>
                </a:solidFill>
                <a:latin typeface="Myriad Pro"/>
                <a:cs typeface="Myriad Pro"/>
              </a:rPr>
              <a:t> being </a:t>
            </a:r>
            <a:r>
              <a:rPr sz="1450" dirty="0">
                <a:solidFill>
                  <a:srgbClr val="423F41"/>
                </a:solidFill>
                <a:latin typeface="Myriad Pro"/>
                <a:cs typeface="Myriad Pro"/>
              </a:rPr>
              <a:t>your</a:t>
            </a:r>
            <a:r>
              <a:rPr sz="1450" spc="-30" dirty="0">
                <a:solidFill>
                  <a:srgbClr val="423F41"/>
                </a:solidFill>
                <a:latin typeface="Myriad Pro"/>
                <a:cs typeface="Myriad Pro"/>
              </a:rPr>
              <a:t> </a:t>
            </a:r>
            <a:r>
              <a:rPr sz="1450" spc="-10" dirty="0">
                <a:solidFill>
                  <a:srgbClr val="423F41"/>
                </a:solidFill>
                <a:latin typeface="Myriad Pro"/>
                <a:cs typeface="Myriad Pro"/>
              </a:rPr>
              <a:t>advocate</a:t>
            </a:r>
            <a:r>
              <a:rPr sz="1450" spc="-30" dirty="0">
                <a:solidFill>
                  <a:srgbClr val="423F41"/>
                </a:solidFill>
                <a:latin typeface="Myriad Pro"/>
                <a:cs typeface="Myriad Pro"/>
              </a:rPr>
              <a:t> </a:t>
            </a:r>
            <a:r>
              <a:rPr sz="1450" spc="-10" dirty="0">
                <a:solidFill>
                  <a:srgbClr val="423F41"/>
                </a:solidFill>
                <a:latin typeface="Myriad Pro"/>
                <a:cs typeface="Myriad Pro"/>
              </a:rPr>
              <a:t>throughout</a:t>
            </a:r>
            <a:r>
              <a:rPr sz="1450" spc="-30" dirty="0">
                <a:solidFill>
                  <a:srgbClr val="423F41"/>
                </a:solidFill>
                <a:latin typeface="Myriad Pro"/>
                <a:cs typeface="Myriad Pro"/>
              </a:rPr>
              <a:t> </a:t>
            </a:r>
            <a:r>
              <a:rPr sz="1450" dirty="0">
                <a:solidFill>
                  <a:srgbClr val="423F41"/>
                </a:solidFill>
                <a:latin typeface="Myriad Pro"/>
                <a:cs typeface="Myriad Pro"/>
              </a:rPr>
              <a:t>the</a:t>
            </a:r>
            <a:r>
              <a:rPr sz="1450" spc="-30" dirty="0">
                <a:solidFill>
                  <a:srgbClr val="423F41"/>
                </a:solidFill>
                <a:latin typeface="Myriad Pro"/>
                <a:cs typeface="Myriad Pro"/>
              </a:rPr>
              <a:t> </a:t>
            </a:r>
            <a:r>
              <a:rPr sz="1450" dirty="0">
                <a:solidFill>
                  <a:srgbClr val="423F41"/>
                </a:solidFill>
                <a:latin typeface="Myriad Pro"/>
                <a:cs typeface="Myriad Pro"/>
              </a:rPr>
              <a:t>entire</a:t>
            </a:r>
            <a:r>
              <a:rPr sz="1450" spc="-25" dirty="0">
                <a:solidFill>
                  <a:srgbClr val="423F41"/>
                </a:solidFill>
                <a:latin typeface="Myriad Pro"/>
                <a:cs typeface="Myriad Pro"/>
              </a:rPr>
              <a:t> </a:t>
            </a:r>
            <a:r>
              <a:rPr sz="1450" spc="-10" dirty="0">
                <a:solidFill>
                  <a:srgbClr val="423F41"/>
                </a:solidFill>
                <a:latin typeface="Myriad Pro"/>
                <a:cs typeface="Myriad Pro"/>
              </a:rPr>
              <a:t>process.</a:t>
            </a:r>
            <a:endParaRPr sz="1450" dirty="0">
              <a:latin typeface="Myriad Pro"/>
              <a:cs typeface="Myriad Pro"/>
            </a:endParaRPr>
          </a:p>
        </p:txBody>
      </p:sp>
      <p:sp>
        <p:nvSpPr>
          <p:cNvPr id="3" name="object 3"/>
          <p:cNvSpPr txBox="1">
            <a:spLocks noGrp="1"/>
          </p:cNvSpPr>
          <p:nvPr>
            <p:ph type="title"/>
          </p:nvPr>
        </p:nvSpPr>
        <p:spPr>
          <a:xfrm>
            <a:off x="888270" y="727075"/>
            <a:ext cx="3487420" cy="492125"/>
          </a:xfrm>
          <a:prstGeom prst="rect">
            <a:avLst/>
          </a:prstGeom>
        </p:spPr>
        <p:txBody>
          <a:bodyPr vert="horz" wrap="square" lIns="0" tIns="13970" rIns="0" bIns="0" rtlCol="0">
            <a:spAutoFit/>
          </a:bodyPr>
          <a:lstStyle/>
          <a:p>
            <a:pPr marL="12700">
              <a:lnSpc>
                <a:spcPct val="100000"/>
              </a:lnSpc>
              <a:spcBef>
                <a:spcPts val="110"/>
              </a:spcBef>
            </a:pPr>
            <a:r>
              <a:rPr sz="3050" spc="-80" dirty="0"/>
              <a:t>Your</a:t>
            </a:r>
            <a:r>
              <a:rPr sz="3050" spc="-125" dirty="0"/>
              <a:t> </a:t>
            </a:r>
            <a:r>
              <a:rPr sz="3050" spc="-10" dirty="0"/>
              <a:t>Trusted</a:t>
            </a:r>
            <a:r>
              <a:rPr sz="3050" spc="-75" dirty="0"/>
              <a:t> </a:t>
            </a:r>
            <a:r>
              <a:rPr sz="3050" spc="-10" dirty="0"/>
              <a:t>Advisor</a:t>
            </a:r>
            <a:endParaRPr sz="3050" dirty="0"/>
          </a:p>
        </p:txBody>
      </p:sp>
      <p:pic>
        <p:nvPicPr>
          <p:cNvPr id="4" name="object 4"/>
          <p:cNvPicPr/>
          <p:nvPr/>
        </p:nvPicPr>
        <p:blipFill>
          <a:blip r:embed="rId2" cstate="print"/>
          <a:stretch>
            <a:fillRect/>
          </a:stretch>
        </p:blipFill>
        <p:spPr>
          <a:xfrm>
            <a:off x="6191859" y="3012427"/>
            <a:ext cx="2095030" cy="1411236"/>
          </a:xfrm>
          <a:prstGeom prst="rect">
            <a:avLst/>
          </a:prstGeom>
        </p:spPr>
      </p:pic>
      <p:pic>
        <p:nvPicPr>
          <p:cNvPr id="5" name="object 5"/>
          <p:cNvPicPr/>
          <p:nvPr/>
        </p:nvPicPr>
        <p:blipFill>
          <a:blip r:embed="rId3" cstate="print"/>
          <a:stretch>
            <a:fillRect/>
          </a:stretch>
        </p:blipFill>
        <p:spPr>
          <a:xfrm>
            <a:off x="4008183" y="3010687"/>
            <a:ext cx="2087410" cy="1411236"/>
          </a:xfrm>
          <a:prstGeom prst="rect">
            <a:avLst/>
          </a:prstGeom>
        </p:spPr>
      </p:pic>
      <p:grpSp>
        <p:nvGrpSpPr>
          <p:cNvPr id="6" name="object 6"/>
          <p:cNvGrpSpPr/>
          <p:nvPr/>
        </p:nvGrpSpPr>
        <p:grpSpPr>
          <a:xfrm>
            <a:off x="4005567" y="4515129"/>
            <a:ext cx="4264660" cy="1957705"/>
            <a:chOff x="4005567" y="4515129"/>
            <a:chExt cx="4264660" cy="1957705"/>
          </a:xfrm>
        </p:grpSpPr>
        <p:pic>
          <p:nvPicPr>
            <p:cNvPr id="7" name="object 7"/>
            <p:cNvPicPr/>
            <p:nvPr/>
          </p:nvPicPr>
          <p:blipFill>
            <a:blip r:embed="rId4" cstate="print"/>
            <a:stretch>
              <a:fillRect/>
            </a:stretch>
          </p:blipFill>
          <p:spPr>
            <a:xfrm>
              <a:off x="4005567" y="4515129"/>
              <a:ext cx="4264374" cy="1957603"/>
            </a:xfrm>
            <a:prstGeom prst="rect">
              <a:avLst/>
            </a:prstGeom>
          </p:spPr>
        </p:pic>
        <p:sp>
          <p:nvSpPr>
            <p:cNvPr id="8" name="object 8"/>
            <p:cNvSpPr/>
            <p:nvPr/>
          </p:nvSpPr>
          <p:spPr>
            <a:xfrm>
              <a:off x="6894176" y="5557734"/>
              <a:ext cx="294005" cy="85090"/>
            </a:xfrm>
            <a:custGeom>
              <a:avLst/>
              <a:gdLst/>
              <a:ahLst/>
              <a:cxnLst/>
              <a:rect l="l" t="t" r="r" b="b"/>
              <a:pathLst>
                <a:path w="294004" h="85089">
                  <a:moveTo>
                    <a:pt x="293968" y="84625"/>
                  </a:moveTo>
                  <a:lnTo>
                    <a:pt x="3360" y="77015"/>
                  </a:lnTo>
                  <a:lnTo>
                    <a:pt x="0" y="0"/>
                  </a:lnTo>
                  <a:lnTo>
                    <a:pt x="290616" y="7612"/>
                  </a:lnTo>
                  <a:lnTo>
                    <a:pt x="293968" y="84625"/>
                  </a:lnTo>
                  <a:close/>
                </a:path>
              </a:pathLst>
            </a:custGeom>
            <a:solidFill>
              <a:srgbClr val="BA1319"/>
            </a:solidFill>
          </p:spPr>
          <p:txBody>
            <a:bodyPr wrap="square" lIns="0" tIns="0" rIns="0" bIns="0" rtlCol="0"/>
            <a:lstStyle/>
            <a:p>
              <a:endParaRPr/>
            </a:p>
          </p:txBody>
        </p:sp>
      </p:grpSp>
      <p:sp>
        <p:nvSpPr>
          <p:cNvPr id="9" name="object 9"/>
          <p:cNvSpPr txBox="1"/>
          <p:nvPr/>
        </p:nvSpPr>
        <p:spPr>
          <a:xfrm>
            <a:off x="753237" y="3225231"/>
            <a:ext cx="2660938" cy="2473960"/>
          </a:xfrm>
          <a:prstGeom prst="rect">
            <a:avLst/>
          </a:prstGeom>
        </p:spPr>
        <p:txBody>
          <a:bodyPr vert="horz" wrap="square" lIns="0" tIns="29209" rIns="0" bIns="0" rtlCol="0">
            <a:spAutoFit/>
          </a:bodyPr>
          <a:lstStyle/>
          <a:p>
            <a:pPr marL="50165" marR="5080" indent="99060" algn="r">
              <a:lnSpc>
                <a:spcPts val="3210"/>
              </a:lnSpc>
              <a:spcBef>
                <a:spcPts val="229"/>
              </a:spcBef>
            </a:pPr>
            <a:r>
              <a:rPr sz="2700" dirty="0">
                <a:solidFill>
                  <a:srgbClr val="00653E"/>
                </a:solidFill>
                <a:latin typeface="Myriad Pro"/>
                <a:cs typeface="Myriad Pro"/>
              </a:rPr>
              <a:t>Your</a:t>
            </a:r>
            <a:r>
              <a:rPr sz="2700" spc="-90" dirty="0">
                <a:solidFill>
                  <a:srgbClr val="00653E"/>
                </a:solidFill>
                <a:latin typeface="Myriad Pro"/>
                <a:cs typeface="Myriad Pro"/>
              </a:rPr>
              <a:t> </a:t>
            </a:r>
            <a:r>
              <a:rPr sz="2700" spc="-10" dirty="0">
                <a:solidFill>
                  <a:srgbClr val="00653E"/>
                </a:solidFill>
                <a:latin typeface="Myriad Pro"/>
                <a:cs typeface="Myriad Pro"/>
              </a:rPr>
              <a:t>personal representative </a:t>
            </a:r>
            <a:r>
              <a:rPr sz="2700" dirty="0">
                <a:solidFill>
                  <a:srgbClr val="00653E"/>
                </a:solidFill>
                <a:latin typeface="Myriad Pro"/>
                <a:cs typeface="Myriad Pro"/>
              </a:rPr>
              <a:t>and</a:t>
            </a:r>
            <a:r>
              <a:rPr sz="2700" spc="100" dirty="0">
                <a:solidFill>
                  <a:srgbClr val="00653E"/>
                </a:solidFill>
                <a:latin typeface="Myriad Pro"/>
                <a:cs typeface="Myriad Pro"/>
              </a:rPr>
              <a:t> </a:t>
            </a:r>
            <a:r>
              <a:rPr sz="2700" spc="-10" dirty="0">
                <a:solidFill>
                  <a:srgbClr val="00653E"/>
                </a:solidFill>
                <a:latin typeface="Myriad Pro"/>
                <a:cs typeface="Myriad Pro"/>
              </a:rPr>
              <a:t>advocate throughout</a:t>
            </a:r>
            <a:endParaRPr sz="2700" dirty="0">
              <a:latin typeface="Myriad Pro"/>
              <a:cs typeface="Myriad Pro"/>
            </a:endParaRPr>
          </a:p>
          <a:p>
            <a:pPr marR="5080" algn="r">
              <a:lnSpc>
                <a:spcPts val="3080"/>
              </a:lnSpc>
            </a:pPr>
            <a:r>
              <a:rPr sz="2700" dirty="0">
                <a:solidFill>
                  <a:srgbClr val="00653E"/>
                </a:solidFill>
                <a:latin typeface="Myriad Pro"/>
                <a:cs typeface="Myriad Pro"/>
              </a:rPr>
              <a:t>the</a:t>
            </a:r>
            <a:r>
              <a:rPr sz="2700" spc="100" dirty="0">
                <a:solidFill>
                  <a:srgbClr val="00653E"/>
                </a:solidFill>
                <a:latin typeface="Myriad Pro"/>
                <a:cs typeface="Myriad Pro"/>
              </a:rPr>
              <a:t> </a:t>
            </a:r>
            <a:r>
              <a:rPr sz="2700" spc="-20" dirty="0">
                <a:solidFill>
                  <a:srgbClr val="00653E"/>
                </a:solidFill>
                <a:latin typeface="Myriad Pro"/>
                <a:cs typeface="Myriad Pro"/>
              </a:rPr>
              <a:t>home</a:t>
            </a:r>
            <a:endParaRPr sz="2700" dirty="0">
              <a:latin typeface="Myriad Pro"/>
              <a:cs typeface="Myriad Pro"/>
            </a:endParaRPr>
          </a:p>
          <a:p>
            <a:pPr marR="5080" algn="r">
              <a:lnSpc>
                <a:spcPts val="3225"/>
              </a:lnSpc>
            </a:pPr>
            <a:r>
              <a:rPr sz="2700" dirty="0">
                <a:solidFill>
                  <a:srgbClr val="00653E"/>
                </a:solidFill>
                <a:latin typeface="Myriad Pro"/>
                <a:cs typeface="Myriad Pro"/>
              </a:rPr>
              <a:t>selling</a:t>
            </a:r>
            <a:r>
              <a:rPr sz="2700" spc="200" dirty="0">
                <a:solidFill>
                  <a:srgbClr val="00653E"/>
                </a:solidFill>
                <a:latin typeface="Myriad Pro"/>
                <a:cs typeface="Myriad Pro"/>
              </a:rPr>
              <a:t> </a:t>
            </a:r>
            <a:r>
              <a:rPr sz="2700" spc="-10" dirty="0">
                <a:solidFill>
                  <a:srgbClr val="00653E"/>
                </a:solidFill>
                <a:latin typeface="Myriad Pro"/>
                <a:cs typeface="Myriad Pro"/>
              </a:rPr>
              <a:t>process</a:t>
            </a:r>
            <a:endParaRPr sz="2700" dirty="0">
              <a:latin typeface="Myriad Pro"/>
              <a:cs typeface="Myriad Pro"/>
            </a:endParaRPr>
          </a:p>
        </p:txBody>
      </p:sp>
      <p:sp>
        <p:nvSpPr>
          <p:cNvPr id="10" name="object 10"/>
          <p:cNvSpPr txBox="1"/>
          <p:nvPr/>
        </p:nvSpPr>
        <p:spPr>
          <a:xfrm rot="60000">
            <a:off x="6977082" y="5575478"/>
            <a:ext cx="130700" cy="52069"/>
          </a:xfrm>
          <a:prstGeom prst="rect">
            <a:avLst/>
          </a:prstGeom>
        </p:spPr>
        <p:txBody>
          <a:bodyPr vert="horz" wrap="square" lIns="0" tIns="0" rIns="0" bIns="0" rtlCol="0">
            <a:spAutoFit/>
          </a:bodyPr>
          <a:lstStyle/>
          <a:p>
            <a:pPr>
              <a:lnSpc>
                <a:spcPts val="409"/>
              </a:lnSpc>
            </a:pPr>
            <a:r>
              <a:rPr sz="400" b="1" spc="-20" dirty="0">
                <a:solidFill>
                  <a:srgbClr val="FFFFFF"/>
                </a:solidFill>
                <a:latin typeface="TTCommonsClassic-DemiBold"/>
                <a:cs typeface="TTCommonsClassic-DemiBold"/>
              </a:rPr>
              <a:t>SOLD</a:t>
            </a:r>
            <a:endParaRPr sz="400">
              <a:latin typeface="TTCommonsClassic-DemiBold"/>
              <a:cs typeface="TTCommonsClassic-DemiBold"/>
            </a:endParaRPr>
          </a:p>
        </p:txBody>
      </p:sp>
      <p:sp>
        <p:nvSpPr>
          <p:cNvPr id="11" name="object 11"/>
          <p:cNvSpPr/>
          <p:nvPr/>
        </p:nvSpPr>
        <p:spPr>
          <a:xfrm>
            <a:off x="6894059" y="5557626"/>
            <a:ext cx="294005" cy="85090"/>
          </a:xfrm>
          <a:custGeom>
            <a:avLst/>
            <a:gdLst/>
            <a:ahLst/>
            <a:cxnLst/>
            <a:rect l="l" t="t" r="r" b="b"/>
            <a:pathLst>
              <a:path w="294004" h="85089">
                <a:moveTo>
                  <a:pt x="0" y="0"/>
                </a:moveTo>
                <a:lnTo>
                  <a:pt x="3695" y="77190"/>
                </a:lnTo>
                <a:lnTo>
                  <a:pt x="293966" y="85064"/>
                </a:lnTo>
                <a:lnTo>
                  <a:pt x="290842" y="7670"/>
                </a:lnTo>
                <a:lnTo>
                  <a:pt x="286791" y="7772"/>
                </a:lnTo>
                <a:lnTo>
                  <a:pt x="0" y="0"/>
                </a:lnTo>
                <a:close/>
              </a:path>
            </a:pathLst>
          </a:custGeom>
          <a:solidFill>
            <a:srgbClr val="231F20">
              <a:alpha val="25000"/>
            </a:srgbClr>
          </a:solidFill>
        </p:spPr>
        <p:txBody>
          <a:bodyPr wrap="square" lIns="0" tIns="0" rIns="0" bIns="0" rtlCol="0"/>
          <a:lstStyle/>
          <a:p>
            <a:endParaRPr/>
          </a:p>
        </p:txBody>
      </p:sp>
      <p:sp>
        <p:nvSpPr>
          <p:cNvPr id="12" name="object 12"/>
          <p:cNvSpPr/>
          <p:nvPr/>
        </p:nvSpPr>
        <p:spPr>
          <a:xfrm>
            <a:off x="717041" y="731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
        <p:nvSpPr>
          <p:cNvPr id="13" name="object 13"/>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object 4"/>
          <p:cNvGrpSpPr/>
          <p:nvPr/>
        </p:nvGrpSpPr>
        <p:grpSpPr>
          <a:xfrm>
            <a:off x="1197406" y="1447800"/>
            <a:ext cx="3422015" cy="5223510"/>
            <a:chOff x="1197406" y="1468902"/>
            <a:chExt cx="3422015" cy="5223510"/>
          </a:xfrm>
        </p:grpSpPr>
        <p:pic>
          <p:nvPicPr>
            <p:cNvPr id="5" name="object 5"/>
            <p:cNvPicPr/>
            <p:nvPr/>
          </p:nvPicPr>
          <p:blipFill>
            <a:blip r:embed="rId2" cstate="print"/>
            <a:stretch>
              <a:fillRect/>
            </a:stretch>
          </p:blipFill>
          <p:spPr>
            <a:xfrm>
              <a:off x="1197406" y="1606524"/>
              <a:ext cx="2956712" cy="5085892"/>
            </a:xfrm>
            <a:prstGeom prst="rect">
              <a:avLst/>
            </a:prstGeom>
          </p:spPr>
        </p:pic>
        <p:sp>
          <p:nvSpPr>
            <p:cNvPr id="6" name="object 6"/>
            <p:cNvSpPr/>
            <p:nvPr/>
          </p:nvSpPr>
          <p:spPr>
            <a:xfrm>
              <a:off x="3902887" y="147461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7" name="object 7"/>
            <p:cNvSpPr/>
            <p:nvPr/>
          </p:nvSpPr>
          <p:spPr>
            <a:xfrm>
              <a:off x="3902887" y="1474617"/>
              <a:ext cx="482600" cy="482600"/>
            </a:xfrm>
            <a:custGeom>
              <a:avLst/>
              <a:gdLst/>
              <a:ahLst/>
              <a:cxnLst/>
              <a:rect l="l" t="t" r="r" b="b"/>
              <a:pathLst>
                <a:path w="482600" h="482600">
                  <a:moveTo>
                    <a:pt x="241173" y="482346"/>
                  </a:move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close/>
                </a:path>
              </a:pathLst>
            </a:custGeom>
            <a:ln w="11430">
              <a:solidFill>
                <a:srgbClr val="FFFFFF"/>
              </a:solidFill>
            </a:ln>
          </p:spPr>
          <p:txBody>
            <a:bodyPr wrap="square" lIns="0" tIns="0" rIns="0" bIns="0" rtlCol="0"/>
            <a:lstStyle/>
            <a:p>
              <a:endParaRPr/>
            </a:p>
          </p:txBody>
        </p:sp>
        <p:sp>
          <p:nvSpPr>
            <p:cNvPr id="8" name="object 8"/>
            <p:cNvSpPr/>
            <p:nvPr/>
          </p:nvSpPr>
          <p:spPr>
            <a:xfrm>
              <a:off x="4385576" y="1708931"/>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9" name="object 9"/>
            <p:cNvSpPr/>
            <p:nvPr/>
          </p:nvSpPr>
          <p:spPr>
            <a:xfrm>
              <a:off x="3902887" y="217184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10" name="object 10"/>
            <p:cNvSpPr/>
            <p:nvPr/>
          </p:nvSpPr>
          <p:spPr>
            <a:xfrm>
              <a:off x="3902887" y="2171847"/>
              <a:ext cx="482600" cy="482600"/>
            </a:xfrm>
            <a:custGeom>
              <a:avLst/>
              <a:gdLst/>
              <a:ahLst/>
              <a:cxnLst/>
              <a:rect l="l" t="t" r="r" b="b"/>
              <a:pathLst>
                <a:path w="482600" h="482600">
                  <a:moveTo>
                    <a:pt x="241173" y="482346"/>
                  </a:move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close/>
                </a:path>
              </a:pathLst>
            </a:custGeom>
            <a:ln w="11430">
              <a:solidFill>
                <a:srgbClr val="FFFFFF"/>
              </a:solidFill>
            </a:ln>
          </p:spPr>
          <p:txBody>
            <a:bodyPr wrap="square" lIns="0" tIns="0" rIns="0" bIns="0" rtlCol="0"/>
            <a:lstStyle/>
            <a:p>
              <a:endParaRPr/>
            </a:p>
          </p:txBody>
        </p:sp>
      </p:grpSp>
      <p:sp>
        <p:nvSpPr>
          <p:cNvPr id="11" name="object 11"/>
          <p:cNvSpPr txBox="1">
            <a:spLocks noGrp="1"/>
          </p:cNvSpPr>
          <p:nvPr>
            <p:ph type="title"/>
          </p:nvPr>
        </p:nvSpPr>
        <p:spPr>
          <a:xfrm>
            <a:off x="1108659" y="533400"/>
            <a:ext cx="5052060" cy="519430"/>
          </a:xfrm>
          <a:prstGeom prst="rect">
            <a:avLst/>
          </a:prstGeom>
        </p:spPr>
        <p:txBody>
          <a:bodyPr vert="horz" wrap="square" lIns="0" tIns="11430" rIns="0" bIns="0" rtlCol="0">
            <a:spAutoFit/>
          </a:bodyPr>
          <a:lstStyle/>
          <a:p>
            <a:pPr marL="12700">
              <a:lnSpc>
                <a:spcPct val="100000"/>
              </a:lnSpc>
              <a:spcBef>
                <a:spcPts val="90"/>
              </a:spcBef>
            </a:pPr>
            <a:r>
              <a:rPr dirty="0">
                <a:solidFill>
                  <a:srgbClr val="010202"/>
                </a:solidFill>
              </a:rPr>
              <a:t>Steps</a:t>
            </a:r>
            <a:r>
              <a:rPr spc="-125" dirty="0">
                <a:solidFill>
                  <a:srgbClr val="010202"/>
                </a:solidFill>
              </a:rPr>
              <a:t> </a:t>
            </a:r>
            <a:r>
              <a:rPr dirty="0">
                <a:solidFill>
                  <a:srgbClr val="010202"/>
                </a:solidFill>
              </a:rPr>
              <a:t>to</a:t>
            </a:r>
            <a:r>
              <a:rPr spc="-75" dirty="0">
                <a:solidFill>
                  <a:srgbClr val="010202"/>
                </a:solidFill>
              </a:rPr>
              <a:t> </a:t>
            </a:r>
            <a:r>
              <a:rPr spc="-20" dirty="0">
                <a:solidFill>
                  <a:srgbClr val="010202"/>
                </a:solidFill>
              </a:rPr>
              <a:t>get</a:t>
            </a:r>
            <a:r>
              <a:rPr spc="-145" dirty="0">
                <a:solidFill>
                  <a:srgbClr val="010202"/>
                </a:solidFill>
              </a:rPr>
              <a:t> </a:t>
            </a:r>
            <a:r>
              <a:rPr spc="-70" dirty="0">
                <a:solidFill>
                  <a:srgbClr val="010202"/>
                </a:solidFill>
              </a:rPr>
              <a:t>Your</a:t>
            </a:r>
            <a:r>
              <a:rPr spc="-75" dirty="0">
                <a:solidFill>
                  <a:srgbClr val="010202"/>
                </a:solidFill>
              </a:rPr>
              <a:t> </a:t>
            </a:r>
            <a:r>
              <a:rPr dirty="0">
                <a:solidFill>
                  <a:srgbClr val="010202"/>
                </a:solidFill>
              </a:rPr>
              <a:t>Home</a:t>
            </a:r>
            <a:r>
              <a:rPr spc="-75" dirty="0">
                <a:solidFill>
                  <a:srgbClr val="010202"/>
                </a:solidFill>
              </a:rPr>
              <a:t> </a:t>
            </a:r>
            <a:r>
              <a:rPr spc="-20" dirty="0">
                <a:solidFill>
                  <a:srgbClr val="010202"/>
                </a:solidFill>
              </a:rPr>
              <a:t>Sold</a:t>
            </a:r>
          </a:p>
        </p:txBody>
      </p:sp>
      <p:sp>
        <p:nvSpPr>
          <p:cNvPr id="12" name="object 12"/>
          <p:cNvSpPr txBox="1"/>
          <p:nvPr/>
        </p:nvSpPr>
        <p:spPr>
          <a:xfrm>
            <a:off x="4690059" y="1534800"/>
            <a:ext cx="221361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423F41"/>
                </a:solidFill>
                <a:latin typeface="MyriadPro-Semibold"/>
                <a:cs typeface="MyriadPro-Semibold"/>
              </a:rPr>
              <a:t>Identify</a:t>
            </a:r>
            <a:r>
              <a:rPr sz="1800" b="1" spc="-95" dirty="0">
                <a:solidFill>
                  <a:srgbClr val="423F41"/>
                </a:solidFill>
                <a:latin typeface="MyriadPro-Semibold"/>
                <a:cs typeface="MyriadPro-Semibold"/>
              </a:rPr>
              <a:t> </a:t>
            </a:r>
            <a:r>
              <a:rPr sz="1800" b="1" spc="-35" dirty="0">
                <a:solidFill>
                  <a:srgbClr val="423F41"/>
                </a:solidFill>
                <a:latin typeface="MyriadPro-Semibold"/>
                <a:cs typeface="MyriadPro-Semibold"/>
              </a:rPr>
              <a:t>Your</a:t>
            </a:r>
            <a:r>
              <a:rPr sz="1800" b="1" spc="-25" dirty="0">
                <a:solidFill>
                  <a:srgbClr val="423F41"/>
                </a:solidFill>
                <a:latin typeface="MyriadPro-Semibold"/>
                <a:cs typeface="MyriadPro-Semibold"/>
              </a:rPr>
              <a:t> </a:t>
            </a:r>
            <a:r>
              <a:rPr sz="1800" b="1" spc="-10" dirty="0">
                <a:solidFill>
                  <a:srgbClr val="423F41"/>
                </a:solidFill>
                <a:latin typeface="MyriadPro-Semibold"/>
                <a:cs typeface="MyriadPro-Semibold"/>
              </a:rPr>
              <a:t>Priorities</a:t>
            </a:r>
            <a:endParaRPr sz="1800">
              <a:latin typeface="MyriadPro-Semibold"/>
              <a:cs typeface="MyriadPro-Semibold"/>
            </a:endParaRPr>
          </a:p>
        </p:txBody>
      </p:sp>
      <p:sp>
        <p:nvSpPr>
          <p:cNvPr id="13" name="object 13"/>
          <p:cNvSpPr txBox="1"/>
          <p:nvPr/>
        </p:nvSpPr>
        <p:spPr>
          <a:xfrm>
            <a:off x="4664659" y="2214883"/>
            <a:ext cx="3922395" cy="3288665"/>
          </a:xfrm>
          <a:prstGeom prst="rect">
            <a:avLst/>
          </a:prstGeom>
        </p:spPr>
        <p:txBody>
          <a:bodyPr vert="horz" wrap="square" lIns="0" tIns="41275" rIns="0" bIns="0" rtlCol="0">
            <a:spAutoFit/>
          </a:bodyPr>
          <a:lstStyle/>
          <a:p>
            <a:pPr marL="38100">
              <a:lnSpc>
                <a:spcPct val="100000"/>
              </a:lnSpc>
              <a:spcBef>
                <a:spcPts val="325"/>
              </a:spcBef>
            </a:pPr>
            <a:r>
              <a:rPr sz="1800" b="1" dirty="0">
                <a:solidFill>
                  <a:srgbClr val="423F41"/>
                </a:solidFill>
                <a:latin typeface="MyriadPro-Semibold"/>
                <a:cs typeface="MyriadPro-Semibold"/>
              </a:rPr>
              <a:t>Market</a:t>
            </a:r>
            <a:r>
              <a:rPr sz="1800" b="1" spc="-35" dirty="0">
                <a:solidFill>
                  <a:srgbClr val="423F41"/>
                </a:solidFill>
                <a:latin typeface="MyriadPro-Semibold"/>
                <a:cs typeface="MyriadPro-Semibold"/>
              </a:rPr>
              <a:t> </a:t>
            </a:r>
            <a:r>
              <a:rPr sz="1800" b="1" dirty="0">
                <a:solidFill>
                  <a:srgbClr val="423F41"/>
                </a:solidFill>
                <a:latin typeface="MyriadPro-Semibold"/>
                <a:cs typeface="MyriadPro-Semibold"/>
              </a:rPr>
              <a:t>Ready,</a:t>
            </a:r>
            <a:r>
              <a:rPr sz="1800" b="1" spc="-35" dirty="0">
                <a:solidFill>
                  <a:srgbClr val="423F41"/>
                </a:solidFill>
                <a:latin typeface="MyriadPro-Semibold"/>
                <a:cs typeface="MyriadPro-Semibold"/>
              </a:rPr>
              <a:t> </a:t>
            </a:r>
            <a:r>
              <a:rPr sz="1800" b="1" dirty="0">
                <a:solidFill>
                  <a:srgbClr val="423F41"/>
                </a:solidFill>
                <a:latin typeface="MyriadPro-Semibold"/>
                <a:cs typeface="MyriadPro-Semibold"/>
              </a:rPr>
              <a:t>Day</a:t>
            </a:r>
            <a:r>
              <a:rPr sz="1800" b="1" spc="-35" dirty="0">
                <a:solidFill>
                  <a:srgbClr val="423F41"/>
                </a:solidFill>
                <a:latin typeface="MyriadPro-Semibold"/>
                <a:cs typeface="MyriadPro-Semibold"/>
              </a:rPr>
              <a:t> </a:t>
            </a:r>
            <a:r>
              <a:rPr sz="1800" b="1" spc="-20" dirty="0">
                <a:solidFill>
                  <a:srgbClr val="423F41"/>
                </a:solidFill>
                <a:latin typeface="MyriadPro-Semibold"/>
                <a:cs typeface="MyriadPro-Semibold"/>
              </a:rPr>
              <a:t>One</a:t>
            </a:r>
            <a:r>
              <a:rPr sz="1575" b="1" spc="-30" baseline="31746" dirty="0">
                <a:solidFill>
                  <a:srgbClr val="423F41"/>
                </a:solidFill>
                <a:latin typeface="MyriadPro-Semibold"/>
                <a:cs typeface="MyriadPro-Semibold"/>
              </a:rPr>
              <a:t>™</a:t>
            </a:r>
            <a:endParaRPr sz="1575" baseline="31746" dirty="0">
              <a:latin typeface="MyriadPro-Semibold"/>
              <a:cs typeface="MyriadPro-Semibold"/>
            </a:endParaRPr>
          </a:p>
          <a:p>
            <a:pPr marL="287020" indent="-93980">
              <a:lnSpc>
                <a:spcPct val="100000"/>
              </a:lnSpc>
              <a:spcBef>
                <a:spcPts val="170"/>
              </a:spcBef>
              <a:buChar char="-"/>
              <a:tabLst>
                <a:tab pos="287020" algn="l"/>
              </a:tabLst>
            </a:pPr>
            <a:r>
              <a:rPr sz="1450" spc="-10" dirty="0">
                <a:solidFill>
                  <a:srgbClr val="423F41"/>
                </a:solidFill>
                <a:latin typeface="Myriad Pro"/>
                <a:cs typeface="Myriad Pro"/>
              </a:rPr>
              <a:t>Simplifying, Staging, </a:t>
            </a:r>
            <a:r>
              <a:rPr sz="1450" dirty="0">
                <a:solidFill>
                  <a:srgbClr val="423F41"/>
                </a:solidFill>
                <a:latin typeface="Myriad Pro"/>
                <a:cs typeface="Myriad Pro"/>
              </a:rPr>
              <a:t>and</a:t>
            </a:r>
            <a:r>
              <a:rPr sz="1450" spc="-5" dirty="0">
                <a:solidFill>
                  <a:srgbClr val="423F41"/>
                </a:solidFill>
                <a:latin typeface="Myriad Pro"/>
                <a:cs typeface="Myriad Pro"/>
              </a:rPr>
              <a:t> </a:t>
            </a:r>
            <a:r>
              <a:rPr sz="1450" spc="-10" dirty="0">
                <a:solidFill>
                  <a:srgbClr val="423F41"/>
                </a:solidFill>
                <a:latin typeface="Myriad Pro"/>
                <a:cs typeface="Myriad Pro"/>
              </a:rPr>
              <a:t>Cleaning</a:t>
            </a:r>
            <a:endParaRPr sz="1450" dirty="0">
              <a:latin typeface="Myriad Pro"/>
              <a:cs typeface="Myriad Pro"/>
            </a:endParaRPr>
          </a:p>
          <a:p>
            <a:pPr marL="287020" indent="-93980">
              <a:lnSpc>
                <a:spcPct val="100000"/>
              </a:lnSpc>
              <a:spcBef>
                <a:spcPts val="240"/>
              </a:spcBef>
              <a:buChar char="-"/>
              <a:tabLst>
                <a:tab pos="287020" algn="l"/>
              </a:tabLst>
            </a:pPr>
            <a:r>
              <a:rPr sz="1450" spc="-10" dirty="0">
                <a:solidFill>
                  <a:srgbClr val="423F41"/>
                </a:solidFill>
                <a:latin typeface="Myriad Pro"/>
                <a:cs typeface="Myriad Pro"/>
              </a:rPr>
              <a:t>Photography</a:t>
            </a:r>
            <a:endParaRPr sz="1450" dirty="0">
              <a:latin typeface="Myriad Pro"/>
              <a:cs typeface="Myriad Pro"/>
            </a:endParaRPr>
          </a:p>
          <a:p>
            <a:pPr marL="38100">
              <a:lnSpc>
                <a:spcPct val="100000"/>
              </a:lnSpc>
              <a:spcBef>
                <a:spcPts val="1150"/>
              </a:spcBef>
            </a:pPr>
            <a:r>
              <a:rPr sz="1800" b="1" dirty="0">
                <a:solidFill>
                  <a:srgbClr val="423F41"/>
                </a:solidFill>
                <a:latin typeface="MyriadPro-Semibold"/>
                <a:cs typeface="MyriadPro-Semibold"/>
              </a:rPr>
              <a:t>Comprehensive</a:t>
            </a:r>
            <a:r>
              <a:rPr sz="1800" b="1" spc="-45" dirty="0">
                <a:solidFill>
                  <a:srgbClr val="423F41"/>
                </a:solidFill>
                <a:latin typeface="MyriadPro-Semibold"/>
                <a:cs typeface="MyriadPro-Semibold"/>
              </a:rPr>
              <a:t> </a:t>
            </a:r>
            <a:r>
              <a:rPr sz="1800" b="1" dirty="0">
                <a:solidFill>
                  <a:srgbClr val="423F41"/>
                </a:solidFill>
                <a:latin typeface="MyriadPro-Semibold"/>
                <a:cs typeface="MyriadPro-Semibold"/>
              </a:rPr>
              <a:t>Marketing</a:t>
            </a:r>
            <a:r>
              <a:rPr sz="1800" b="1" spc="-40" dirty="0">
                <a:solidFill>
                  <a:srgbClr val="423F41"/>
                </a:solidFill>
                <a:latin typeface="MyriadPro-Semibold"/>
                <a:cs typeface="MyriadPro-Semibold"/>
              </a:rPr>
              <a:t> </a:t>
            </a:r>
            <a:r>
              <a:rPr sz="1800" b="1" spc="-10" dirty="0">
                <a:solidFill>
                  <a:srgbClr val="423F41"/>
                </a:solidFill>
                <a:latin typeface="MyriadPro-Semibold"/>
                <a:cs typeface="MyriadPro-Semibold"/>
              </a:rPr>
              <a:t>Approach</a:t>
            </a:r>
            <a:endParaRPr sz="1800" dirty="0">
              <a:latin typeface="MyriadPro-Semibold"/>
              <a:cs typeface="MyriadPro-Semibold"/>
            </a:endParaRPr>
          </a:p>
          <a:p>
            <a:pPr marL="403225" lvl="1" indent="-93980">
              <a:lnSpc>
                <a:spcPct val="100000"/>
              </a:lnSpc>
              <a:spcBef>
                <a:spcPts val="170"/>
              </a:spcBef>
              <a:buChar char="-"/>
              <a:tabLst>
                <a:tab pos="403225" algn="l"/>
              </a:tabLst>
            </a:pPr>
            <a:r>
              <a:rPr sz="1450" dirty="0">
                <a:solidFill>
                  <a:srgbClr val="423F41"/>
                </a:solidFill>
                <a:latin typeface="Myriad Pro"/>
                <a:cs typeface="Myriad Pro"/>
              </a:rPr>
              <a:t>Digital</a:t>
            </a:r>
            <a:r>
              <a:rPr sz="1450" spc="-60" dirty="0">
                <a:solidFill>
                  <a:srgbClr val="423F41"/>
                </a:solidFill>
                <a:latin typeface="Myriad Pro"/>
                <a:cs typeface="Myriad Pro"/>
              </a:rPr>
              <a:t> </a:t>
            </a:r>
            <a:r>
              <a:rPr sz="1450" dirty="0">
                <a:solidFill>
                  <a:srgbClr val="423F41"/>
                </a:solidFill>
                <a:latin typeface="Myriad Pro"/>
                <a:cs typeface="Myriad Pro"/>
              </a:rPr>
              <a:t>Marketing</a:t>
            </a:r>
            <a:r>
              <a:rPr sz="1450" spc="-55" dirty="0">
                <a:solidFill>
                  <a:srgbClr val="423F41"/>
                </a:solidFill>
                <a:latin typeface="Myriad Pro"/>
                <a:cs typeface="Myriad Pro"/>
              </a:rPr>
              <a:t> </a:t>
            </a:r>
            <a:r>
              <a:rPr sz="1450" spc="-10" dirty="0">
                <a:solidFill>
                  <a:srgbClr val="423F41"/>
                </a:solidFill>
                <a:latin typeface="Myriad Pro"/>
                <a:cs typeface="Myriad Pro"/>
              </a:rPr>
              <a:t>Strategy</a:t>
            </a:r>
            <a:endParaRPr sz="1450" dirty="0">
              <a:latin typeface="Myriad Pro"/>
              <a:cs typeface="Myriad Pro"/>
            </a:endParaRPr>
          </a:p>
          <a:p>
            <a:pPr marL="403225" lvl="1" indent="-93980">
              <a:lnSpc>
                <a:spcPct val="100000"/>
              </a:lnSpc>
              <a:spcBef>
                <a:spcPts val="240"/>
              </a:spcBef>
              <a:buChar char="-"/>
              <a:tabLst>
                <a:tab pos="403225" algn="l"/>
              </a:tabLst>
            </a:pPr>
            <a:r>
              <a:rPr sz="1450" dirty="0">
                <a:solidFill>
                  <a:srgbClr val="423F41"/>
                </a:solidFill>
                <a:latin typeface="Myriad Pro"/>
                <a:cs typeface="Myriad Pro"/>
              </a:rPr>
              <a:t>Local</a:t>
            </a:r>
            <a:r>
              <a:rPr sz="1450" spc="-45" dirty="0">
                <a:solidFill>
                  <a:srgbClr val="423F41"/>
                </a:solidFill>
                <a:latin typeface="Myriad Pro"/>
                <a:cs typeface="Myriad Pro"/>
              </a:rPr>
              <a:t> </a:t>
            </a:r>
            <a:r>
              <a:rPr sz="1450" dirty="0">
                <a:solidFill>
                  <a:srgbClr val="423F41"/>
                </a:solidFill>
                <a:latin typeface="Myriad Pro"/>
                <a:cs typeface="Myriad Pro"/>
              </a:rPr>
              <a:t>and</a:t>
            </a:r>
            <a:r>
              <a:rPr sz="1450" spc="-45" dirty="0">
                <a:solidFill>
                  <a:srgbClr val="423F41"/>
                </a:solidFill>
                <a:latin typeface="Myriad Pro"/>
                <a:cs typeface="Myriad Pro"/>
              </a:rPr>
              <a:t> </a:t>
            </a:r>
            <a:r>
              <a:rPr sz="1450" dirty="0">
                <a:solidFill>
                  <a:srgbClr val="423F41"/>
                </a:solidFill>
                <a:latin typeface="Myriad Pro"/>
                <a:cs typeface="Myriad Pro"/>
              </a:rPr>
              <a:t>Global</a:t>
            </a:r>
            <a:r>
              <a:rPr sz="1450" spc="-45" dirty="0">
                <a:solidFill>
                  <a:srgbClr val="423F41"/>
                </a:solidFill>
                <a:latin typeface="Myriad Pro"/>
                <a:cs typeface="Myriad Pro"/>
              </a:rPr>
              <a:t> </a:t>
            </a:r>
            <a:r>
              <a:rPr sz="1450" spc="-10" dirty="0">
                <a:solidFill>
                  <a:srgbClr val="423F41"/>
                </a:solidFill>
                <a:latin typeface="Myriad Pro"/>
                <a:cs typeface="Myriad Pro"/>
              </a:rPr>
              <a:t>Reach</a:t>
            </a:r>
            <a:endParaRPr sz="1450" dirty="0">
              <a:latin typeface="Myriad Pro"/>
              <a:cs typeface="Myriad Pro"/>
            </a:endParaRPr>
          </a:p>
          <a:p>
            <a:pPr marL="403225" lvl="1" indent="-93980">
              <a:lnSpc>
                <a:spcPct val="100000"/>
              </a:lnSpc>
              <a:spcBef>
                <a:spcPts val="240"/>
              </a:spcBef>
              <a:buChar char="-"/>
              <a:tabLst>
                <a:tab pos="403225" algn="l"/>
              </a:tabLst>
            </a:pPr>
            <a:r>
              <a:rPr sz="1450" dirty="0">
                <a:solidFill>
                  <a:srgbClr val="423F41"/>
                </a:solidFill>
                <a:latin typeface="Myriad Pro"/>
                <a:cs typeface="Myriad Pro"/>
              </a:rPr>
              <a:t>Seller</a:t>
            </a:r>
            <a:r>
              <a:rPr sz="1450" spc="-40" dirty="0">
                <a:solidFill>
                  <a:srgbClr val="423F41"/>
                </a:solidFill>
                <a:latin typeface="Myriad Pro"/>
                <a:cs typeface="Myriad Pro"/>
              </a:rPr>
              <a:t> </a:t>
            </a:r>
            <a:r>
              <a:rPr sz="1450" dirty="0">
                <a:solidFill>
                  <a:srgbClr val="423F41"/>
                </a:solidFill>
                <a:latin typeface="Myriad Pro"/>
                <a:cs typeface="Myriad Pro"/>
              </a:rPr>
              <a:t>Listing</a:t>
            </a:r>
            <a:r>
              <a:rPr sz="1450" spc="-40" dirty="0">
                <a:solidFill>
                  <a:srgbClr val="423F41"/>
                </a:solidFill>
                <a:latin typeface="Myriad Pro"/>
                <a:cs typeface="Myriad Pro"/>
              </a:rPr>
              <a:t> </a:t>
            </a:r>
            <a:r>
              <a:rPr sz="1450" spc="-10" dirty="0">
                <a:solidFill>
                  <a:srgbClr val="423F41"/>
                </a:solidFill>
                <a:latin typeface="Myriad Pro"/>
                <a:cs typeface="Myriad Pro"/>
              </a:rPr>
              <a:t>Launch</a:t>
            </a:r>
            <a:r>
              <a:rPr sz="1575" b="1" spc="-15" baseline="21164" dirty="0">
                <a:solidFill>
                  <a:srgbClr val="423F41"/>
                </a:solidFill>
                <a:latin typeface="MyriadPro-Semibold"/>
                <a:cs typeface="MyriadPro-Semibold"/>
              </a:rPr>
              <a:t>®</a:t>
            </a:r>
            <a:endParaRPr sz="1575" baseline="21164" dirty="0">
              <a:latin typeface="MyriadPro-Semibold"/>
              <a:cs typeface="MyriadPro-Semibold"/>
            </a:endParaRPr>
          </a:p>
          <a:p>
            <a:pPr marL="38100">
              <a:lnSpc>
                <a:spcPct val="100000"/>
              </a:lnSpc>
              <a:spcBef>
                <a:spcPts val="969"/>
              </a:spcBef>
            </a:pPr>
            <a:r>
              <a:rPr sz="1800" b="1" spc="-10" dirty="0">
                <a:solidFill>
                  <a:srgbClr val="423F41"/>
                </a:solidFill>
                <a:latin typeface="MyriadPro-Semibold"/>
                <a:cs typeface="MyriadPro-Semibold"/>
              </a:rPr>
              <a:t>Pricing</a:t>
            </a:r>
            <a:r>
              <a:rPr sz="1800" b="1" spc="-85" dirty="0">
                <a:solidFill>
                  <a:srgbClr val="423F41"/>
                </a:solidFill>
                <a:latin typeface="MyriadPro-Semibold"/>
                <a:cs typeface="MyriadPro-Semibold"/>
              </a:rPr>
              <a:t> </a:t>
            </a:r>
            <a:r>
              <a:rPr sz="1800" b="1" spc="-30" dirty="0">
                <a:solidFill>
                  <a:srgbClr val="423F41"/>
                </a:solidFill>
                <a:latin typeface="MyriadPro-Semibold"/>
                <a:cs typeface="MyriadPro-Semibold"/>
              </a:rPr>
              <a:t>Your</a:t>
            </a:r>
            <a:r>
              <a:rPr sz="1800" b="1" spc="-5" dirty="0">
                <a:solidFill>
                  <a:srgbClr val="423F41"/>
                </a:solidFill>
                <a:latin typeface="MyriadPro-Semibold"/>
                <a:cs typeface="MyriadPro-Semibold"/>
              </a:rPr>
              <a:t> </a:t>
            </a:r>
            <a:r>
              <a:rPr sz="1800" b="1" spc="-20" dirty="0">
                <a:solidFill>
                  <a:srgbClr val="423F41"/>
                </a:solidFill>
                <a:latin typeface="MyriadPro-Semibold"/>
                <a:cs typeface="MyriadPro-Semibold"/>
              </a:rPr>
              <a:t>Home</a:t>
            </a:r>
            <a:endParaRPr sz="1800" dirty="0">
              <a:latin typeface="MyriadPro-Semibold"/>
              <a:cs typeface="MyriadPro-Semibold"/>
            </a:endParaRPr>
          </a:p>
          <a:p>
            <a:pPr marL="364490" lvl="1" indent="-93980">
              <a:lnSpc>
                <a:spcPct val="100000"/>
              </a:lnSpc>
              <a:spcBef>
                <a:spcPts val="170"/>
              </a:spcBef>
              <a:buChar char="-"/>
              <a:tabLst>
                <a:tab pos="364490" algn="l"/>
              </a:tabLst>
            </a:pPr>
            <a:r>
              <a:rPr sz="1450" spc="-10" dirty="0">
                <a:solidFill>
                  <a:srgbClr val="423F41"/>
                </a:solidFill>
                <a:latin typeface="Myriad Pro"/>
                <a:cs typeface="Myriad Pro"/>
              </a:rPr>
              <a:t>Intelligent</a:t>
            </a:r>
            <a:r>
              <a:rPr sz="1450" spc="20" dirty="0">
                <a:solidFill>
                  <a:srgbClr val="423F41"/>
                </a:solidFill>
                <a:latin typeface="Myriad Pro"/>
                <a:cs typeface="Myriad Pro"/>
              </a:rPr>
              <a:t> </a:t>
            </a:r>
            <a:r>
              <a:rPr sz="1450" spc="-10" dirty="0">
                <a:solidFill>
                  <a:srgbClr val="423F41"/>
                </a:solidFill>
                <a:latin typeface="Myriad Pro"/>
                <a:cs typeface="Myriad Pro"/>
              </a:rPr>
              <a:t>Pricing</a:t>
            </a:r>
            <a:endParaRPr sz="1450" dirty="0">
              <a:latin typeface="Myriad Pro"/>
              <a:cs typeface="Myriad Pro"/>
            </a:endParaRPr>
          </a:p>
          <a:p>
            <a:pPr marL="364490" lvl="1" indent="-93980">
              <a:lnSpc>
                <a:spcPct val="100000"/>
              </a:lnSpc>
              <a:spcBef>
                <a:spcPts val="240"/>
              </a:spcBef>
              <a:buChar char="-"/>
              <a:tabLst>
                <a:tab pos="364490" algn="l"/>
              </a:tabLst>
            </a:pPr>
            <a:r>
              <a:rPr sz="1450" dirty="0">
                <a:solidFill>
                  <a:srgbClr val="423F41"/>
                </a:solidFill>
                <a:latin typeface="Myriad Pro"/>
                <a:cs typeface="Myriad Pro"/>
              </a:rPr>
              <a:t>Sales</a:t>
            </a:r>
            <a:r>
              <a:rPr sz="1450" spc="-45" dirty="0">
                <a:solidFill>
                  <a:srgbClr val="423F41"/>
                </a:solidFill>
                <a:latin typeface="Myriad Pro"/>
                <a:cs typeface="Myriad Pro"/>
              </a:rPr>
              <a:t> </a:t>
            </a:r>
            <a:r>
              <a:rPr sz="1450" dirty="0">
                <a:solidFill>
                  <a:srgbClr val="423F41"/>
                </a:solidFill>
                <a:latin typeface="Myriad Pro"/>
                <a:cs typeface="Myriad Pro"/>
              </a:rPr>
              <a:t>Activity</a:t>
            </a:r>
            <a:r>
              <a:rPr sz="1450" spc="-40" dirty="0">
                <a:solidFill>
                  <a:srgbClr val="423F41"/>
                </a:solidFill>
                <a:latin typeface="Myriad Pro"/>
                <a:cs typeface="Myriad Pro"/>
              </a:rPr>
              <a:t> </a:t>
            </a:r>
            <a:r>
              <a:rPr sz="1450" spc="-10" dirty="0">
                <a:solidFill>
                  <a:srgbClr val="423F41"/>
                </a:solidFill>
                <a:latin typeface="Myriad Pro"/>
                <a:cs typeface="Myriad Pro"/>
              </a:rPr>
              <a:t>Intensity</a:t>
            </a:r>
            <a:r>
              <a:rPr sz="1575" b="1" spc="-15" baseline="31746" dirty="0">
                <a:solidFill>
                  <a:srgbClr val="423F41"/>
                </a:solidFill>
                <a:latin typeface="MyriadPro-Semibold"/>
                <a:cs typeface="MyriadPro-Semibold"/>
              </a:rPr>
              <a:t>™</a:t>
            </a:r>
            <a:endParaRPr sz="1575" baseline="31746" dirty="0">
              <a:latin typeface="MyriadPro-Semibold"/>
              <a:cs typeface="MyriadPro-Semibold"/>
            </a:endParaRPr>
          </a:p>
          <a:p>
            <a:pPr marL="38100">
              <a:lnSpc>
                <a:spcPct val="100000"/>
              </a:lnSpc>
              <a:spcBef>
                <a:spcPts val="1060"/>
              </a:spcBef>
            </a:pPr>
            <a:r>
              <a:rPr sz="1800" b="1" dirty="0">
                <a:solidFill>
                  <a:srgbClr val="423F41"/>
                </a:solidFill>
                <a:latin typeface="MyriadPro-Semibold"/>
                <a:cs typeface="MyriadPro-Semibold"/>
              </a:rPr>
              <a:t>Understanding</a:t>
            </a:r>
            <a:r>
              <a:rPr sz="1800" b="1" spc="-40" dirty="0">
                <a:solidFill>
                  <a:srgbClr val="423F41"/>
                </a:solidFill>
                <a:latin typeface="MyriadPro-Semibold"/>
                <a:cs typeface="MyriadPro-Semibold"/>
              </a:rPr>
              <a:t> </a:t>
            </a:r>
            <a:r>
              <a:rPr sz="1800" b="1" dirty="0">
                <a:solidFill>
                  <a:srgbClr val="423F41"/>
                </a:solidFill>
                <a:latin typeface="MyriadPro-Semibold"/>
                <a:cs typeface="MyriadPro-Semibold"/>
              </a:rPr>
              <a:t>the</a:t>
            </a:r>
            <a:r>
              <a:rPr sz="1800" b="1" spc="-90" dirty="0">
                <a:solidFill>
                  <a:srgbClr val="423F41"/>
                </a:solidFill>
                <a:latin typeface="MyriadPro-Semibold"/>
                <a:cs typeface="MyriadPro-Semibold"/>
              </a:rPr>
              <a:t> </a:t>
            </a:r>
            <a:r>
              <a:rPr sz="1800" b="1" dirty="0">
                <a:solidFill>
                  <a:srgbClr val="423F41"/>
                </a:solidFill>
                <a:latin typeface="MyriadPro-Semibold"/>
                <a:cs typeface="MyriadPro-Semibold"/>
              </a:rPr>
              <a:t>Transaction</a:t>
            </a:r>
            <a:r>
              <a:rPr sz="1800" b="1" spc="-30" dirty="0">
                <a:solidFill>
                  <a:srgbClr val="423F41"/>
                </a:solidFill>
                <a:latin typeface="MyriadPro-Semibold"/>
                <a:cs typeface="MyriadPro-Semibold"/>
              </a:rPr>
              <a:t> </a:t>
            </a:r>
            <a:r>
              <a:rPr sz="1800" b="1" spc="-10" dirty="0">
                <a:solidFill>
                  <a:srgbClr val="423F41"/>
                </a:solidFill>
                <a:latin typeface="MyriadPro-Semibold"/>
                <a:cs typeface="MyriadPro-Semibold"/>
              </a:rPr>
              <a:t>Process</a:t>
            </a:r>
            <a:endParaRPr sz="1800" dirty="0">
              <a:latin typeface="MyriadPro-Semibold"/>
              <a:cs typeface="MyriadPro-Semibold"/>
            </a:endParaRPr>
          </a:p>
        </p:txBody>
      </p:sp>
      <p:sp>
        <p:nvSpPr>
          <p:cNvPr id="14" name="object 14"/>
          <p:cNvSpPr txBox="1"/>
          <p:nvPr/>
        </p:nvSpPr>
        <p:spPr>
          <a:xfrm>
            <a:off x="4690059" y="5775331"/>
            <a:ext cx="247015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423F41"/>
                </a:solidFill>
                <a:latin typeface="MyriadPro-Semibold"/>
                <a:cs typeface="MyriadPro-Semibold"/>
              </a:rPr>
              <a:t>A</a:t>
            </a:r>
            <a:r>
              <a:rPr sz="1800" b="1" spc="-20" dirty="0">
                <a:solidFill>
                  <a:srgbClr val="423F41"/>
                </a:solidFill>
                <a:latin typeface="MyriadPro-Semibold"/>
                <a:cs typeface="MyriadPro-Semibold"/>
              </a:rPr>
              <a:t> </a:t>
            </a:r>
            <a:r>
              <a:rPr sz="1800" b="1" dirty="0">
                <a:solidFill>
                  <a:srgbClr val="423F41"/>
                </a:solidFill>
                <a:latin typeface="MyriadPro-Semibold"/>
                <a:cs typeface="MyriadPro-Semibold"/>
              </a:rPr>
              <a:t>Successful</a:t>
            </a:r>
            <a:r>
              <a:rPr sz="1800" b="1" spc="-20" dirty="0">
                <a:solidFill>
                  <a:srgbClr val="423F41"/>
                </a:solidFill>
                <a:latin typeface="MyriadPro-Semibold"/>
                <a:cs typeface="MyriadPro-Semibold"/>
              </a:rPr>
              <a:t> </a:t>
            </a:r>
            <a:r>
              <a:rPr sz="1800" b="1" spc="-10" dirty="0">
                <a:solidFill>
                  <a:srgbClr val="423F41"/>
                </a:solidFill>
                <a:latin typeface="MyriadPro-Semibold"/>
                <a:cs typeface="MyriadPro-Semibold"/>
              </a:rPr>
              <a:t>Negotiation</a:t>
            </a:r>
            <a:endParaRPr sz="1800">
              <a:latin typeface="MyriadPro-Semibold"/>
              <a:cs typeface="MyriadPro-Semibold"/>
            </a:endParaRPr>
          </a:p>
        </p:txBody>
      </p:sp>
      <p:sp>
        <p:nvSpPr>
          <p:cNvPr id="15" name="object 15"/>
          <p:cNvSpPr txBox="1"/>
          <p:nvPr/>
        </p:nvSpPr>
        <p:spPr>
          <a:xfrm>
            <a:off x="4690059" y="6335401"/>
            <a:ext cx="4446270" cy="29972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423F41"/>
                </a:solidFill>
                <a:latin typeface="MyriadPro-Semibold"/>
                <a:cs typeface="MyriadPro-Semibold"/>
              </a:rPr>
              <a:t>From</a:t>
            </a:r>
            <a:r>
              <a:rPr sz="1800" b="1" spc="-20" dirty="0">
                <a:solidFill>
                  <a:srgbClr val="423F41"/>
                </a:solidFill>
                <a:latin typeface="MyriadPro-Semibold"/>
                <a:cs typeface="MyriadPro-Semibold"/>
              </a:rPr>
              <a:t> </a:t>
            </a:r>
            <a:r>
              <a:rPr sz="1800" b="1" dirty="0">
                <a:solidFill>
                  <a:srgbClr val="423F41"/>
                </a:solidFill>
                <a:latin typeface="MyriadPro-Semibold"/>
                <a:cs typeface="MyriadPro-Semibold"/>
              </a:rPr>
              <a:t>Start</a:t>
            </a:r>
            <a:r>
              <a:rPr sz="1800" b="1" spc="-10" dirty="0">
                <a:solidFill>
                  <a:srgbClr val="423F41"/>
                </a:solidFill>
                <a:latin typeface="MyriadPro-Semibold"/>
                <a:cs typeface="MyriadPro-Semibold"/>
              </a:rPr>
              <a:t> </a:t>
            </a:r>
            <a:r>
              <a:rPr sz="1800" b="1" dirty="0">
                <a:solidFill>
                  <a:srgbClr val="423F41"/>
                </a:solidFill>
                <a:latin typeface="MyriadPro-Semibold"/>
                <a:cs typeface="MyriadPro-Semibold"/>
              </a:rPr>
              <a:t>to</a:t>
            </a:r>
            <a:r>
              <a:rPr sz="1800" b="1" spc="-10" dirty="0">
                <a:solidFill>
                  <a:srgbClr val="423F41"/>
                </a:solidFill>
                <a:latin typeface="MyriadPro-Semibold"/>
                <a:cs typeface="MyriadPro-Semibold"/>
              </a:rPr>
              <a:t> </a:t>
            </a:r>
            <a:r>
              <a:rPr sz="1800" b="1" dirty="0">
                <a:solidFill>
                  <a:srgbClr val="423F41"/>
                </a:solidFill>
                <a:latin typeface="MyriadPro-Semibold"/>
                <a:cs typeface="MyriadPro-Semibold"/>
              </a:rPr>
              <a:t>Close:</a:t>
            </a:r>
            <a:r>
              <a:rPr sz="1800" b="1" spc="-85" dirty="0">
                <a:solidFill>
                  <a:srgbClr val="423F41"/>
                </a:solidFill>
                <a:latin typeface="MyriadPro-Semibold"/>
                <a:cs typeface="MyriadPro-Semibold"/>
              </a:rPr>
              <a:t> </a:t>
            </a:r>
            <a:r>
              <a:rPr sz="1800" b="1" dirty="0">
                <a:solidFill>
                  <a:srgbClr val="423F41"/>
                </a:solidFill>
                <a:latin typeface="MyriadPro-Semibold"/>
                <a:cs typeface="MyriadPro-Semibold"/>
              </a:rPr>
              <a:t>The</a:t>
            </a:r>
            <a:r>
              <a:rPr sz="1800" b="1" spc="-10" dirty="0">
                <a:solidFill>
                  <a:srgbClr val="423F41"/>
                </a:solidFill>
                <a:latin typeface="MyriadPro-Semibold"/>
                <a:cs typeface="MyriadPro-Semibold"/>
              </a:rPr>
              <a:t> </a:t>
            </a:r>
            <a:r>
              <a:rPr sz="1800" b="1" dirty="0">
                <a:solidFill>
                  <a:srgbClr val="423F41"/>
                </a:solidFill>
                <a:latin typeface="MyriadPro-Semibold"/>
                <a:cs typeface="MyriadPro-Semibold"/>
              </a:rPr>
              <a:t>Home</a:t>
            </a:r>
            <a:r>
              <a:rPr sz="1800" b="1" spc="-10" dirty="0">
                <a:solidFill>
                  <a:srgbClr val="423F41"/>
                </a:solidFill>
                <a:latin typeface="MyriadPro-Semibold"/>
                <a:cs typeface="MyriadPro-Semibold"/>
              </a:rPr>
              <a:t> </a:t>
            </a:r>
            <a:r>
              <a:rPr sz="1800" b="1" dirty="0">
                <a:solidFill>
                  <a:srgbClr val="423F41"/>
                </a:solidFill>
                <a:latin typeface="MyriadPro-Semibold"/>
                <a:cs typeface="MyriadPro-Semibold"/>
              </a:rPr>
              <a:t>Seller</a:t>
            </a:r>
            <a:r>
              <a:rPr sz="1800" b="1" spc="-5" dirty="0">
                <a:solidFill>
                  <a:srgbClr val="423F41"/>
                </a:solidFill>
                <a:latin typeface="MyriadPro-Semibold"/>
                <a:cs typeface="MyriadPro-Semibold"/>
              </a:rPr>
              <a:t> </a:t>
            </a:r>
            <a:r>
              <a:rPr sz="1800" b="1" spc="-10" dirty="0">
                <a:solidFill>
                  <a:srgbClr val="423F41"/>
                </a:solidFill>
                <a:latin typeface="MyriadPro-Semibold"/>
                <a:cs typeface="MyriadPro-Semibold"/>
              </a:rPr>
              <a:t>Journey</a:t>
            </a:r>
            <a:endParaRPr sz="1800">
              <a:latin typeface="MyriadPro-Semibold"/>
              <a:cs typeface="MyriadPro-Semibold"/>
            </a:endParaRPr>
          </a:p>
        </p:txBody>
      </p:sp>
      <p:sp>
        <p:nvSpPr>
          <p:cNvPr id="16" name="object 16"/>
          <p:cNvSpPr txBox="1"/>
          <p:nvPr/>
        </p:nvSpPr>
        <p:spPr>
          <a:xfrm>
            <a:off x="4055800" y="1480238"/>
            <a:ext cx="181610" cy="1106805"/>
          </a:xfrm>
          <a:prstGeom prst="rect">
            <a:avLst/>
          </a:prstGeom>
        </p:spPr>
        <p:txBody>
          <a:bodyPr vert="horz" wrap="square" lIns="0" tIns="15240" rIns="0" bIns="0" rtlCol="0">
            <a:spAutoFit/>
          </a:bodyPr>
          <a:lstStyle/>
          <a:p>
            <a:pPr marL="12700">
              <a:lnSpc>
                <a:spcPct val="100000"/>
              </a:lnSpc>
              <a:spcBef>
                <a:spcPts val="120"/>
              </a:spcBef>
            </a:pPr>
            <a:r>
              <a:rPr sz="2500" spc="5" dirty="0">
                <a:solidFill>
                  <a:srgbClr val="FFFFFF"/>
                </a:solidFill>
                <a:latin typeface="MyriadPro-Light"/>
                <a:cs typeface="MyriadPro-Light"/>
              </a:rPr>
              <a:t>1</a:t>
            </a:r>
            <a:endParaRPr sz="2500">
              <a:latin typeface="MyriadPro-Light"/>
              <a:cs typeface="MyriadPro-Light"/>
            </a:endParaRPr>
          </a:p>
          <a:p>
            <a:pPr marL="12700">
              <a:lnSpc>
                <a:spcPct val="100000"/>
              </a:lnSpc>
              <a:spcBef>
                <a:spcPts val="2490"/>
              </a:spcBef>
            </a:pPr>
            <a:r>
              <a:rPr sz="2500" spc="5" dirty="0">
                <a:solidFill>
                  <a:srgbClr val="FFFFFF"/>
                </a:solidFill>
                <a:latin typeface="MyriadPro-Light"/>
                <a:cs typeface="MyriadPro-Light"/>
              </a:rPr>
              <a:t>2</a:t>
            </a:r>
            <a:endParaRPr sz="2500">
              <a:latin typeface="MyriadPro-Light"/>
              <a:cs typeface="MyriadPro-Light"/>
            </a:endParaRPr>
          </a:p>
        </p:txBody>
      </p:sp>
      <p:grpSp>
        <p:nvGrpSpPr>
          <p:cNvPr id="17" name="object 17"/>
          <p:cNvGrpSpPr/>
          <p:nvPr/>
        </p:nvGrpSpPr>
        <p:grpSpPr>
          <a:xfrm>
            <a:off x="3897172" y="2409825"/>
            <a:ext cx="721995" cy="1171575"/>
            <a:chOff x="3897172" y="2403306"/>
            <a:chExt cx="721995" cy="1171575"/>
          </a:xfrm>
        </p:grpSpPr>
        <p:sp>
          <p:nvSpPr>
            <p:cNvPr id="18" name="object 18"/>
            <p:cNvSpPr/>
            <p:nvPr/>
          </p:nvSpPr>
          <p:spPr>
            <a:xfrm>
              <a:off x="4385576" y="2406163"/>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19" name="object 19"/>
            <p:cNvSpPr/>
            <p:nvPr/>
          </p:nvSpPr>
          <p:spPr>
            <a:xfrm>
              <a:off x="3902887" y="308624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20" name="object 20"/>
            <p:cNvSpPr/>
            <p:nvPr/>
          </p:nvSpPr>
          <p:spPr>
            <a:xfrm>
              <a:off x="3902887" y="3086247"/>
              <a:ext cx="482600" cy="482600"/>
            </a:xfrm>
            <a:custGeom>
              <a:avLst/>
              <a:gdLst/>
              <a:ahLst/>
              <a:cxnLst/>
              <a:rect l="l" t="t" r="r" b="b"/>
              <a:pathLst>
                <a:path w="482600" h="482600">
                  <a:moveTo>
                    <a:pt x="241173" y="482346"/>
                  </a:move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close/>
                </a:path>
              </a:pathLst>
            </a:custGeom>
            <a:ln w="11430">
              <a:solidFill>
                <a:srgbClr val="FFFFFF"/>
              </a:solidFill>
            </a:ln>
          </p:spPr>
          <p:txBody>
            <a:bodyPr wrap="square" lIns="0" tIns="0" rIns="0" bIns="0" rtlCol="0"/>
            <a:lstStyle/>
            <a:p>
              <a:endParaRPr/>
            </a:p>
          </p:txBody>
        </p:sp>
      </p:grpSp>
      <p:sp>
        <p:nvSpPr>
          <p:cNvPr id="21" name="object 21"/>
          <p:cNvSpPr txBox="1"/>
          <p:nvPr/>
        </p:nvSpPr>
        <p:spPr>
          <a:xfrm>
            <a:off x="4063358" y="3126118"/>
            <a:ext cx="181610" cy="409575"/>
          </a:xfrm>
          <a:prstGeom prst="rect">
            <a:avLst/>
          </a:prstGeom>
        </p:spPr>
        <p:txBody>
          <a:bodyPr vert="horz" wrap="square" lIns="0" tIns="15240" rIns="0" bIns="0" rtlCol="0">
            <a:spAutoFit/>
          </a:bodyPr>
          <a:lstStyle/>
          <a:p>
            <a:pPr marL="12700">
              <a:lnSpc>
                <a:spcPct val="100000"/>
              </a:lnSpc>
              <a:spcBef>
                <a:spcPts val="120"/>
              </a:spcBef>
            </a:pPr>
            <a:r>
              <a:rPr sz="2500" spc="5" dirty="0">
                <a:solidFill>
                  <a:srgbClr val="FFFFFF"/>
                </a:solidFill>
                <a:latin typeface="MyriadPro-Light"/>
                <a:cs typeface="MyriadPro-Light"/>
              </a:rPr>
              <a:t>3</a:t>
            </a:r>
            <a:endParaRPr sz="2500" dirty="0">
              <a:latin typeface="MyriadPro-Light"/>
              <a:cs typeface="MyriadPro-Light"/>
            </a:endParaRPr>
          </a:p>
        </p:txBody>
      </p:sp>
      <p:grpSp>
        <p:nvGrpSpPr>
          <p:cNvPr id="22" name="object 22"/>
          <p:cNvGrpSpPr/>
          <p:nvPr/>
        </p:nvGrpSpPr>
        <p:grpSpPr>
          <a:xfrm>
            <a:off x="3897172" y="3317703"/>
            <a:ext cx="721995" cy="1400175"/>
            <a:chOff x="3897172" y="3317703"/>
            <a:chExt cx="721995" cy="1400175"/>
          </a:xfrm>
        </p:grpSpPr>
        <p:sp>
          <p:nvSpPr>
            <p:cNvPr id="23" name="object 23"/>
            <p:cNvSpPr/>
            <p:nvPr/>
          </p:nvSpPr>
          <p:spPr>
            <a:xfrm>
              <a:off x="4385576" y="3320561"/>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24" name="object 24"/>
            <p:cNvSpPr/>
            <p:nvPr/>
          </p:nvSpPr>
          <p:spPr>
            <a:xfrm>
              <a:off x="3902887" y="422924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25" name="object 25"/>
            <p:cNvSpPr/>
            <p:nvPr/>
          </p:nvSpPr>
          <p:spPr>
            <a:xfrm>
              <a:off x="3902887" y="4229247"/>
              <a:ext cx="482600" cy="482600"/>
            </a:xfrm>
            <a:custGeom>
              <a:avLst/>
              <a:gdLst/>
              <a:ahLst/>
              <a:cxnLst/>
              <a:rect l="l" t="t" r="r" b="b"/>
              <a:pathLst>
                <a:path w="482600" h="482600">
                  <a:moveTo>
                    <a:pt x="241173" y="482346"/>
                  </a:moveTo>
                  <a:lnTo>
                    <a:pt x="289778" y="477446"/>
                  </a:lnTo>
                  <a:lnTo>
                    <a:pt x="335049" y="463393"/>
                  </a:lnTo>
                  <a:lnTo>
                    <a:pt x="376015" y="441157"/>
                  </a:lnTo>
                  <a:lnTo>
                    <a:pt x="411708" y="411708"/>
                  </a:lnTo>
                  <a:lnTo>
                    <a:pt x="441157" y="376015"/>
                  </a:lnTo>
                  <a:lnTo>
                    <a:pt x="463393" y="335049"/>
                  </a:lnTo>
                  <a:lnTo>
                    <a:pt x="477446" y="289778"/>
                  </a:lnTo>
                  <a:lnTo>
                    <a:pt x="482346" y="241173"/>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3"/>
                  </a:lnTo>
                  <a:lnTo>
                    <a:pt x="4899" y="289778"/>
                  </a:lnTo>
                  <a:lnTo>
                    <a:pt x="18952" y="335049"/>
                  </a:lnTo>
                  <a:lnTo>
                    <a:pt x="41188" y="376015"/>
                  </a:lnTo>
                  <a:lnTo>
                    <a:pt x="70637" y="411708"/>
                  </a:lnTo>
                  <a:lnTo>
                    <a:pt x="106330" y="441157"/>
                  </a:lnTo>
                  <a:lnTo>
                    <a:pt x="147296" y="463393"/>
                  </a:lnTo>
                  <a:lnTo>
                    <a:pt x="192567" y="477446"/>
                  </a:lnTo>
                  <a:lnTo>
                    <a:pt x="241173" y="482346"/>
                  </a:lnTo>
                  <a:close/>
                </a:path>
              </a:pathLst>
            </a:custGeom>
            <a:ln w="11430">
              <a:solidFill>
                <a:srgbClr val="FFFFFF"/>
              </a:solidFill>
            </a:ln>
          </p:spPr>
          <p:txBody>
            <a:bodyPr wrap="square" lIns="0" tIns="0" rIns="0" bIns="0" rtlCol="0"/>
            <a:lstStyle/>
            <a:p>
              <a:endParaRPr/>
            </a:p>
          </p:txBody>
        </p:sp>
      </p:grpSp>
      <p:sp>
        <p:nvSpPr>
          <p:cNvPr id="26" name="object 26"/>
          <p:cNvSpPr txBox="1"/>
          <p:nvPr/>
        </p:nvSpPr>
        <p:spPr>
          <a:xfrm>
            <a:off x="4055800" y="4270070"/>
            <a:ext cx="181610" cy="409575"/>
          </a:xfrm>
          <a:prstGeom prst="rect">
            <a:avLst/>
          </a:prstGeom>
        </p:spPr>
        <p:txBody>
          <a:bodyPr vert="horz" wrap="square" lIns="0" tIns="15240" rIns="0" bIns="0" rtlCol="0">
            <a:spAutoFit/>
          </a:bodyPr>
          <a:lstStyle/>
          <a:p>
            <a:pPr marL="12700">
              <a:lnSpc>
                <a:spcPct val="100000"/>
              </a:lnSpc>
              <a:spcBef>
                <a:spcPts val="120"/>
              </a:spcBef>
            </a:pPr>
            <a:r>
              <a:rPr sz="2500" spc="5" dirty="0">
                <a:solidFill>
                  <a:srgbClr val="FFFFFF"/>
                </a:solidFill>
                <a:latin typeface="MyriadPro-Light"/>
                <a:cs typeface="MyriadPro-Light"/>
              </a:rPr>
              <a:t>4</a:t>
            </a:r>
            <a:endParaRPr sz="2500" dirty="0">
              <a:latin typeface="MyriadPro-Light"/>
              <a:cs typeface="MyriadPro-Light"/>
            </a:endParaRPr>
          </a:p>
        </p:txBody>
      </p:sp>
      <p:grpSp>
        <p:nvGrpSpPr>
          <p:cNvPr id="27" name="object 27"/>
          <p:cNvGrpSpPr/>
          <p:nvPr/>
        </p:nvGrpSpPr>
        <p:grpSpPr>
          <a:xfrm>
            <a:off x="3897172" y="4460703"/>
            <a:ext cx="721995" cy="2303145"/>
            <a:chOff x="3897172" y="4460703"/>
            <a:chExt cx="721995" cy="2303145"/>
          </a:xfrm>
        </p:grpSpPr>
        <p:sp>
          <p:nvSpPr>
            <p:cNvPr id="28" name="object 28"/>
            <p:cNvSpPr/>
            <p:nvPr/>
          </p:nvSpPr>
          <p:spPr>
            <a:xfrm>
              <a:off x="4385576" y="4463561"/>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29" name="object 29"/>
            <p:cNvSpPr/>
            <p:nvPr/>
          </p:nvSpPr>
          <p:spPr>
            <a:xfrm>
              <a:off x="3902887" y="513221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2"/>
                  </a:lnTo>
                  <a:lnTo>
                    <a:pt x="4899" y="289778"/>
                  </a:lnTo>
                  <a:lnTo>
                    <a:pt x="18952" y="335049"/>
                  </a:lnTo>
                  <a:lnTo>
                    <a:pt x="41188" y="376015"/>
                  </a:lnTo>
                  <a:lnTo>
                    <a:pt x="70637" y="411708"/>
                  </a:lnTo>
                  <a:lnTo>
                    <a:pt x="106330" y="441157"/>
                  </a:lnTo>
                  <a:lnTo>
                    <a:pt x="147296" y="463393"/>
                  </a:lnTo>
                  <a:lnTo>
                    <a:pt x="192567" y="477446"/>
                  </a:lnTo>
                  <a:lnTo>
                    <a:pt x="241173" y="482345"/>
                  </a:lnTo>
                  <a:lnTo>
                    <a:pt x="289778" y="477446"/>
                  </a:lnTo>
                  <a:lnTo>
                    <a:pt x="335049" y="463393"/>
                  </a:lnTo>
                  <a:lnTo>
                    <a:pt x="376015" y="441157"/>
                  </a:lnTo>
                  <a:lnTo>
                    <a:pt x="411708" y="411708"/>
                  </a:lnTo>
                  <a:lnTo>
                    <a:pt x="441157" y="376015"/>
                  </a:lnTo>
                  <a:lnTo>
                    <a:pt x="463393" y="335049"/>
                  </a:lnTo>
                  <a:lnTo>
                    <a:pt x="477446" y="289778"/>
                  </a:lnTo>
                  <a:lnTo>
                    <a:pt x="482346" y="241172"/>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30" name="object 30"/>
            <p:cNvSpPr/>
            <p:nvPr/>
          </p:nvSpPr>
          <p:spPr>
            <a:xfrm>
              <a:off x="3902887" y="5132217"/>
              <a:ext cx="482600" cy="482600"/>
            </a:xfrm>
            <a:custGeom>
              <a:avLst/>
              <a:gdLst/>
              <a:ahLst/>
              <a:cxnLst/>
              <a:rect l="l" t="t" r="r" b="b"/>
              <a:pathLst>
                <a:path w="482600" h="482600">
                  <a:moveTo>
                    <a:pt x="241173" y="482345"/>
                  </a:moveTo>
                  <a:lnTo>
                    <a:pt x="289778" y="477446"/>
                  </a:lnTo>
                  <a:lnTo>
                    <a:pt x="335049" y="463393"/>
                  </a:lnTo>
                  <a:lnTo>
                    <a:pt x="376015" y="441157"/>
                  </a:lnTo>
                  <a:lnTo>
                    <a:pt x="411708" y="411708"/>
                  </a:lnTo>
                  <a:lnTo>
                    <a:pt x="441157" y="376015"/>
                  </a:lnTo>
                  <a:lnTo>
                    <a:pt x="463393" y="335049"/>
                  </a:lnTo>
                  <a:lnTo>
                    <a:pt x="477446" y="289778"/>
                  </a:lnTo>
                  <a:lnTo>
                    <a:pt x="482346" y="241172"/>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2"/>
                  </a:lnTo>
                  <a:lnTo>
                    <a:pt x="4899" y="289778"/>
                  </a:lnTo>
                  <a:lnTo>
                    <a:pt x="18952" y="335049"/>
                  </a:lnTo>
                  <a:lnTo>
                    <a:pt x="41188" y="376015"/>
                  </a:lnTo>
                  <a:lnTo>
                    <a:pt x="70637" y="411708"/>
                  </a:lnTo>
                  <a:lnTo>
                    <a:pt x="106330" y="441157"/>
                  </a:lnTo>
                  <a:lnTo>
                    <a:pt x="147296" y="463393"/>
                  </a:lnTo>
                  <a:lnTo>
                    <a:pt x="192567" y="477446"/>
                  </a:lnTo>
                  <a:lnTo>
                    <a:pt x="241173" y="482345"/>
                  </a:lnTo>
                  <a:close/>
                </a:path>
              </a:pathLst>
            </a:custGeom>
            <a:ln w="11430">
              <a:solidFill>
                <a:srgbClr val="FFFFFF"/>
              </a:solidFill>
            </a:ln>
          </p:spPr>
          <p:txBody>
            <a:bodyPr wrap="square" lIns="0" tIns="0" rIns="0" bIns="0" rtlCol="0"/>
            <a:lstStyle/>
            <a:p>
              <a:endParaRPr/>
            </a:p>
          </p:txBody>
        </p:sp>
        <p:sp>
          <p:nvSpPr>
            <p:cNvPr id="31" name="object 31"/>
            <p:cNvSpPr/>
            <p:nvPr/>
          </p:nvSpPr>
          <p:spPr>
            <a:xfrm>
              <a:off x="4385576" y="5366532"/>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32" name="object 32"/>
            <p:cNvSpPr/>
            <p:nvPr/>
          </p:nvSpPr>
          <p:spPr>
            <a:xfrm>
              <a:off x="3902887" y="570371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2"/>
                  </a:lnTo>
                  <a:lnTo>
                    <a:pt x="4899" y="289778"/>
                  </a:lnTo>
                  <a:lnTo>
                    <a:pt x="18952" y="335049"/>
                  </a:lnTo>
                  <a:lnTo>
                    <a:pt x="41188" y="376015"/>
                  </a:lnTo>
                  <a:lnTo>
                    <a:pt x="70637" y="411708"/>
                  </a:lnTo>
                  <a:lnTo>
                    <a:pt x="106330" y="441157"/>
                  </a:lnTo>
                  <a:lnTo>
                    <a:pt x="147296" y="463393"/>
                  </a:lnTo>
                  <a:lnTo>
                    <a:pt x="192567" y="477446"/>
                  </a:lnTo>
                  <a:lnTo>
                    <a:pt x="241173" y="482345"/>
                  </a:lnTo>
                  <a:lnTo>
                    <a:pt x="289778" y="477446"/>
                  </a:lnTo>
                  <a:lnTo>
                    <a:pt x="335049" y="463393"/>
                  </a:lnTo>
                  <a:lnTo>
                    <a:pt x="376015" y="441157"/>
                  </a:lnTo>
                  <a:lnTo>
                    <a:pt x="411708" y="411708"/>
                  </a:lnTo>
                  <a:lnTo>
                    <a:pt x="441157" y="376015"/>
                  </a:lnTo>
                  <a:lnTo>
                    <a:pt x="463393" y="335049"/>
                  </a:lnTo>
                  <a:lnTo>
                    <a:pt x="477446" y="289778"/>
                  </a:lnTo>
                  <a:lnTo>
                    <a:pt x="482346" y="241172"/>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33" name="object 33"/>
            <p:cNvSpPr/>
            <p:nvPr/>
          </p:nvSpPr>
          <p:spPr>
            <a:xfrm>
              <a:off x="3902887" y="5703717"/>
              <a:ext cx="482600" cy="482600"/>
            </a:xfrm>
            <a:custGeom>
              <a:avLst/>
              <a:gdLst/>
              <a:ahLst/>
              <a:cxnLst/>
              <a:rect l="l" t="t" r="r" b="b"/>
              <a:pathLst>
                <a:path w="482600" h="482600">
                  <a:moveTo>
                    <a:pt x="241173" y="482345"/>
                  </a:moveTo>
                  <a:lnTo>
                    <a:pt x="289778" y="477446"/>
                  </a:lnTo>
                  <a:lnTo>
                    <a:pt x="335049" y="463393"/>
                  </a:lnTo>
                  <a:lnTo>
                    <a:pt x="376015" y="441157"/>
                  </a:lnTo>
                  <a:lnTo>
                    <a:pt x="411708" y="411708"/>
                  </a:lnTo>
                  <a:lnTo>
                    <a:pt x="441157" y="376015"/>
                  </a:lnTo>
                  <a:lnTo>
                    <a:pt x="463393" y="335049"/>
                  </a:lnTo>
                  <a:lnTo>
                    <a:pt x="477446" y="289778"/>
                  </a:lnTo>
                  <a:lnTo>
                    <a:pt x="482346" y="241172"/>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2"/>
                  </a:lnTo>
                  <a:lnTo>
                    <a:pt x="4899" y="289778"/>
                  </a:lnTo>
                  <a:lnTo>
                    <a:pt x="18952" y="335049"/>
                  </a:lnTo>
                  <a:lnTo>
                    <a:pt x="41188" y="376015"/>
                  </a:lnTo>
                  <a:lnTo>
                    <a:pt x="70637" y="411708"/>
                  </a:lnTo>
                  <a:lnTo>
                    <a:pt x="106330" y="441157"/>
                  </a:lnTo>
                  <a:lnTo>
                    <a:pt x="147296" y="463393"/>
                  </a:lnTo>
                  <a:lnTo>
                    <a:pt x="192567" y="477446"/>
                  </a:lnTo>
                  <a:lnTo>
                    <a:pt x="241173" y="482345"/>
                  </a:lnTo>
                  <a:close/>
                </a:path>
              </a:pathLst>
            </a:custGeom>
            <a:ln w="11430">
              <a:solidFill>
                <a:srgbClr val="FFFFFF"/>
              </a:solidFill>
            </a:ln>
          </p:spPr>
          <p:txBody>
            <a:bodyPr wrap="square" lIns="0" tIns="0" rIns="0" bIns="0" rtlCol="0"/>
            <a:lstStyle/>
            <a:p>
              <a:endParaRPr/>
            </a:p>
          </p:txBody>
        </p:sp>
        <p:sp>
          <p:nvSpPr>
            <p:cNvPr id="34" name="object 34"/>
            <p:cNvSpPr/>
            <p:nvPr/>
          </p:nvSpPr>
          <p:spPr>
            <a:xfrm>
              <a:off x="4385576" y="5938032"/>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35" name="object 35"/>
            <p:cNvSpPr/>
            <p:nvPr/>
          </p:nvSpPr>
          <p:spPr>
            <a:xfrm>
              <a:off x="3902887" y="6275217"/>
              <a:ext cx="482600" cy="482600"/>
            </a:xfrm>
            <a:custGeom>
              <a:avLst/>
              <a:gdLst/>
              <a:ahLst/>
              <a:cxnLst/>
              <a:rect l="l" t="t" r="r" b="b"/>
              <a:pathLst>
                <a:path w="482600" h="482600">
                  <a:moveTo>
                    <a:pt x="241173" y="0"/>
                  </a:moveTo>
                  <a:lnTo>
                    <a:pt x="192567" y="4899"/>
                  </a:lnTo>
                  <a:lnTo>
                    <a:pt x="147296" y="18952"/>
                  </a:lnTo>
                  <a:lnTo>
                    <a:pt x="106330" y="41188"/>
                  </a:lnTo>
                  <a:lnTo>
                    <a:pt x="70637" y="70637"/>
                  </a:lnTo>
                  <a:lnTo>
                    <a:pt x="41188" y="106330"/>
                  </a:lnTo>
                  <a:lnTo>
                    <a:pt x="18952" y="147296"/>
                  </a:lnTo>
                  <a:lnTo>
                    <a:pt x="4899" y="192567"/>
                  </a:lnTo>
                  <a:lnTo>
                    <a:pt x="0" y="241172"/>
                  </a:lnTo>
                  <a:lnTo>
                    <a:pt x="4899" y="289778"/>
                  </a:lnTo>
                  <a:lnTo>
                    <a:pt x="18952" y="335049"/>
                  </a:lnTo>
                  <a:lnTo>
                    <a:pt x="41188" y="376015"/>
                  </a:lnTo>
                  <a:lnTo>
                    <a:pt x="70637" y="411708"/>
                  </a:lnTo>
                  <a:lnTo>
                    <a:pt x="106330" y="441157"/>
                  </a:lnTo>
                  <a:lnTo>
                    <a:pt x="147296" y="463393"/>
                  </a:lnTo>
                  <a:lnTo>
                    <a:pt x="192567" y="477446"/>
                  </a:lnTo>
                  <a:lnTo>
                    <a:pt x="241173" y="482345"/>
                  </a:lnTo>
                  <a:lnTo>
                    <a:pt x="289778" y="477446"/>
                  </a:lnTo>
                  <a:lnTo>
                    <a:pt x="335049" y="463393"/>
                  </a:lnTo>
                  <a:lnTo>
                    <a:pt x="376015" y="441157"/>
                  </a:lnTo>
                  <a:lnTo>
                    <a:pt x="411708" y="411708"/>
                  </a:lnTo>
                  <a:lnTo>
                    <a:pt x="441157" y="376015"/>
                  </a:lnTo>
                  <a:lnTo>
                    <a:pt x="463393" y="335049"/>
                  </a:lnTo>
                  <a:lnTo>
                    <a:pt x="477446" y="289778"/>
                  </a:lnTo>
                  <a:lnTo>
                    <a:pt x="482346" y="241172"/>
                  </a:lnTo>
                  <a:lnTo>
                    <a:pt x="477446" y="192567"/>
                  </a:lnTo>
                  <a:lnTo>
                    <a:pt x="463393" y="147296"/>
                  </a:lnTo>
                  <a:lnTo>
                    <a:pt x="441157" y="106330"/>
                  </a:lnTo>
                  <a:lnTo>
                    <a:pt x="411708" y="70637"/>
                  </a:lnTo>
                  <a:lnTo>
                    <a:pt x="376015" y="41188"/>
                  </a:lnTo>
                  <a:lnTo>
                    <a:pt x="335049" y="18952"/>
                  </a:lnTo>
                  <a:lnTo>
                    <a:pt x="289778" y="4899"/>
                  </a:lnTo>
                  <a:lnTo>
                    <a:pt x="241173" y="0"/>
                  </a:lnTo>
                  <a:close/>
                </a:path>
              </a:pathLst>
            </a:custGeom>
            <a:solidFill>
              <a:srgbClr val="00A975"/>
            </a:solidFill>
          </p:spPr>
          <p:txBody>
            <a:bodyPr wrap="square" lIns="0" tIns="0" rIns="0" bIns="0" rtlCol="0"/>
            <a:lstStyle/>
            <a:p>
              <a:endParaRPr/>
            </a:p>
          </p:txBody>
        </p:sp>
        <p:sp>
          <p:nvSpPr>
            <p:cNvPr id="36" name="object 36"/>
            <p:cNvSpPr/>
            <p:nvPr/>
          </p:nvSpPr>
          <p:spPr>
            <a:xfrm>
              <a:off x="3902887" y="6275217"/>
              <a:ext cx="482600" cy="482600"/>
            </a:xfrm>
            <a:custGeom>
              <a:avLst/>
              <a:gdLst/>
              <a:ahLst/>
              <a:cxnLst/>
              <a:rect l="l" t="t" r="r" b="b"/>
              <a:pathLst>
                <a:path w="482600" h="482600">
                  <a:moveTo>
                    <a:pt x="241173" y="482345"/>
                  </a:moveTo>
                  <a:lnTo>
                    <a:pt x="289778" y="477446"/>
                  </a:lnTo>
                  <a:lnTo>
                    <a:pt x="335049" y="463393"/>
                  </a:lnTo>
                  <a:lnTo>
                    <a:pt x="376015" y="441157"/>
                  </a:lnTo>
                  <a:lnTo>
                    <a:pt x="411708" y="411708"/>
                  </a:lnTo>
                  <a:lnTo>
                    <a:pt x="441157" y="376015"/>
                  </a:lnTo>
                  <a:lnTo>
                    <a:pt x="463393" y="335049"/>
                  </a:lnTo>
                  <a:lnTo>
                    <a:pt x="477446" y="289778"/>
                  </a:lnTo>
                  <a:lnTo>
                    <a:pt x="482346" y="241172"/>
                  </a:lnTo>
                  <a:lnTo>
                    <a:pt x="477446" y="192567"/>
                  </a:lnTo>
                  <a:lnTo>
                    <a:pt x="463393" y="147296"/>
                  </a:lnTo>
                  <a:lnTo>
                    <a:pt x="441157" y="106330"/>
                  </a:lnTo>
                  <a:lnTo>
                    <a:pt x="411708" y="70637"/>
                  </a:lnTo>
                  <a:lnTo>
                    <a:pt x="376015" y="41188"/>
                  </a:lnTo>
                  <a:lnTo>
                    <a:pt x="335049" y="18952"/>
                  </a:lnTo>
                  <a:lnTo>
                    <a:pt x="289778" y="4899"/>
                  </a:lnTo>
                  <a:lnTo>
                    <a:pt x="241173" y="0"/>
                  </a:lnTo>
                  <a:lnTo>
                    <a:pt x="192567" y="4899"/>
                  </a:lnTo>
                  <a:lnTo>
                    <a:pt x="147296" y="18952"/>
                  </a:lnTo>
                  <a:lnTo>
                    <a:pt x="106330" y="41188"/>
                  </a:lnTo>
                  <a:lnTo>
                    <a:pt x="70637" y="70637"/>
                  </a:lnTo>
                  <a:lnTo>
                    <a:pt x="41188" y="106330"/>
                  </a:lnTo>
                  <a:lnTo>
                    <a:pt x="18952" y="147296"/>
                  </a:lnTo>
                  <a:lnTo>
                    <a:pt x="4899" y="192567"/>
                  </a:lnTo>
                  <a:lnTo>
                    <a:pt x="0" y="241172"/>
                  </a:lnTo>
                  <a:lnTo>
                    <a:pt x="4899" y="289778"/>
                  </a:lnTo>
                  <a:lnTo>
                    <a:pt x="18952" y="335049"/>
                  </a:lnTo>
                  <a:lnTo>
                    <a:pt x="41188" y="376015"/>
                  </a:lnTo>
                  <a:lnTo>
                    <a:pt x="70637" y="411708"/>
                  </a:lnTo>
                  <a:lnTo>
                    <a:pt x="106330" y="441157"/>
                  </a:lnTo>
                  <a:lnTo>
                    <a:pt x="147296" y="463393"/>
                  </a:lnTo>
                  <a:lnTo>
                    <a:pt x="192567" y="477446"/>
                  </a:lnTo>
                  <a:lnTo>
                    <a:pt x="241173" y="482345"/>
                  </a:lnTo>
                  <a:close/>
                </a:path>
              </a:pathLst>
            </a:custGeom>
            <a:ln w="11430">
              <a:solidFill>
                <a:srgbClr val="FFFFFF"/>
              </a:solidFill>
            </a:ln>
          </p:spPr>
          <p:txBody>
            <a:bodyPr wrap="square" lIns="0" tIns="0" rIns="0" bIns="0" rtlCol="0"/>
            <a:lstStyle/>
            <a:p>
              <a:endParaRPr/>
            </a:p>
          </p:txBody>
        </p:sp>
      </p:grpSp>
      <p:sp>
        <p:nvSpPr>
          <p:cNvPr id="37" name="object 37"/>
          <p:cNvSpPr txBox="1"/>
          <p:nvPr/>
        </p:nvSpPr>
        <p:spPr>
          <a:xfrm>
            <a:off x="4062441" y="4981575"/>
            <a:ext cx="181610" cy="1739900"/>
          </a:xfrm>
          <a:prstGeom prst="rect">
            <a:avLst/>
          </a:prstGeom>
        </p:spPr>
        <p:txBody>
          <a:bodyPr vert="horz" wrap="square" lIns="0" tIns="202565" rIns="0" bIns="0" rtlCol="0">
            <a:spAutoFit/>
          </a:bodyPr>
          <a:lstStyle/>
          <a:p>
            <a:pPr marL="12700">
              <a:lnSpc>
                <a:spcPct val="100000"/>
              </a:lnSpc>
              <a:spcBef>
                <a:spcPts val="1595"/>
              </a:spcBef>
            </a:pPr>
            <a:r>
              <a:rPr sz="2500" spc="5" dirty="0">
                <a:solidFill>
                  <a:srgbClr val="FFFFFF"/>
                </a:solidFill>
                <a:latin typeface="MyriadPro-Light"/>
                <a:cs typeface="MyriadPro-Light"/>
              </a:rPr>
              <a:t>5</a:t>
            </a:r>
            <a:endParaRPr sz="2500" dirty="0">
              <a:latin typeface="MyriadPro-Light"/>
              <a:cs typeface="MyriadPro-Light"/>
            </a:endParaRPr>
          </a:p>
          <a:p>
            <a:pPr marL="12700">
              <a:lnSpc>
                <a:spcPct val="100000"/>
              </a:lnSpc>
              <a:spcBef>
                <a:spcPts val="1500"/>
              </a:spcBef>
            </a:pPr>
            <a:r>
              <a:rPr sz="2500" spc="5" dirty="0">
                <a:solidFill>
                  <a:srgbClr val="FFFFFF"/>
                </a:solidFill>
                <a:latin typeface="MyriadPro-Light"/>
                <a:cs typeface="MyriadPro-Light"/>
              </a:rPr>
              <a:t>6</a:t>
            </a:r>
            <a:endParaRPr sz="2500" dirty="0">
              <a:latin typeface="MyriadPro-Light"/>
              <a:cs typeface="MyriadPro-Light"/>
            </a:endParaRPr>
          </a:p>
          <a:p>
            <a:pPr marL="12700">
              <a:lnSpc>
                <a:spcPct val="100000"/>
              </a:lnSpc>
              <a:spcBef>
                <a:spcPts val="1500"/>
              </a:spcBef>
            </a:pPr>
            <a:r>
              <a:rPr sz="2500" spc="5" dirty="0">
                <a:solidFill>
                  <a:srgbClr val="FFFFFF"/>
                </a:solidFill>
                <a:latin typeface="MyriadPro-Light"/>
                <a:cs typeface="MyriadPro-Light"/>
              </a:rPr>
              <a:t>7</a:t>
            </a:r>
            <a:endParaRPr sz="2500" dirty="0">
              <a:latin typeface="MyriadPro-Light"/>
              <a:cs typeface="MyriadPro-Light"/>
            </a:endParaRPr>
          </a:p>
        </p:txBody>
      </p:sp>
      <p:sp>
        <p:nvSpPr>
          <p:cNvPr id="39" name="object 39"/>
          <p:cNvSpPr/>
          <p:nvPr/>
        </p:nvSpPr>
        <p:spPr>
          <a:xfrm>
            <a:off x="4385576" y="6509532"/>
            <a:ext cx="230504" cy="0"/>
          </a:xfrm>
          <a:custGeom>
            <a:avLst/>
            <a:gdLst/>
            <a:ahLst/>
            <a:cxnLst/>
            <a:rect l="l" t="t" r="r" b="b"/>
            <a:pathLst>
              <a:path w="230504">
                <a:moveTo>
                  <a:pt x="0" y="0"/>
                </a:moveTo>
                <a:lnTo>
                  <a:pt x="230428" y="0"/>
                </a:lnTo>
              </a:path>
            </a:pathLst>
          </a:custGeom>
          <a:ln w="5715">
            <a:solidFill>
              <a:srgbClr val="231F20"/>
            </a:solidFill>
          </a:ln>
        </p:spPr>
        <p:txBody>
          <a:bodyPr wrap="square" lIns="0" tIns="0" rIns="0" bIns="0" rtlCol="0"/>
          <a:lstStyle/>
          <a:p>
            <a:endParaRPr/>
          </a:p>
        </p:txBody>
      </p:sp>
      <p:sp>
        <p:nvSpPr>
          <p:cNvPr id="40" name="object 40"/>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41" name="object 41"/>
          <p:cNvSpPr/>
          <p:nvPr/>
        </p:nvSpPr>
        <p:spPr>
          <a:xfrm>
            <a:off x="926591" y="604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51669" y="381000"/>
            <a:ext cx="7179309" cy="1188720"/>
          </a:xfrm>
          <a:prstGeom prst="rect">
            <a:avLst/>
          </a:prstGeom>
        </p:spPr>
        <p:txBody>
          <a:bodyPr vert="horz" wrap="square" lIns="0" tIns="214646" rIns="0" bIns="0" rtlCol="0">
            <a:spAutoFit/>
          </a:bodyPr>
          <a:lstStyle/>
          <a:p>
            <a:pPr marL="388620">
              <a:lnSpc>
                <a:spcPct val="100000"/>
              </a:lnSpc>
              <a:spcBef>
                <a:spcPts val="750"/>
              </a:spcBef>
            </a:pPr>
            <a:r>
              <a:rPr spc="-20" dirty="0"/>
              <a:t>Identify</a:t>
            </a:r>
            <a:r>
              <a:rPr spc="-150" dirty="0"/>
              <a:t> </a:t>
            </a:r>
            <a:r>
              <a:rPr spc="-70" dirty="0"/>
              <a:t>Your</a:t>
            </a:r>
            <a:r>
              <a:rPr spc="-65" dirty="0"/>
              <a:t> </a:t>
            </a:r>
            <a:r>
              <a:rPr spc="-10" dirty="0"/>
              <a:t>Priorities</a:t>
            </a:r>
          </a:p>
          <a:p>
            <a:pPr marL="763905">
              <a:lnSpc>
                <a:spcPct val="100000"/>
              </a:lnSpc>
              <a:spcBef>
                <a:spcPts val="530"/>
              </a:spcBef>
            </a:pPr>
            <a:r>
              <a:rPr sz="2500" spc="70" dirty="0">
                <a:solidFill>
                  <a:srgbClr val="423F41"/>
                </a:solidFill>
              </a:rPr>
              <a:t>What’s</a:t>
            </a:r>
            <a:r>
              <a:rPr sz="2500" spc="254" dirty="0">
                <a:solidFill>
                  <a:srgbClr val="423F41"/>
                </a:solidFill>
              </a:rPr>
              <a:t> </a:t>
            </a:r>
            <a:r>
              <a:rPr sz="2500" spc="114" dirty="0">
                <a:solidFill>
                  <a:srgbClr val="423F41"/>
                </a:solidFill>
              </a:rPr>
              <a:t>important</a:t>
            </a:r>
            <a:r>
              <a:rPr sz="2500" spc="254" dirty="0">
                <a:solidFill>
                  <a:srgbClr val="423F41"/>
                </a:solidFill>
              </a:rPr>
              <a:t> </a:t>
            </a:r>
            <a:r>
              <a:rPr sz="2500" spc="55" dirty="0">
                <a:solidFill>
                  <a:srgbClr val="423F41"/>
                </a:solidFill>
              </a:rPr>
              <a:t>to</a:t>
            </a:r>
            <a:r>
              <a:rPr sz="2500" spc="260" dirty="0">
                <a:solidFill>
                  <a:srgbClr val="423F41"/>
                </a:solidFill>
              </a:rPr>
              <a:t> </a:t>
            </a:r>
            <a:r>
              <a:rPr sz="2500" spc="95" dirty="0">
                <a:solidFill>
                  <a:srgbClr val="423F41"/>
                </a:solidFill>
              </a:rPr>
              <a:t>you?</a:t>
            </a:r>
            <a:endParaRPr sz="2500" dirty="0"/>
          </a:p>
        </p:txBody>
      </p:sp>
      <p:pic>
        <p:nvPicPr>
          <p:cNvPr id="3" name="object 3"/>
          <p:cNvPicPr/>
          <p:nvPr/>
        </p:nvPicPr>
        <p:blipFill>
          <a:blip r:embed="rId2" cstate="print"/>
          <a:stretch>
            <a:fillRect/>
          </a:stretch>
        </p:blipFill>
        <p:spPr>
          <a:xfrm>
            <a:off x="1435417" y="1802041"/>
            <a:ext cx="7153998" cy="4480852"/>
          </a:xfrm>
          <a:prstGeom prst="rect">
            <a:avLst/>
          </a:prstGeom>
        </p:spPr>
      </p:pic>
      <p:sp>
        <p:nvSpPr>
          <p:cNvPr id="6" name="object 6"/>
          <p:cNvSpPr/>
          <p:nvPr/>
        </p:nvSpPr>
        <p:spPr>
          <a:xfrm>
            <a:off x="1098041" y="604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grpSp>
        <p:nvGrpSpPr>
          <p:cNvPr id="8" name="Group 7">
            <a:extLst>
              <a:ext uri="{FF2B5EF4-FFF2-40B4-BE49-F238E27FC236}">
                <a16:creationId xmlns:a16="http://schemas.microsoft.com/office/drawing/2014/main" id="{D55CCE18-038D-208A-D454-23E104BDF44D}"/>
              </a:ext>
            </a:extLst>
          </p:cNvPr>
          <p:cNvGrpSpPr/>
          <p:nvPr/>
        </p:nvGrpSpPr>
        <p:grpSpPr>
          <a:xfrm>
            <a:off x="0" y="7315200"/>
            <a:ext cx="10058400" cy="457200"/>
            <a:chOff x="0" y="7315200"/>
            <a:chExt cx="10058400" cy="457200"/>
          </a:xfrm>
        </p:grpSpPr>
        <p:sp>
          <p:nvSpPr>
            <p:cNvPr id="5" name="object 5"/>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7" name="Rectangle 6">
              <a:extLst>
                <a:ext uri="{FF2B5EF4-FFF2-40B4-BE49-F238E27FC236}">
                  <a16:creationId xmlns:a16="http://schemas.microsoft.com/office/drawing/2014/main" id="{05DD470D-5FFA-3DBC-BF11-F11D0D37A567}"/>
                </a:ext>
              </a:extLst>
            </p:cNvPr>
            <p:cNvSpPr/>
            <p:nvPr/>
          </p:nvSpPr>
          <p:spPr>
            <a:xfrm>
              <a:off x="9220200" y="7315200"/>
              <a:ext cx="609600" cy="190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51669" y="335280"/>
            <a:ext cx="7179309" cy="1188720"/>
          </a:xfrm>
          <a:prstGeom prst="rect">
            <a:avLst/>
          </a:prstGeom>
        </p:spPr>
        <p:txBody>
          <a:bodyPr vert="horz" wrap="square" lIns="0" tIns="250893" rIns="0" bIns="0" rtlCol="0">
            <a:spAutoFit/>
          </a:bodyPr>
          <a:lstStyle/>
          <a:p>
            <a:pPr marL="171450">
              <a:lnSpc>
                <a:spcPct val="100000"/>
              </a:lnSpc>
              <a:spcBef>
                <a:spcPts val="935"/>
              </a:spcBef>
            </a:pPr>
            <a:r>
              <a:rPr dirty="0"/>
              <a:t>Market</a:t>
            </a:r>
            <a:r>
              <a:rPr spc="-114" dirty="0"/>
              <a:t> </a:t>
            </a:r>
            <a:r>
              <a:rPr spc="-20" dirty="0"/>
              <a:t>Ready,</a:t>
            </a:r>
            <a:r>
              <a:rPr spc="-110" dirty="0"/>
              <a:t> </a:t>
            </a:r>
            <a:r>
              <a:rPr dirty="0"/>
              <a:t>Day</a:t>
            </a:r>
            <a:r>
              <a:rPr spc="-110" dirty="0"/>
              <a:t> </a:t>
            </a:r>
            <a:r>
              <a:rPr spc="-20" dirty="0"/>
              <a:t>One</a:t>
            </a:r>
            <a:r>
              <a:rPr sz="2775" spc="-30" baseline="24024" dirty="0"/>
              <a:t>™</a:t>
            </a:r>
            <a:endParaRPr sz="2775" baseline="24024" dirty="0"/>
          </a:p>
          <a:p>
            <a:pPr marL="542290">
              <a:lnSpc>
                <a:spcPct val="100000"/>
              </a:lnSpc>
              <a:spcBef>
                <a:spcPts val="470"/>
              </a:spcBef>
            </a:pPr>
            <a:r>
              <a:rPr sz="1800" spc="75" dirty="0">
                <a:solidFill>
                  <a:srgbClr val="423F41"/>
                </a:solidFill>
              </a:rPr>
              <a:t>Showcasing</a:t>
            </a:r>
            <a:r>
              <a:rPr sz="1800" spc="185" dirty="0">
                <a:solidFill>
                  <a:srgbClr val="423F41"/>
                </a:solidFill>
              </a:rPr>
              <a:t> </a:t>
            </a:r>
            <a:r>
              <a:rPr sz="1800" spc="60" dirty="0">
                <a:solidFill>
                  <a:srgbClr val="423F41"/>
                </a:solidFill>
              </a:rPr>
              <a:t>your</a:t>
            </a:r>
            <a:r>
              <a:rPr sz="1800" spc="200" dirty="0">
                <a:solidFill>
                  <a:srgbClr val="423F41"/>
                </a:solidFill>
              </a:rPr>
              <a:t> </a:t>
            </a:r>
            <a:r>
              <a:rPr sz="1800" spc="65" dirty="0">
                <a:solidFill>
                  <a:srgbClr val="423F41"/>
                </a:solidFill>
              </a:rPr>
              <a:t>home</a:t>
            </a:r>
            <a:r>
              <a:rPr sz="1800" spc="200" dirty="0">
                <a:solidFill>
                  <a:srgbClr val="423F41"/>
                </a:solidFill>
              </a:rPr>
              <a:t> </a:t>
            </a:r>
            <a:r>
              <a:rPr sz="1800" dirty="0">
                <a:solidFill>
                  <a:srgbClr val="423F41"/>
                </a:solidFill>
              </a:rPr>
              <a:t>in</a:t>
            </a:r>
            <a:r>
              <a:rPr sz="1800" spc="200" dirty="0">
                <a:solidFill>
                  <a:srgbClr val="423F41"/>
                </a:solidFill>
              </a:rPr>
              <a:t> </a:t>
            </a:r>
            <a:r>
              <a:rPr sz="1800" spc="60" dirty="0">
                <a:solidFill>
                  <a:srgbClr val="423F41"/>
                </a:solidFill>
              </a:rPr>
              <a:t>the</a:t>
            </a:r>
            <a:r>
              <a:rPr sz="1800" spc="200" dirty="0">
                <a:solidFill>
                  <a:srgbClr val="423F41"/>
                </a:solidFill>
              </a:rPr>
              <a:t> </a:t>
            </a:r>
            <a:r>
              <a:rPr sz="1800" spc="65" dirty="0">
                <a:solidFill>
                  <a:srgbClr val="423F41"/>
                </a:solidFill>
              </a:rPr>
              <a:t>best</a:t>
            </a:r>
            <a:r>
              <a:rPr sz="1800" spc="195" dirty="0">
                <a:solidFill>
                  <a:srgbClr val="423F41"/>
                </a:solidFill>
              </a:rPr>
              <a:t> </a:t>
            </a:r>
            <a:r>
              <a:rPr sz="1800" spc="70" dirty="0">
                <a:solidFill>
                  <a:srgbClr val="423F41"/>
                </a:solidFill>
              </a:rPr>
              <a:t>light</a:t>
            </a:r>
            <a:r>
              <a:rPr sz="1800" spc="200" dirty="0">
                <a:solidFill>
                  <a:srgbClr val="423F41"/>
                </a:solidFill>
              </a:rPr>
              <a:t> </a:t>
            </a:r>
            <a:r>
              <a:rPr sz="1800" dirty="0">
                <a:solidFill>
                  <a:srgbClr val="423F41"/>
                </a:solidFill>
              </a:rPr>
              <a:t>to</a:t>
            </a:r>
            <a:r>
              <a:rPr sz="1800" spc="200" dirty="0">
                <a:solidFill>
                  <a:srgbClr val="423F41"/>
                </a:solidFill>
              </a:rPr>
              <a:t> </a:t>
            </a:r>
            <a:r>
              <a:rPr sz="1800" spc="60" dirty="0">
                <a:solidFill>
                  <a:srgbClr val="423F41"/>
                </a:solidFill>
              </a:rPr>
              <a:t>get</a:t>
            </a:r>
            <a:r>
              <a:rPr sz="1800" spc="200" dirty="0">
                <a:solidFill>
                  <a:srgbClr val="423F41"/>
                </a:solidFill>
              </a:rPr>
              <a:t> </a:t>
            </a:r>
            <a:r>
              <a:rPr sz="1800" spc="60" dirty="0">
                <a:solidFill>
                  <a:srgbClr val="423F41"/>
                </a:solidFill>
              </a:rPr>
              <a:t>the</a:t>
            </a:r>
            <a:r>
              <a:rPr sz="1800" spc="200" dirty="0">
                <a:solidFill>
                  <a:srgbClr val="423F41"/>
                </a:solidFill>
              </a:rPr>
              <a:t> </a:t>
            </a:r>
            <a:r>
              <a:rPr sz="1800" spc="65" dirty="0">
                <a:solidFill>
                  <a:srgbClr val="423F41"/>
                </a:solidFill>
              </a:rPr>
              <a:t>best</a:t>
            </a:r>
            <a:r>
              <a:rPr sz="1800" spc="200" dirty="0">
                <a:solidFill>
                  <a:srgbClr val="423F41"/>
                </a:solidFill>
              </a:rPr>
              <a:t> </a:t>
            </a:r>
            <a:r>
              <a:rPr sz="1800" spc="55" dirty="0">
                <a:solidFill>
                  <a:srgbClr val="423F41"/>
                </a:solidFill>
              </a:rPr>
              <a:t>price</a:t>
            </a:r>
            <a:endParaRPr sz="1800" dirty="0"/>
          </a:p>
        </p:txBody>
      </p:sp>
      <p:grpSp>
        <p:nvGrpSpPr>
          <p:cNvPr id="5" name="object 5"/>
          <p:cNvGrpSpPr/>
          <p:nvPr/>
        </p:nvGrpSpPr>
        <p:grpSpPr>
          <a:xfrm>
            <a:off x="1247092" y="1994115"/>
            <a:ext cx="7509509" cy="4649470"/>
            <a:chOff x="1247092" y="1994115"/>
            <a:chExt cx="7509509" cy="4649470"/>
          </a:xfrm>
        </p:grpSpPr>
        <p:pic>
          <p:nvPicPr>
            <p:cNvPr id="6" name="object 6"/>
            <p:cNvPicPr/>
            <p:nvPr/>
          </p:nvPicPr>
          <p:blipFill>
            <a:blip r:embed="rId2" cstate="print"/>
            <a:stretch>
              <a:fillRect/>
            </a:stretch>
          </p:blipFill>
          <p:spPr>
            <a:xfrm>
              <a:off x="1533753" y="1994115"/>
              <a:ext cx="7222845" cy="4394200"/>
            </a:xfrm>
            <a:prstGeom prst="rect">
              <a:avLst/>
            </a:prstGeom>
          </p:spPr>
        </p:pic>
        <p:sp>
          <p:nvSpPr>
            <p:cNvPr id="7" name="object 7"/>
            <p:cNvSpPr/>
            <p:nvPr/>
          </p:nvSpPr>
          <p:spPr>
            <a:xfrm>
              <a:off x="1251855" y="5262407"/>
              <a:ext cx="3076575" cy="1376680"/>
            </a:xfrm>
            <a:custGeom>
              <a:avLst/>
              <a:gdLst/>
              <a:ahLst/>
              <a:cxnLst/>
              <a:rect l="l" t="t" r="r" b="b"/>
              <a:pathLst>
                <a:path w="3076575" h="1376679">
                  <a:moveTo>
                    <a:pt x="2962275" y="0"/>
                  </a:moveTo>
                  <a:lnTo>
                    <a:pt x="114300" y="0"/>
                  </a:lnTo>
                  <a:lnTo>
                    <a:pt x="69806" y="8981"/>
                  </a:lnTo>
                  <a:lnTo>
                    <a:pt x="33475" y="33475"/>
                  </a:lnTo>
                  <a:lnTo>
                    <a:pt x="8981" y="69806"/>
                  </a:lnTo>
                  <a:lnTo>
                    <a:pt x="0" y="114300"/>
                  </a:lnTo>
                  <a:lnTo>
                    <a:pt x="0" y="1261897"/>
                  </a:lnTo>
                  <a:lnTo>
                    <a:pt x="8981" y="1306390"/>
                  </a:lnTo>
                  <a:lnTo>
                    <a:pt x="33475" y="1342721"/>
                  </a:lnTo>
                  <a:lnTo>
                    <a:pt x="69806" y="1367215"/>
                  </a:lnTo>
                  <a:lnTo>
                    <a:pt x="114300" y="1376197"/>
                  </a:lnTo>
                  <a:lnTo>
                    <a:pt x="2962275" y="1376197"/>
                  </a:lnTo>
                  <a:lnTo>
                    <a:pt x="3006762" y="1367215"/>
                  </a:lnTo>
                  <a:lnTo>
                    <a:pt x="3043094" y="1342721"/>
                  </a:lnTo>
                  <a:lnTo>
                    <a:pt x="3067591" y="1306390"/>
                  </a:lnTo>
                  <a:lnTo>
                    <a:pt x="3076575" y="1261897"/>
                  </a:lnTo>
                  <a:lnTo>
                    <a:pt x="3076575" y="114300"/>
                  </a:lnTo>
                  <a:lnTo>
                    <a:pt x="3067591" y="69806"/>
                  </a:lnTo>
                  <a:lnTo>
                    <a:pt x="3043094" y="33475"/>
                  </a:lnTo>
                  <a:lnTo>
                    <a:pt x="3006762" y="8981"/>
                  </a:lnTo>
                  <a:lnTo>
                    <a:pt x="2962275" y="0"/>
                  </a:lnTo>
                  <a:close/>
                </a:path>
              </a:pathLst>
            </a:custGeom>
            <a:solidFill>
              <a:srgbClr val="FFFFFF"/>
            </a:solidFill>
          </p:spPr>
          <p:txBody>
            <a:bodyPr wrap="square" lIns="0" tIns="0" rIns="0" bIns="0" rtlCol="0"/>
            <a:lstStyle/>
            <a:p>
              <a:endParaRPr/>
            </a:p>
          </p:txBody>
        </p:sp>
        <p:sp>
          <p:nvSpPr>
            <p:cNvPr id="8" name="object 8"/>
            <p:cNvSpPr/>
            <p:nvPr/>
          </p:nvSpPr>
          <p:spPr>
            <a:xfrm>
              <a:off x="1251855" y="5262407"/>
              <a:ext cx="3076575" cy="1376680"/>
            </a:xfrm>
            <a:custGeom>
              <a:avLst/>
              <a:gdLst/>
              <a:ahLst/>
              <a:cxnLst/>
              <a:rect l="l" t="t" r="r" b="b"/>
              <a:pathLst>
                <a:path w="3076575" h="1376679">
                  <a:moveTo>
                    <a:pt x="114300" y="0"/>
                  </a:moveTo>
                  <a:lnTo>
                    <a:pt x="69806" y="8981"/>
                  </a:lnTo>
                  <a:lnTo>
                    <a:pt x="33475" y="33475"/>
                  </a:lnTo>
                  <a:lnTo>
                    <a:pt x="8981" y="69806"/>
                  </a:lnTo>
                  <a:lnTo>
                    <a:pt x="0" y="114300"/>
                  </a:lnTo>
                  <a:lnTo>
                    <a:pt x="0" y="1261897"/>
                  </a:lnTo>
                  <a:lnTo>
                    <a:pt x="8981" y="1306390"/>
                  </a:lnTo>
                  <a:lnTo>
                    <a:pt x="33475" y="1342721"/>
                  </a:lnTo>
                  <a:lnTo>
                    <a:pt x="69806" y="1367215"/>
                  </a:lnTo>
                  <a:lnTo>
                    <a:pt x="114300" y="1376197"/>
                  </a:lnTo>
                  <a:lnTo>
                    <a:pt x="2962275" y="1376197"/>
                  </a:lnTo>
                  <a:lnTo>
                    <a:pt x="3006762" y="1367215"/>
                  </a:lnTo>
                  <a:lnTo>
                    <a:pt x="3043094" y="1342721"/>
                  </a:lnTo>
                  <a:lnTo>
                    <a:pt x="3067591" y="1306390"/>
                  </a:lnTo>
                  <a:lnTo>
                    <a:pt x="3076575" y="1261897"/>
                  </a:lnTo>
                  <a:lnTo>
                    <a:pt x="3076575" y="114300"/>
                  </a:lnTo>
                  <a:lnTo>
                    <a:pt x="3067591" y="69806"/>
                  </a:lnTo>
                  <a:lnTo>
                    <a:pt x="3043094" y="33475"/>
                  </a:lnTo>
                  <a:lnTo>
                    <a:pt x="3006762" y="8981"/>
                  </a:lnTo>
                  <a:lnTo>
                    <a:pt x="2962275" y="0"/>
                  </a:lnTo>
                  <a:lnTo>
                    <a:pt x="114300" y="0"/>
                  </a:lnTo>
                  <a:close/>
                </a:path>
              </a:pathLst>
            </a:custGeom>
            <a:ln w="9525">
              <a:solidFill>
                <a:srgbClr val="00653E"/>
              </a:solidFill>
            </a:ln>
          </p:spPr>
          <p:txBody>
            <a:bodyPr wrap="square" lIns="0" tIns="0" rIns="0" bIns="0" rtlCol="0"/>
            <a:lstStyle/>
            <a:p>
              <a:endParaRPr/>
            </a:p>
          </p:txBody>
        </p:sp>
      </p:grpSp>
      <p:sp>
        <p:nvSpPr>
          <p:cNvPr id="9" name="object 9"/>
          <p:cNvSpPr txBox="1"/>
          <p:nvPr/>
        </p:nvSpPr>
        <p:spPr>
          <a:xfrm>
            <a:off x="2511826" y="5114825"/>
            <a:ext cx="480059" cy="1146175"/>
          </a:xfrm>
          <a:prstGeom prst="rect">
            <a:avLst/>
          </a:prstGeom>
        </p:spPr>
        <p:txBody>
          <a:bodyPr vert="horz" wrap="square" lIns="0" tIns="12700" rIns="0" bIns="0" rtlCol="0">
            <a:spAutoFit/>
          </a:bodyPr>
          <a:lstStyle/>
          <a:p>
            <a:pPr marL="12700">
              <a:lnSpc>
                <a:spcPct val="100000"/>
              </a:lnSpc>
              <a:spcBef>
                <a:spcPts val="100"/>
              </a:spcBef>
            </a:pPr>
            <a:r>
              <a:rPr sz="7350" b="1" spc="-3520" dirty="0">
                <a:solidFill>
                  <a:srgbClr val="00A975"/>
                </a:solidFill>
                <a:latin typeface="Times New Roman"/>
                <a:cs typeface="Times New Roman"/>
              </a:rPr>
              <a:t>“</a:t>
            </a:r>
            <a:endParaRPr sz="7350">
              <a:latin typeface="Times New Roman"/>
              <a:cs typeface="Times New Roman"/>
            </a:endParaRPr>
          </a:p>
        </p:txBody>
      </p:sp>
      <p:sp>
        <p:nvSpPr>
          <p:cNvPr id="10" name="object 10"/>
          <p:cNvSpPr txBox="1"/>
          <p:nvPr/>
        </p:nvSpPr>
        <p:spPr>
          <a:xfrm>
            <a:off x="1338324" y="5782736"/>
            <a:ext cx="2928876" cy="266740"/>
          </a:xfrm>
          <a:prstGeom prst="rect">
            <a:avLst/>
          </a:prstGeom>
        </p:spPr>
        <p:txBody>
          <a:bodyPr vert="horz" wrap="square" lIns="0" tIns="12700" rIns="0" bIns="0" rtlCol="0">
            <a:spAutoFit/>
          </a:bodyPr>
          <a:lstStyle/>
          <a:p>
            <a:pPr marL="12700">
              <a:lnSpc>
                <a:spcPct val="100000"/>
              </a:lnSpc>
              <a:spcBef>
                <a:spcPts val="100"/>
              </a:spcBef>
            </a:pPr>
            <a:r>
              <a:rPr sz="1650" spc="-30" dirty="0">
                <a:solidFill>
                  <a:srgbClr val="423F41"/>
                </a:solidFill>
                <a:latin typeface="Myriad Pro"/>
                <a:cs typeface="Myriad Pro"/>
              </a:rPr>
              <a:t>You</a:t>
            </a:r>
            <a:r>
              <a:rPr sz="1650" spc="-15" dirty="0">
                <a:solidFill>
                  <a:srgbClr val="423F41"/>
                </a:solidFill>
                <a:latin typeface="Myriad Pro"/>
                <a:cs typeface="Myriad Pro"/>
              </a:rPr>
              <a:t> </a:t>
            </a:r>
            <a:r>
              <a:rPr sz="1650" dirty="0">
                <a:solidFill>
                  <a:srgbClr val="423F41"/>
                </a:solidFill>
                <a:latin typeface="Myriad Pro"/>
                <a:cs typeface="Myriad Pro"/>
              </a:rPr>
              <a:t>never</a:t>
            </a:r>
            <a:r>
              <a:rPr sz="1650" spc="-15" dirty="0">
                <a:solidFill>
                  <a:srgbClr val="423F41"/>
                </a:solidFill>
                <a:latin typeface="Myriad Pro"/>
                <a:cs typeface="Myriad Pro"/>
              </a:rPr>
              <a:t> </a:t>
            </a:r>
            <a:r>
              <a:rPr sz="1650" dirty="0">
                <a:solidFill>
                  <a:srgbClr val="423F41"/>
                </a:solidFill>
                <a:latin typeface="Myriad Pro"/>
                <a:cs typeface="Myriad Pro"/>
              </a:rPr>
              <a:t>get</a:t>
            </a:r>
            <a:r>
              <a:rPr sz="1650" spc="-15" dirty="0">
                <a:solidFill>
                  <a:srgbClr val="423F41"/>
                </a:solidFill>
                <a:latin typeface="Myriad Pro"/>
                <a:cs typeface="Myriad Pro"/>
              </a:rPr>
              <a:t> </a:t>
            </a:r>
            <a:r>
              <a:rPr sz="1650" dirty="0">
                <a:solidFill>
                  <a:srgbClr val="423F41"/>
                </a:solidFill>
                <a:latin typeface="Myriad Pro"/>
                <a:cs typeface="Myriad Pro"/>
              </a:rPr>
              <a:t>a</a:t>
            </a:r>
            <a:r>
              <a:rPr sz="1650" spc="-15" dirty="0">
                <a:solidFill>
                  <a:srgbClr val="423F41"/>
                </a:solidFill>
                <a:latin typeface="Myriad Pro"/>
                <a:cs typeface="Myriad Pro"/>
              </a:rPr>
              <a:t> </a:t>
            </a:r>
            <a:r>
              <a:rPr sz="1650" dirty="0">
                <a:solidFill>
                  <a:srgbClr val="423F41"/>
                </a:solidFill>
                <a:latin typeface="Myriad Pro"/>
                <a:cs typeface="Myriad Pro"/>
              </a:rPr>
              <a:t>second</a:t>
            </a:r>
            <a:r>
              <a:rPr sz="1650" spc="-10" dirty="0">
                <a:solidFill>
                  <a:srgbClr val="423F41"/>
                </a:solidFill>
                <a:latin typeface="Myriad Pro"/>
                <a:cs typeface="Myriad Pro"/>
              </a:rPr>
              <a:t> chance</a:t>
            </a:r>
            <a:endParaRPr sz="1650" dirty="0">
              <a:latin typeface="Myriad Pro"/>
              <a:cs typeface="Myriad Pro"/>
            </a:endParaRPr>
          </a:p>
        </p:txBody>
      </p:sp>
      <p:sp>
        <p:nvSpPr>
          <p:cNvPr id="11" name="object 11"/>
          <p:cNvSpPr txBox="1"/>
          <p:nvPr/>
        </p:nvSpPr>
        <p:spPr>
          <a:xfrm>
            <a:off x="1399554" y="6030309"/>
            <a:ext cx="2791446" cy="266740"/>
          </a:xfrm>
          <a:prstGeom prst="rect">
            <a:avLst/>
          </a:prstGeom>
        </p:spPr>
        <p:txBody>
          <a:bodyPr vert="horz" wrap="square" lIns="0" tIns="12700" rIns="0" bIns="0" rtlCol="0">
            <a:spAutoFit/>
          </a:bodyPr>
          <a:lstStyle/>
          <a:p>
            <a:pPr marL="12700" algn="ctr">
              <a:lnSpc>
                <a:spcPct val="100000"/>
              </a:lnSpc>
              <a:spcBef>
                <a:spcPts val="100"/>
              </a:spcBef>
            </a:pPr>
            <a:r>
              <a:rPr sz="1650" dirty="0">
                <a:solidFill>
                  <a:srgbClr val="423F41"/>
                </a:solidFill>
                <a:latin typeface="Myriad Pro"/>
                <a:cs typeface="Myriad Pro"/>
              </a:rPr>
              <a:t>to</a:t>
            </a:r>
            <a:r>
              <a:rPr sz="1650" spc="-10" dirty="0">
                <a:solidFill>
                  <a:srgbClr val="423F41"/>
                </a:solidFill>
                <a:latin typeface="Myriad Pro"/>
                <a:cs typeface="Myriad Pro"/>
              </a:rPr>
              <a:t> </a:t>
            </a:r>
            <a:r>
              <a:rPr sz="1650" dirty="0">
                <a:solidFill>
                  <a:srgbClr val="423F41"/>
                </a:solidFill>
                <a:latin typeface="Myriad Pro"/>
                <a:cs typeface="Myriad Pro"/>
              </a:rPr>
              <a:t>make</a:t>
            </a:r>
            <a:r>
              <a:rPr sz="1650" spc="-10" dirty="0">
                <a:solidFill>
                  <a:srgbClr val="423F41"/>
                </a:solidFill>
                <a:latin typeface="Myriad Pro"/>
                <a:cs typeface="Myriad Pro"/>
              </a:rPr>
              <a:t> </a:t>
            </a:r>
            <a:r>
              <a:rPr sz="1650" dirty="0">
                <a:solidFill>
                  <a:srgbClr val="423F41"/>
                </a:solidFill>
                <a:latin typeface="Myriad Pro"/>
                <a:cs typeface="Myriad Pro"/>
              </a:rPr>
              <a:t>a</a:t>
            </a:r>
            <a:r>
              <a:rPr sz="1650" spc="-10" dirty="0">
                <a:solidFill>
                  <a:srgbClr val="423F41"/>
                </a:solidFill>
                <a:latin typeface="Myriad Pro"/>
                <a:cs typeface="Myriad Pro"/>
              </a:rPr>
              <a:t> </a:t>
            </a:r>
            <a:r>
              <a:rPr sz="1650" dirty="0">
                <a:solidFill>
                  <a:srgbClr val="423F41"/>
                </a:solidFill>
                <a:latin typeface="Myriad Pro"/>
                <a:cs typeface="Myriad Pro"/>
              </a:rPr>
              <a:t>first</a:t>
            </a:r>
            <a:r>
              <a:rPr sz="1650" spc="-10" dirty="0">
                <a:solidFill>
                  <a:srgbClr val="423F41"/>
                </a:solidFill>
                <a:latin typeface="Myriad Pro"/>
                <a:cs typeface="Myriad Pro"/>
              </a:rPr>
              <a:t> impression</a:t>
            </a:r>
            <a:endParaRPr sz="1650" dirty="0">
              <a:latin typeface="Myriad Pro"/>
              <a:cs typeface="Myriad Pro"/>
            </a:endParaRPr>
          </a:p>
        </p:txBody>
      </p:sp>
      <p:sp>
        <p:nvSpPr>
          <p:cNvPr id="12" name="object 12"/>
          <p:cNvSpPr txBox="1"/>
          <p:nvPr/>
        </p:nvSpPr>
        <p:spPr>
          <a:xfrm>
            <a:off x="3102383" y="6316150"/>
            <a:ext cx="1226047" cy="219747"/>
          </a:xfrm>
          <a:prstGeom prst="rect">
            <a:avLst/>
          </a:prstGeom>
        </p:spPr>
        <p:txBody>
          <a:bodyPr vert="horz" wrap="square" lIns="0" tIns="12700" rIns="0" bIns="0" rtlCol="0">
            <a:spAutoFit/>
          </a:bodyPr>
          <a:lstStyle/>
          <a:p>
            <a:pPr marL="12700">
              <a:lnSpc>
                <a:spcPct val="100000"/>
              </a:lnSpc>
              <a:spcBef>
                <a:spcPts val="100"/>
              </a:spcBef>
            </a:pPr>
            <a:r>
              <a:rPr sz="1350" dirty="0">
                <a:solidFill>
                  <a:srgbClr val="423F41"/>
                </a:solidFill>
                <a:latin typeface="Myriad Pro"/>
                <a:cs typeface="Myriad Pro"/>
              </a:rPr>
              <a:t>-</a:t>
            </a:r>
            <a:r>
              <a:rPr sz="1350" spc="-65" dirty="0">
                <a:solidFill>
                  <a:srgbClr val="423F41"/>
                </a:solidFill>
                <a:latin typeface="Myriad Pro"/>
                <a:cs typeface="Myriad Pro"/>
              </a:rPr>
              <a:t> </a:t>
            </a:r>
            <a:r>
              <a:rPr sz="1350" dirty="0">
                <a:solidFill>
                  <a:srgbClr val="423F41"/>
                </a:solidFill>
                <a:latin typeface="Myriad Pro"/>
                <a:cs typeface="Myriad Pro"/>
              </a:rPr>
              <a:t>Will</a:t>
            </a:r>
            <a:r>
              <a:rPr sz="1350" spc="-10" dirty="0">
                <a:solidFill>
                  <a:srgbClr val="423F41"/>
                </a:solidFill>
                <a:latin typeface="Myriad Pro"/>
                <a:cs typeface="Myriad Pro"/>
              </a:rPr>
              <a:t> Rogers</a:t>
            </a:r>
            <a:endParaRPr sz="1350" dirty="0">
              <a:latin typeface="Myriad Pro"/>
              <a:cs typeface="Myriad Pro"/>
            </a:endParaRPr>
          </a:p>
        </p:txBody>
      </p:sp>
      <p:sp>
        <p:nvSpPr>
          <p:cNvPr id="14" name="object 14"/>
          <p:cNvSpPr txBox="1"/>
          <p:nvPr/>
        </p:nvSpPr>
        <p:spPr>
          <a:xfrm>
            <a:off x="7010400" y="6429522"/>
            <a:ext cx="1822502" cy="123111"/>
          </a:xfrm>
          <a:prstGeom prst="rect">
            <a:avLst/>
          </a:prstGeom>
        </p:spPr>
        <p:txBody>
          <a:bodyPr vert="horz" wrap="square" lIns="0" tIns="15240" rIns="0" bIns="0" rtlCol="0">
            <a:spAutoFit/>
          </a:bodyPr>
          <a:lstStyle/>
          <a:p>
            <a:pPr marL="12700">
              <a:lnSpc>
                <a:spcPct val="100000"/>
              </a:lnSpc>
              <a:spcBef>
                <a:spcPts val="120"/>
              </a:spcBef>
            </a:pPr>
            <a:r>
              <a:rPr sz="700" dirty="0">
                <a:solidFill>
                  <a:srgbClr val="231F20"/>
                </a:solidFill>
                <a:latin typeface="Myriad Pro"/>
                <a:cs typeface="Myriad Pro"/>
              </a:rPr>
              <a:t>Photo</a:t>
            </a:r>
            <a:r>
              <a:rPr sz="700" spc="35" dirty="0">
                <a:solidFill>
                  <a:srgbClr val="231F20"/>
                </a:solidFill>
                <a:latin typeface="Myriad Pro"/>
                <a:cs typeface="Myriad Pro"/>
              </a:rPr>
              <a:t> </a:t>
            </a:r>
            <a:r>
              <a:rPr sz="700" dirty="0">
                <a:solidFill>
                  <a:srgbClr val="231F20"/>
                </a:solidFill>
                <a:latin typeface="Myriad Pro"/>
                <a:cs typeface="Myriad Pro"/>
              </a:rPr>
              <a:t>by:</a:t>
            </a:r>
            <a:r>
              <a:rPr sz="700" spc="40" dirty="0">
                <a:solidFill>
                  <a:srgbClr val="231F20"/>
                </a:solidFill>
                <a:latin typeface="Myriad Pro"/>
                <a:cs typeface="Myriad Pro"/>
              </a:rPr>
              <a:t> </a:t>
            </a:r>
            <a:r>
              <a:rPr sz="700" dirty="0">
                <a:solidFill>
                  <a:srgbClr val="231F20"/>
                </a:solidFill>
                <a:latin typeface="Myriad Pro"/>
                <a:cs typeface="Myriad Pro"/>
              </a:rPr>
              <a:t>Clarity</a:t>
            </a:r>
            <a:r>
              <a:rPr sz="700" spc="35" dirty="0">
                <a:solidFill>
                  <a:srgbClr val="231F20"/>
                </a:solidFill>
                <a:latin typeface="Myriad Pro"/>
                <a:cs typeface="Myriad Pro"/>
              </a:rPr>
              <a:t> </a:t>
            </a:r>
            <a:r>
              <a:rPr sz="700" dirty="0">
                <a:solidFill>
                  <a:srgbClr val="231F20"/>
                </a:solidFill>
                <a:latin typeface="Myriad Pro"/>
                <a:cs typeface="Myriad Pro"/>
              </a:rPr>
              <a:t>Northwest</a:t>
            </a:r>
            <a:r>
              <a:rPr sz="700" spc="40" dirty="0">
                <a:solidFill>
                  <a:srgbClr val="231F20"/>
                </a:solidFill>
                <a:latin typeface="Myriad Pro"/>
                <a:cs typeface="Myriad Pro"/>
              </a:rPr>
              <a:t> </a:t>
            </a:r>
            <a:r>
              <a:rPr sz="700" spc="-10" dirty="0">
                <a:solidFill>
                  <a:srgbClr val="231F20"/>
                </a:solidFill>
                <a:latin typeface="Myriad Pro"/>
                <a:cs typeface="Myriad Pro"/>
              </a:rPr>
              <a:t>Photography</a:t>
            </a:r>
            <a:endParaRPr sz="700" dirty="0">
              <a:latin typeface="Myriad Pro"/>
              <a:cs typeface="Myriad Pro"/>
            </a:endParaRPr>
          </a:p>
        </p:txBody>
      </p:sp>
      <p:sp>
        <p:nvSpPr>
          <p:cNvPr id="15" name="object 15"/>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16" name="object 16"/>
          <p:cNvSpPr/>
          <p:nvPr/>
        </p:nvSpPr>
        <p:spPr>
          <a:xfrm>
            <a:off x="926591" y="6047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789762" y="2110105"/>
            <a:ext cx="252095" cy="252095"/>
          </a:xfrm>
          <a:custGeom>
            <a:avLst/>
            <a:gdLst/>
            <a:ahLst/>
            <a:cxnLst/>
            <a:rect l="l" t="t" r="r" b="b"/>
            <a:pathLst>
              <a:path w="252094" h="252094">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5" name="object 5"/>
          <p:cNvSpPr/>
          <p:nvPr/>
        </p:nvSpPr>
        <p:spPr>
          <a:xfrm>
            <a:off x="789762" y="2522180"/>
            <a:ext cx="252095" cy="252095"/>
          </a:xfrm>
          <a:custGeom>
            <a:avLst/>
            <a:gdLst/>
            <a:ahLst/>
            <a:cxnLst/>
            <a:rect l="l" t="t" r="r" b="b"/>
            <a:pathLst>
              <a:path w="252094" h="252094">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6" name="object 6"/>
          <p:cNvSpPr/>
          <p:nvPr/>
        </p:nvSpPr>
        <p:spPr>
          <a:xfrm>
            <a:off x="789762" y="2934255"/>
            <a:ext cx="252095" cy="252095"/>
          </a:xfrm>
          <a:custGeom>
            <a:avLst/>
            <a:gdLst/>
            <a:ahLst/>
            <a:cxnLst/>
            <a:rect l="l" t="t" r="r" b="b"/>
            <a:pathLst>
              <a:path w="252094" h="252094">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7" name="object 7"/>
          <p:cNvSpPr/>
          <p:nvPr/>
        </p:nvSpPr>
        <p:spPr>
          <a:xfrm>
            <a:off x="789762" y="3343710"/>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8" name="object 8"/>
          <p:cNvSpPr/>
          <p:nvPr/>
        </p:nvSpPr>
        <p:spPr>
          <a:xfrm>
            <a:off x="789762" y="3750906"/>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9" name="object 9"/>
          <p:cNvSpPr/>
          <p:nvPr/>
        </p:nvSpPr>
        <p:spPr>
          <a:xfrm>
            <a:off x="789762" y="4155401"/>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10" name="object 10"/>
          <p:cNvSpPr/>
          <p:nvPr/>
        </p:nvSpPr>
        <p:spPr>
          <a:xfrm>
            <a:off x="789762" y="4570129"/>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11" name="object 11"/>
          <p:cNvSpPr/>
          <p:nvPr/>
        </p:nvSpPr>
        <p:spPr>
          <a:xfrm>
            <a:off x="789762" y="4988911"/>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29">
            <a:solidFill>
              <a:srgbClr val="000000"/>
            </a:solidFill>
          </a:ln>
        </p:spPr>
        <p:txBody>
          <a:bodyPr wrap="square" lIns="0" tIns="0" rIns="0" bIns="0" rtlCol="0"/>
          <a:lstStyle/>
          <a:p>
            <a:endParaRPr/>
          </a:p>
        </p:txBody>
      </p:sp>
      <p:sp>
        <p:nvSpPr>
          <p:cNvPr id="12" name="object 12"/>
          <p:cNvSpPr/>
          <p:nvPr/>
        </p:nvSpPr>
        <p:spPr>
          <a:xfrm>
            <a:off x="789762" y="5409373"/>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13" name="object 13"/>
          <p:cNvSpPr/>
          <p:nvPr/>
        </p:nvSpPr>
        <p:spPr>
          <a:xfrm>
            <a:off x="789762" y="5820761"/>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29">
            <a:solidFill>
              <a:srgbClr val="000000"/>
            </a:solidFill>
          </a:ln>
        </p:spPr>
        <p:txBody>
          <a:bodyPr wrap="square" lIns="0" tIns="0" rIns="0" bIns="0" rtlCol="0"/>
          <a:lstStyle/>
          <a:p>
            <a:endParaRPr/>
          </a:p>
        </p:txBody>
      </p:sp>
      <p:pic>
        <p:nvPicPr>
          <p:cNvPr id="14" name="object 14"/>
          <p:cNvPicPr/>
          <p:nvPr/>
        </p:nvPicPr>
        <p:blipFill>
          <a:blip r:embed="rId2" cstate="print"/>
          <a:stretch>
            <a:fillRect/>
          </a:stretch>
        </p:blipFill>
        <p:spPr>
          <a:xfrm>
            <a:off x="3544315" y="1997214"/>
            <a:ext cx="5821248" cy="4423410"/>
          </a:xfrm>
          <a:prstGeom prst="rect">
            <a:avLst/>
          </a:prstGeom>
        </p:spPr>
      </p:pic>
      <p:sp>
        <p:nvSpPr>
          <p:cNvPr id="15" name="object 15"/>
          <p:cNvSpPr/>
          <p:nvPr/>
        </p:nvSpPr>
        <p:spPr>
          <a:xfrm>
            <a:off x="789762" y="6227105"/>
            <a:ext cx="252095" cy="252095"/>
          </a:xfrm>
          <a:custGeom>
            <a:avLst/>
            <a:gdLst/>
            <a:ahLst/>
            <a:cxnLst/>
            <a:rect l="l" t="t" r="r" b="b"/>
            <a:pathLst>
              <a:path w="252094" h="252095">
                <a:moveTo>
                  <a:pt x="0" y="251917"/>
                </a:moveTo>
                <a:lnTo>
                  <a:pt x="251917" y="251917"/>
                </a:lnTo>
                <a:lnTo>
                  <a:pt x="251917" y="0"/>
                </a:lnTo>
                <a:lnTo>
                  <a:pt x="0" y="0"/>
                </a:lnTo>
                <a:lnTo>
                  <a:pt x="0" y="251917"/>
                </a:lnTo>
                <a:close/>
              </a:path>
            </a:pathLst>
          </a:custGeom>
          <a:ln w="11430">
            <a:solidFill>
              <a:srgbClr val="000000"/>
            </a:solidFill>
          </a:ln>
        </p:spPr>
        <p:txBody>
          <a:bodyPr wrap="square" lIns="0" tIns="0" rIns="0" bIns="0" rtlCol="0"/>
          <a:lstStyle/>
          <a:p>
            <a:endParaRPr/>
          </a:p>
        </p:txBody>
      </p:sp>
      <p:sp>
        <p:nvSpPr>
          <p:cNvPr id="16" name="object 16"/>
          <p:cNvSpPr txBox="1">
            <a:spLocks/>
          </p:cNvSpPr>
          <p:nvPr/>
        </p:nvSpPr>
        <p:spPr>
          <a:xfrm>
            <a:off x="762000" y="2053057"/>
            <a:ext cx="2362200" cy="4535857"/>
          </a:xfrm>
          <a:prstGeom prst="rect">
            <a:avLst/>
          </a:prstGeom>
        </p:spPr>
        <p:txBody>
          <a:bodyPr vert="horz" wrap="square" lIns="0" tIns="0" rIns="0" bIns="0" rtlCol="0">
            <a:spAutoFit/>
          </a:bodyPr>
          <a:lstStyle/>
          <a:p>
            <a:pPr marL="389890" indent="-362585">
              <a:lnSpc>
                <a:spcPct val="150000"/>
              </a:lnSpc>
              <a:buClr>
                <a:srgbClr val="00A975"/>
              </a:buClr>
              <a:buSzPct val="194444"/>
              <a:buFont typeface="Wingdings 2"/>
              <a:buChar char=""/>
              <a:tabLst>
                <a:tab pos="389890" algn="l"/>
              </a:tabLst>
            </a:pPr>
            <a:r>
              <a:rPr lang="en-US" spc="-10" dirty="0">
                <a:solidFill>
                  <a:srgbClr val="423F41"/>
                </a:solidFill>
                <a:latin typeface="Myriad Pro"/>
                <a:cs typeface="Myriad Pro"/>
              </a:rPr>
              <a:t>Landscaping</a:t>
            </a:r>
            <a:endParaRPr lang="en-US"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20" dirty="0">
                <a:solidFill>
                  <a:srgbClr val="423F41"/>
                </a:solidFill>
                <a:latin typeface="Myriad Pro"/>
                <a:cs typeface="Myriad Pro"/>
              </a:rPr>
              <a:t>Roof</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20" dirty="0">
                <a:solidFill>
                  <a:srgbClr val="423F41"/>
                </a:solidFill>
                <a:latin typeface="Myriad Pro"/>
                <a:cs typeface="Myriad Pro"/>
              </a:rPr>
              <a:t>Paint</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10" dirty="0">
                <a:solidFill>
                  <a:srgbClr val="423F41"/>
                </a:solidFill>
                <a:latin typeface="Myriad Pro"/>
                <a:cs typeface="Myriad Pro"/>
              </a:rPr>
              <a:t>Doors</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10" dirty="0">
                <a:solidFill>
                  <a:srgbClr val="423F41"/>
                </a:solidFill>
                <a:latin typeface="Myriad Pro"/>
                <a:cs typeface="Myriad Pro"/>
              </a:rPr>
              <a:t>Windows</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20" dirty="0">
                <a:solidFill>
                  <a:srgbClr val="423F41"/>
                </a:solidFill>
                <a:latin typeface="Myriad Pro"/>
                <a:cs typeface="Myriad Pro"/>
              </a:rPr>
              <a:t>HVAC</a:t>
            </a:r>
            <a:r>
              <a:rPr spc="-55" dirty="0">
                <a:solidFill>
                  <a:srgbClr val="423F41"/>
                </a:solidFill>
                <a:latin typeface="Myriad Pro"/>
                <a:cs typeface="Myriad Pro"/>
              </a:rPr>
              <a:t> </a:t>
            </a:r>
            <a:r>
              <a:rPr spc="-10" dirty="0">
                <a:solidFill>
                  <a:srgbClr val="423F41"/>
                </a:solidFill>
                <a:latin typeface="Myriad Pro"/>
                <a:cs typeface="Myriad Pro"/>
              </a:rPr>
              <a:t>System</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dirty="0">
                <a:solidFill>
                  <a:srgbClr val="423F41"/>
                </a:solidFill>
                <a:latin typeface="Myriad Pro"/>
                <a:cs typeface="Myriad Pro"/>
              </a:rPr>
              <a:t>Home </a:t>
            </a:r>
            <a:r>
              <a:rPr spc="-10" dirty="0">
                <a:solidFill>
                  <a:srgbClr val="423F41"/>
                </a:solidFill>
                <a:latin typeface="Myriad Pro"/>
                <a:cs typeface="Myriad Pro"/>
              </a:rPr>
              <a:t>Appliances</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10" dirty="0">
                <a:solidFill>
                  <a:srgbClr val="423F41"/>
                </a:solidFill>
                <a:latin typeface="Myriad Pro"/>
                <a:cs typeface="Myriad Pro"/>
              </a:rPr>
              <a:t>Lighting</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10" dirty="0">
                <a:solidFill>
                  <a:srgbClr val="423F41"/>
                </a:solidFill>
                <a:latin typeface="Myriad Pro"/>
                <a:cs typeface="Myriad Pro"/>
              </a:rPr>
              <a:t>Flooring</a:t>
            </a:r>
            <a:endParaRPr dirty="0">
              <a:latin typeface="Myriad Pro"/>
              <a:cs typeface="Myriad Pro"/>
            </a:endParaRPr>
          </a:p>
          <a:p>
            <a:pPr marL="389890" indent="-362585">
              <a:lnSpc>
                <a:spcPct val="150000"/>
              </a:lnSpc>
              <a:buClr>
                <a:srgbClr val="00A975"/>
              </a:buClr>
              <a:buSzPct val="194444"/>
              <a:buFont typeface="Wingdings 2"/>
              <a:buChar char=""/>
              <a:tabLst>
                <a:tab pos="389890" algn="l"/>
              </a:tabLst>
            </a:pPr>
            <a:r>
              <a:rPr spc="-10" dirty="0">
                <a:solidFill>
                  <a:srgbClr val="423F41"/>
                </a:solidFill>
                <a:latin typeface="Myriad Pro"/>
                <a:cs typeface="Myriad Pro"/>
              </a:rPr>
              <a:t>Kitchen</a:t>
            </a:r>
            <a:endParaRPr lang="en-US" spc="-10" dirty="0">
              <a:solidFill>
                <a:srgbClr val="423F41"/>
              </a:solidFill>
              <a:latin typeface="Myriad Pro"/>
              <a:cs typeface="Myriad Pro"/>
            </a:endParaRPr>
          </a:p>
          <a:p>
            <a:pPr marL="389890" indent="-362585">
              <a:lnSpc>
                <a:spcPct val="150000"/>
              </a:lnSpc>
              <a:buClr>
                <a:srgbClr val="00A975"/>
              </a:buClr>
              <a:buSzPct val="194444"/>
              <a:buFont typeface="Wingdings 2"/>
              <a:buChar char=""/>
              <a:tabLst>
                <a:tab pos="389890" algn="l"/>
              </a:tabLst>
            </a:pPr>
            <a:r>
              <a:rPr lang="en-US" spc="-10" dirty="0">
                <a:solidFill>
                  <a:srgbClr val="423F41"/>
                </a:solidFill>
                <a:latin typeface="Myriad Pro"/>
                <a:cs typeface="Myriad Pro"/>
              </a:rPr>
              <a:t>Bathroom</a:t>
            </a:r>
            <a:endParaRPr lang="en-US" dirty="0">
              <a:latin typeface="Myriad Pro"/>
              <a:cs typeface="Myriad Pro"/>
            </a:endParaRPr>
          </a:p>
        </p:txBody>
      </p:sp>
      <p:sp>
        <p:nvSpPr>
          <p:cNvPr id="17" name="object 17"/>
          <p:cNvSpPr txBox="1">
            <a:spLocks noGrp="1"/>
          </p:cNvSpPr>
          <p:nvPr>
            <p:ph type="title"/>
          </p:nvPr>
        </p:nvSpPr>
        <p:spPr>
          <a:xfrm>
            <a:off x="895045" y="486023"/>
            <a:ext cx="8126730" cy="925830"/>
          </a:xfrm>
          <a:prstGeom prst="rect">
            <a:avLst/>
          </a:prstGeom>
        </p:spPr>
        <p:txBody>
          <a:bodyPr vert="horz" wrap="square" lIns="0" tIns="96520" rIns="0" bIns="0" rtlCol="0">
            <a:spAutoFit/>
          </a:bodyPr>
          <a:lstStyle/>
          <a:p>
            <a:pPr marL="12700">
              <a:lnSpc>
                <a:spcPct val="100000"/>
              </a:lnSpc>
              <a:spcBef>
                <a:spcPts val="760"/>
              </a:spcBef>
            </a:pPr>
            <a:r>
              <a:rPr dirty="0"/>
              <a:t>The</a:t>
            </a:r>
            <a:r>
              <a:rPr spc="-95" dirty="0"/>
              <a:t> </a:t>
            </a:r>
            <a:r>
              <a:rPr dirty="0"/>
              <a:t>Little</a:t>
            </a:r>
            <a:r>
              <a:rPr spc="-90" dirty="0"/>
              <a:t> </a:t>
            </a:r>
            <a:r>
              <a:rPr dirty="0"/>
              <a:t>Details</a:t>
            </a:r>
            <a:r>
              <a:rPr spc="-90" dirty="0"/>
              <a:t> </a:t>
            </a:r>
            <a:r>
              <a:rPr spc="-10" dirty="0"/>
              <a:t>Matter</a:t>
            </a:r>
          </a:p>
          <a:p>
            <a:pPr marL="260350">
              <a:lnSpc>
                <a:spcPct val="100000"/>
              </a:lnSpc>
              <a:spcBef>
                <a:spcPts val="370"/>
              </a:spcBef>
            </a:pPr>
            <a:r>
              <a:rPr sz="1800" dirty="0">
                <a:solidFill>
                  <a:srgbClr val="423F41"/>
                </a:solidFill>
              </a:rPr>
              <a:t>Making</a:t>
            </a:r>
            <a:r>
              <a:rPr sz="1800" spc="70" dirty="0">
                <a:solidFill>
                  <a:srgbClr val="423F41"/>
                </a:solidFill>
              </a:rPr>
              <a:t> </a:t>
            </a:r>
            <a:r>
              <a:rPr sz="1800" dirty="0">
                <a:solidFill>
                  <a:srgbClr val="423F41"/>
                </a:solidFill>
              </a:rPr>
              <a:t>sure</a:t>
            </a:r>
            <a:r>
              <a:rPr sz="1800" spc="80" dirty="0">
                <a:solidFill>
                  <a:srgbClr val="423F41"/>
                </a:solidFill>
              </a:rPr>
              <a:t> </a:t>
            </a:r>
            <a:r>
              <a:rPr sz="1800" dirty="0">
                <a:solidFill>
                  <a:srgbClr val="423F41"/>
                </a:solidFill>
              </a:rPr>
              <a:t>every</a:t>
            </a:r>
            <a:r>
              <a:rPr sz="1800" spc="80" dirty="0">
                <a:solidFill>
                  <a:srgbClr val="423F41"/>
                </a:solidFill>
              </a:rPr>
              <a:t> </a:t>
            </a:r>
            <a:r>
              <a:rPr sz="1800" dirty="0">
                <a:solidFill>
                  <a:srgbClr val="423F41"/>
                </a:solidFill>
              </a:rPr>
              <a:t>aspect</a:t>
            </a:r>
            <a:r>
              <a:rPr sz="1800" spc="80" dirty="0">
                <a:solidFill>
                  <a:srgbClr val="423F41"/>
                </a:solidFill>
              </a:rPr>
              <a:t> </a:t>
            </a:r>
            <a:r>
              <a:rPr sz="1800" dirty="0">
                <a:solidFill>
                  <a:srgbClr val="423F41"/>
                </a:solidFill>
              </a:rPr>
              <a:t>of</a:t>
            </a:r>
            <a:r>
              <a:rPr sz="1800" spc="80" dirty="0">
                <a:solidFill>
                  <a:srgbClr val="423F41"/>
                </a:solidFill>
              </a:rPr>
              <a:t> </a:t>
            </a:r>
            <a:r>
              <a:rPr sz="1800" dirty="0">
                <a:solidFill>
                  <a:srgbClr val="423F41"/>
                </a:solidFill>
              </a:rPr>
              <a:t>your</a:t>
            </a:r>
            <a:r>
              <a:rPr sz="1800" spc="80" dirty="0">
                <a:solidFill>
                  <a:srgbClr val="423F41"/>
                </a:solidFill>
              </a:rPr>
              <a:t> </a:t>
            </a:r>
            <a:r>
              <a:rPr sz="1800" dirty="0">
                <a:solidFill>
                  <a:srgbClr val="423F41"/>
                </a:solidFill>
              </a:rPr>
              <a:t>home</a:t>
            </a:r>
            <a:r>
              <a:rPr sz="1800" spc="85" dirty="0">
                <a:solidFill>
                  <a:srgbClr val="423F41"/>
                </a:solidFill>
              </a:rPr>
              <a:t> </a:t>
            </a:r>
            <a:r>
              <a:rPr sz="1800" dirty="0">
                <a:solidFill>
                  <a:srgbClr val="423F41"/>
                </a:solidFill>
              </a:rPr>
              <a:t>is</a:t>
            </a:r>
            <a:r>
              <a:rPr sz="1800" spc="80" dirty="0">
                <a:solidFill>
                  <a:srgbClr val="423F41"/>
                </a:solidFill>
              </a:rPr>
              <a:t> </a:t>
            </a:r>
            <a:r>
              <a:rPr sz="1800" dirty="0">
                <a:solidFill>
                  <a:srgbClr val="423F41"/>
                </a:solidFill>
              </a:rPr>
              <a:t>ready</a:t>
            </a:r>
            <a:r>
              <a:rPr sz="1800" spc="80" dirty="0">
                <a:solidFill>
                  <a:srgbClr val="423F41"/>
                </a:solidFill>
              </a:rPr>
              <a:t> </a:t>
            </a:r>
            <a:r>
              <a:rPr sz="1800" dirty="0">
                <a:solidFill>
                  <a:srgbClr val="423F41"/>
                </a:solidFill>
              </a:rPr>
              <a:t>the</a:t>
            </a:r>
            <a:r>
              <a:rPr sz="1800" spc="80" dirty="0">
                <a:solidFill>
                  <a:srgbClr val="423F41"/>
                </a:solidFill>
              </a:rPr>
              <a:t> </a:t>
            </a:r>
            <a:r>
              <a:rPr sz="1800" dirty="0">
                <a:solidFill>
                  <a:srgbClr val="423F41"/>
                </a:solidFill>
              </a:rPr>
              <a:t>moment</a:t>
            </a:r>
            <a:r>
              <a:rPr sz="1800" spc="80" dirty="0">
                <a:solidFill>
                  <a:srgbClr val="423F41"/>
                </a:solidFill>
              </a:rPr>
              <a:t> </a:t>
            </a:r>
            <a:r>
              <a:rPr sz="1800" dirty="0">
                <a:solidFill>
                  <a:srgbClr val="423F41"/>
                </a:solidFill>
              </a:rPr>
              <a:t>it</a:t>
            </a:r>
            <a:r>
              <a:rPr sz="1800" spc="80" dirty="0">
                <a:solidFill>
                  <a:srgbClr val="423F41"/>
                </a:solidFill>
              </a:rPr>
              <a:t> </a:t>
            </a:r>
            <a:r>
              <a:rPr sz="1800" dirty="0">
                <a:solidFill>
                  <a:srgbClr val="423F41"/>
                </a:solidFill>
              </a:rPr>
              <a:t>hits</a:t>
            </a:r>
            <a:r>
              <a:rPr sz="1800" spc="80" dirty="0">
                <a:solidFill>
                  <a:srgbClr val="423F41"/>
                </a:solidFill>
              </a:rPr>
              <a:t> </a:t>
            </a:r>
            <a:r>
              <a:rPr sz="1800" dirty="0">
                <a:solidFill>
                  <a:srgbClr val="423F41"/>
                </a:solidFill>
              </a:rPr>
              <a:t>the</a:t>
            </a:r>
            <a:r>
              <a:rPr sz="1800" spc="85" dirty="0">
                <a:solidFill>
                  <a:srgbClr val="423F41"/>
                </a:solidFill>
              </a:rPr>
              <a:t> </a:t>
            </a:r>
            <a:r>
              <a:rPr sz="1800" spc="-10" dirty="0">
                <a:solidFill>
                  <a:srgbClr val="423F41"/>
                </a:solidFill>
              </a:rPr>
              <a:t>market</a:t>
            </a:r>
            <a:endParaRPr sz="1800"/>
          </a:p>
        </p:txBody>
      </p:sp>
      <p:sp>
        <p:nvSpPr>
          <p:cNvPr id="19" name="object 19"/>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20" name="object 20"/>
          <p:cNvSpPr/>
          <p:nvPr/>
        </p:nvSpPr>
        <p:spPr>
          <a:xfrm>
            <a:off x="736091" y="604723"/>
            <a:ext cx="36195" cy="436880"/>
          </a:xfrm>
          <a:custGeom>
            <a:avLst/>
            <a:gdLst/>
            <a:ahLst/>
            <a:cxnLst/>
            <a:rect l="l" t="t" r="r" b="b"/>
            <a:pathLst>
              <a:path w="36195"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054100" y="2464587"/>
            <a:ext cx="8001000" cy="4382262"/>
          </a:xfrm>
          <a:prstGeom prst="rect">
            <a:avLst/>
          </a:prstGeom>
        </p:spPr>
      </p:pic>
      <p:sp>
        <p:nvSpPr>
          <p:cNvPr id="5" name="object 5"/>
          <p:cNvSpPr txBox="1">
            <a:spLocks noGrp="1"/>
          </p:cNvSpPr>
          <p:nvPr>
            <p:ph type="title"/>
          </p:nvPr>
        </p:nvSpPr>
        <p:spPr>
          <a:xfrm>
            <a:off x="1074130" y="471170"/>
            <a:ext cx="4608195" cy="519430"/>
          </a:xfrm>
          <a:prstGeom prst="rect">
            <a:avLst/>
          </a:prstGeom>
        </p:spPr>
        <p:txBody>
          <a:bodyPr vert="horz" wrap="square" lIns="0" tIns="11430" rIns="0" bIns="0" rtlCol="0">
            <a:spAutoFit/>
          </a:bodyPr>
          <a:lstStyle/>
          <a:p>
            <a:pPr marL="12700">
              <a:lnSpc>
                <a:spcPct val="100000"/>
              </a:lnSpc>
              <a:spcBef>
                <a:spcPts val="90"/>
              </a:spcBef>
            </a:pPr>
            <a:r>
              <a:rPr spc="-20" dirty="0"/>
              <a:t>Simplify,</a:t>
            </a:r>
            <a:r>
              <a:rPr spc="-105" dirty="0"/>
              <a:t> </a:t>
            </a:r>
            <a:r>
              <a:rPr dirty="0"/>
              <a:t>Stage,</a:t>
            </a:r>
            <a:r>
              <a:rPr spc="-105" dirty="0"/>
              <a:t> </a:t>
            </a:r>
            <a:r>
              <a:rPr dirty="0"/>
              <a:t>and</a:t>
            </a:r>
            <a:r>
              <a:rPr spc="-100" dirty="0"/>
              <a:t> </a:t>
            </a:r>
            <a:r>
              <a:rPr spc="-10" dirty="0"/>
              <a:t>Clean</a:t>
            </a:r>
          </a:p>
        </p:txBody>
      </p:sp>
      <p:sp>
        <p:nvSpPr>
          <p:cNvPr id="6" name="object 6"/>
          <p:cNvSpPr txBox="1"/>
          <p:nvPr/>
        </p:nvSpPr>
        <p:spPr>
          <a:xfrm>
            <a:off x="1421570" y="974185"/>
            <a:ext cx="7722430" cy="1072729"/>
          </a:xfrm>
          <a:prstGeom prst="rect">
            <a:avLst/>
          </a:prstGeom>
        </p:spPr>
        <p:txBody>
          <a:bodyPr vert="horz" wrap="square" lIns="0" tIns="61594" rIns="0" bIns="0" rtlCol="0">
            <a:spAutoFit/>
          </a:bodyPr>
          <a:lstStyle/>
          <a:p>
            <a:pPr marL="25400">
              <a:lnSpc>
                <a:spcPct val="100000"/>
              </a:lnSpc>
              <a:spcBef>
                <a:spcPts val="484"/>
              </a:spcBef>
            </a:pPr>
            <a:r>
              <a:rPr sz="1800" b="1" spc="70" dirty="0">
                <a:solidFill>
                  <a:srgbClr val="423F41"/>
                </a:solidFill>
                <a:latin typeface="MyriadPro-Semibold"/>
                <a:cs typeface="MyriadPro-Semibold"/>
              </a:rPr>
              <a:t>Reduce</a:t>
            </a:r>
            <a:r>
              <a:rPr sz="1800" b="1" spc="190" dirty="0">
                <a:solidFill>
                  <a:srgbClr val="423F41"/>
                </a:solidFill>
                <a:latin typeface="MyriadPro-Semibold"/>
                <a:cs typeface="MyriadPro-Semibold"/>
              </a:rPr>
              <a:t> </a:t>
            </a:r>
            <a:r>
              <a:rPr sz="1800" b="1" spc="70" dirty="0">
                <a:solidFill>
                  <a:srgbClr val="423F41"/>
                </a:solidFill>
                <a:latin typeface="MyriadPro-Semibold"/>
                <a:cs typeface="MyriadPro-Semibold"/>
              </a:rPr>
              <a:t>market</a:t>
            </a:r>
            <a:r>
              <a:rPr sz="1800" b="1" spc="190" dirty="0">
                <a:solidFill>
                  <a:srgbClr val="423F41"/>
                </a:solidFill>
                <a:latin typeface="MyriadPro-Semibold"/>
                <a:cs typeface="MyriadPro-Semibold"/>
              </a:rPr>
              <a:t> </a:t>
            </a:r>
            <a:r>
              <a:rPr sz="1800" b="1" spc="65" dirty="0">
                <a:solidFill>
                  <a:srgbClr val="423F41"/>
                </a:solidFill>
                <a:latin typeface="MyriadPro-Semibold"/>
                <a:cs typeface="MyriadPro-Semibold"/>
              </a:rPr>
              <a:t>time</a:t>
            </a:r>
            <a:r>
              <a:rPr sz="1800" b="1" spc="190" dirty="0">
                <a:solidFill>
                  <a:srgbClr val="423F41"/>
                </a:solidFill>
                <a:latin typeface="MyriadPro-Semibold"/>
                <a:cs typeface="MyriadPro-Semibold"/>
              </a:rPr>
              <a:t> </a:t>
            </a:r>
            <a:r>
              <a:rPr sz="1800" b="1" spc="60" dirty="0">
                <a:solidFill>
                  <a:srgbClr val="423F41"/>
                </a:solidFill>
                <a:latin typeface="MyriadPro-Semibold"/>
                <a:cs typeface="MyriadPro-Semibold"/>
              </a:rPr>
              <a:t>and</a:t>
            </a:r>
            <a:r>
              <a:rPr sz="1800" b="1" spc="190" dirty="0">
                <a:solidFill>
                  <a:srgbClr val="423F41"/>
                </a:solidFill>
                <a:latin typeface="MyriadPro-Semibold"/>
                <a:cs typeface="MyriadPro-Semibold"/>
              </a:rPr>
              <a:t> </a:t>
            </a:r>
            <a:r>
              <a:rPr sz="1800" b="1" spc="75" dirty="0">
                <a:solidFill>
                  <a:srgbClr val="423F41"/>
                </a:solidFill>
                <a:latin typeface="MyriadPro-Semibold"/>
                <a:cs typeface="MyriadPro-Semibold"/>
              </a:rPr>
              <a:t>maximize</a:t>
            </a:r>
            <a:r>
              <a:rPr sz="1800" b="1" spc="195" dirty="0">
                <a:solidFill>
                  <a:srgbClr val="423F41"/>
                </a:solidFill>
                <a:latin typeface="MyriadPro-Semibold"/>
                <a:cs typeface="MyriadPro-Semibold"/>
              </a:rPr>
              <a:t> </a:t>
            </a:r>
            <a:r>
              <a:rPr sz="1800" b="1" spc="45" dirty="0">
                <a:solidFill>
                  <a:srgbClr val="423F41"/>
                </a:solidFill>
                <a:latin typeface="MyriadPro-Semibold"/>
                <a:cs typeface="MyriadPro-Semibold"/>
              </a:rPr>
              <a:t>price</a:t>
            </a:r>
            <a:endParaRPr sz="1800" dirty="0">
              <a:latin typeface="MyriadPro-Semibold"/>
              <a:cs typeface="MyriadPro-Semibold"/>
            </a:endParaRPr>
          </a:p>
          <a:p>
            <a:pPr marL="44450" marR="17780">
              <a:spcBef>
                <a:spcPts val="455"/>
              </a:spcBef>
            </a:pPr>
            <a:r>
              <a:rPr sz="1450" dirty="0">
                <a:solidFill>
                  <a:srgbClr val="423F41"/>
                </a:solidFill>
                <a:latin typeface="Myriad Pro"/>
                <a:cs typeface="Myriad Pro"/>
              </a:rPr>
              <a:t>Being</a:t>
            </a:r>
            <a:r>
              <a:rPr sz="1450" spc="-15" dirty="0">
                <a:solidFill>
                  <a:srgbClr val="423F41"/>
                </a:solidFill>
                <a:latin typeface="Myriad Pro"/>
                <a:cs typeface="Myriad Pro"/>
              </a:rPr>
              <a:t> </a:t>
            </a:r>
            <a:r>
              <a:rPr sz="1450" dirty="0">
                <a:solidFill>
                  <a:srgbClr val="423F41"/>
                </a:solidFill>
                <a:latin typeface="Myriad Pro"/>
                <a:cs typeface="Myriad Pro"/>
              </a:rPr>
              <a:t>Market</a:t>
            </a:r>
            <a:r>
              <a:rPr sz="1450" spc="-15" dirty="0">
                <a:solidFill>
                  <a:srgbClr val="423F41"/>
                </a:solidFill>
                <a:latin typeface="Myriad Pro"/>
                <a:cs typeface="Myriad Pro"/>
              </a:rPr>
              <a:t> </a:t>
            </a:r>
            <a:r>
              <a:rPr sz="1450" dirty="0">
                <a:solidFill>
                  <a:srgbClr val="423F41"/>
                </a:solidFill>
                <a:latin typeface="Myriad Pro"/>
                <a:cs typeface="Myriad Pro"/>
              </a:rPr>
              <a:t>Ready,</a:t>
            </a:r>
            <a:r>
              <a:rPr sz="1450" spc="-10" dirty="0">
                <a:solidFill>
                  <a:srgbClr val="423F41"/>
                </a:solidFill>
                <a:latin typeface="Myriad Pro"/>
                <a:cs typeface="Myriad Pro"/>
              </a:rPr>
              <a:t> </a:t>
            </a:r>
            <a:r>
              <a:rPr sz="1450" dirty="0">
                <a:solidFill>
                  <a:srgbClr val="423F41"/>
                </a:solidFill>
                <a:latin typeface="Myriad Pro"/>
                <a:cs typeface="Myriad Pro"/>
              </a:rPr>
              <a:t>Day</a:t>
            </a:r>
            <a:r>
              <a:rPr sz="1450" spc="-15" dirty="0">
                <a:solidFill>
                  <a:srgbClr val="423F41"/>
                </a:solidFill>
                <a:latin typeface="Myriad Pro"/>
                <a:cs typeface="Myriad Pro"/>
              </a:rPr>
              <a:t> </a:t>
            </a:r>
            <a:r>
              <a:rPr sz="1450" dirty="0">
                <a:solidFill>
                  <a:srgbClr val="423F41"/>
                </a:solidFill>
                <a:latin typeface="Myriad Pro"/>
                <a:cs typeface="Myriad Pro"/>
              </a:rPr>
              <a:t>One</a:t>
            </a:r>
            <a:r>
              <a:rPr sz="1200" baseline="34722" dirty="0">
                <a:solidFill>
                  <a:srgbClr val="423F41"/>
                </a:solidFill>
                <a:latin typeface="Myriad Pro"/>
                <a:cs typeface="Myriad Pro"/>
              </a:rPr>
              <a:t>™</a:t>
            </a:r>
            <a:r>
              <a:rPr sz="1200" spc="179" baseline="34722" dirty="0">
                <a:solidFill>
                  <a:srgbClr val="423F41"/>
                </a:solidFill>
                <a:latin typeface="Myriad Pro"/>
                <a:cs typeface="Myriad Pro"/>
              </a:rPr>
              <a:t> </a:t>
            </a:r>
            <a:r>
              <a:rPr sz="1450" dirty="0">
                <a:solidFill>
                  <a:srgbClr val="423F41"/>
                </a:solidFill>
                <a:latin typeface="Myriad Pro"/>
                <a:cs typeface="Myriad Pro"/>
              </a:rPr>
              <a:t>is</a:t>
            </a:r>
            <a:r>
              <a:rPr sz="1450" spc="-15" dirty="0">
                <a:solidFill>
                  <a:srgbClr val="423F41"/>
                </a:solidFill>
                <a:latin typeface="Myriad Pro"/>
                <a:cs typeface="Myriad Pro"/>
              </a:rPr>
              <a:t> </a:t>
            </a:r>
            <a:r>
              <a:rPr sz="1450" dirty="0">
                <a:solidFill>
                  <a:srgbClr val="423F41"/>
                </a:solidFill>
                <a:latin typeface="Myriad Pro"/>
                <a:cs typeface="Myriad Pro"/>
              </a:rPr>
              <a:t>all</a:t>
            </a:r>
            <a:r>
              <a:rPr sz="1450" spc="-10" dirty="0">
                <a:solidFill>
                  <a:srgbClr val="423F41"/>
                </a:solidFill>
                <a:latin typeface="Myriad Pro"/>
                <a:cs typeface="Myriad Pro"/>
              </a:rPr>
              <a:t> </a:t>
            </a:r>
            <a:r>
              <a:rPr sz="1450" dirty="0">
                <a:solidFill>
                  <a:srgbClr val="423F41"/>
                </a:solidFill>
                <a:latin typeface="Myriad Pro"/>
                <a:cs typeface="Myriad Pro"/>
              </a:rPr>
              <a:t>about</a:t>
            </a:r>
            <a:r>
              <a:rPr sz="1450" spc="-15" dirty="0">
                <a:solidFill>
                  <a:srgbClr val="423F41"/>
                </a:solidFill>
                <a:latin typeface="Myriad Pro"/>
                <a:cs typeface="Myriad Pro"/>
              </a:rPr>
              <a:t> </a:t>
            </a:r>
            <a:r>
              <a:rPr sz="1450" dirty="0">
                <a:solidFill>
                  <a:srgbClr val="423F41"/>
                </a:solidFill>
                <a:latin typeface="Myriad Pro"/>
                <a:cs typeface="Myriad Pro"/>
              </a:rPr>
              <a:t>helping</a:t>
            </a:r>
            <a:r>
              <a:rPr sz="1450" spc="-10" dirty="0">
                <a:solidFill>
                  <a:srgbClr val="423F41"/>
                </a:solidFill>
                <a:latin typeface="Myriad Pro"/>
                <a:cs typeface="Myriad Pro"/>
              </a:rPr>
              <a:t> </a:t>
            </a:r>
            <a:r>
              <a:rPr sz="1450" dirty="0">
                <a:solidFill>
                  <a:srgbClr val="423F41"/>
                </a:solidFill>
                <a:latin typeface="Myriad Pro"/>
                <a:cs typeface="Myriad Pro"/>
              </a:rPr>
              <a:t>potential</a:t>
            </a:r>
            <a:r>
              <a:rPr sz="1450" spc="-15" dirty="0">
                <a:solidFill>
                  <a:srgbClr val="423F41"/>
                </a:solidFill>
                <a:latin typeface="Myriad Pro"/>
                <a:cs typeface="Myriad Pro"/>
              </a:rPr>
              <a:t> </a:t>
            </a:r>
            <a:r>
              <a:rPr sz="1450" dirty="0">
                <a:solidFill>
                  <a:srgbClr val="423F41"/>
                </a:solidFill>
                <a:latin typeface="Myriad Pro"/>
                <a:cs typeface="Myriad Pro"/>
              </a:rPr>
              <a:t>buyers</a:t>
            </a:r>
            <a:r>
              <a:rPr sz="1450" spc="-10" dirty="0">
                <a:solidFill>
                  <a:srgbClr val="423F41"/>
                </a:solidFill>
                <a:latin typeface="Myriad Pro"/>
                <a:cs typeface="Myriad Pro"/>
              </a:rPr>
              <a:t> </a:t>
            </a:r>
            <a:r>
              <a:rPr sz="1450" dirty="0">
                <a:solidFill>
                  <a:srgbClr val="423F41"/>
                </a:solidFill>
                <a:latin typeface="Myriad Pro"/>
                <a:cs typeface="Myriad Pro"/>
              </a:rPr>
              <a:t>visualize</a:t>
            </a:r>
            <a:r>
              <a:rPr sz="1450" spc="-15" dirty="0">
                <a:solidFill>
                  <a:srgbClr val="423F41"/>
                </a:solidFill>
                <a:latin typeface="Myriad Pro"/>
                <a:cs typeface="Myriad Pro"/>
              </a:rPr>
              <a:t> </a:t>
            </a:r>
            <a:r>
              <a:rPr sz="1450" dirty="0">
                <a:solidFill>
                  <a:srgbClr val="423F41"/>
                </a:solidFill>
                <a:latin typeface="Myriad Pro"/>
                <a:cs typeface="Myriad Pro"/>
              </a:rPr>
              <a:t>the</a:t>
            </a:r>
            <a:r>
              <a:rPr sz="1450" spc="-10" dirty="0">
                <a:solidFill>
                  <a:srgbClr val="423F41"/>
                </a:solidFill>
                <a:latin typeface="Myriad Pro"/>
                <a:cs typeface="Myriad Pro"/>
              </a:rPr>
              <a:t> </a:t>
            </a:r>
            <a:r>
              <a:rPr sz="1450" dirty="0">
                <a:solidFill>
                  <a:srgbClr val="423F41"/>
                </a:solidFill>
                <a:latin typeface="Myriad Pro"/>
                <a:cs typeface="Myriad Pro"/>
              </a:rPr>
              <a:t>property</a:t>
            </a:r>
            <a:r>
              <a:rPr sz="1450" spc="-15" dirty="0">
                <a:solidFill>
                  <a:srgbClr val="423F41"/>
                </a:solidFill>
                <a:latin typeface="Myriad Pro"/>
                <a:cs typeface="Myriad Pro"/>
              </a:rPr>
              <a:t> </a:t>
            </a:r>
            <a:r>
              <a:rPr sz="1450" spc="-25" dirty="0">
                <a:solidFill>
                  <a:srgbClr val="423F41"/>
                </a:solidFill>
                <a:latin typeface="Myriad Pro"/>
                <a:cs typeface="Myriad Pro"/>
              </a:rPr>
              <a:t>as </a:t>
            </a:r>
            <a:r>
              <a:rPr sz="1450" dirty="0">
                <a:solidFill>
                  <a:srgbClr val="423F41"/>
                </a:solidFill>
                <a:latin typeface="Myriad Pro"/>
                <a:cs typeface="Myriad Pro"/>
              </a:rPr>
              <a:t>their</a:t>
            </a:r>
            <a:r>
              <a:rPr sz="1450" spc="-15" dirty="0">
                <a:solidFill>
                  <a:srgbClr val="423F41"/>
                </a:solidFill>
                <a:latin typeface="Myriad Pro"/>
                <a:cs typeface="Myriad Pro"/>
              </a:rPr>
              <a:t> </a:t>
            </a:r>
            <a:r>
              <a:rPr sz="1450" dirty="0">
                <a:solidFill>
                  <a:srgbClr val="423F41"/>
                </a:solidFill>
                <a:latin typeface="Myriad Pro"/>
                <a:cs typeface="Myriad Pro"/>
              </a:rPr>
              <a:t>future</a:t>
            </a:r>
            <a:r>
              <a:rPr sz="1450" spc="-15" dirty="0">
                <a:solidFill>
                  <a:srgbClr val="423F41"/>
                </a:solidFill>
                <a:latin typeface="Myriad Pro"/>
                <a:cs typeface="Myriad Pro"/>
              </a:rPr>
              <a:t> </a:t>
            </a:r>
            <a:r>
              <a:rPr sz="1450" dirty="0">
                <a:solidFill>
                  <a:srgbClr val="423F41"/>
                </a:solidFill>
                <a:latin typeface="Myriad Pro"/>
                <a:cs typeface="Myriad Pro"/>
              </a:rPr>
              <a:t>home.</a:t>
            </a:r>
            <a:r>
              <a:rPr sz="1450" spc="-15" dirty="0">
                <a:solidFill>
                  <a:srgbClr val="423F41"/>
                </a:solidFill>
                <a:latin typeface="Myriad Pro"/>
                <a:cs typeface="Myriad Pro"/>
              </a:rPr>
              <a:t> </a:t>
            </a:r>
            <a:r>
              <a:rPr sz="1450" dirty="0">
                <a:solidFill>
                  <a:srgbClr val="423F41"/>
                </a:solidFill>
                <a:latin typeface="Myriad Pro"/>
                <a:cs typeface="Myriad Pro"/>
              </a:rPr>
              <a:t>Simplifying,</a:t>
            </a:r>
            <a:r>
              <a:rPr sz="1450" spc="-10" dirty="0">
                <a:solidFill>
                  <a:srgbClr val="423F41"/>
                </a:solidFill>
                <a:latin typeface="Myriad Pro"/>
                <a:cs typeface="Myriad Pro"/>
              </a:rPr>
              <a:t> </a:t>
            </a:r>
            <a:r>
              <a:rPr sz="1450" dirty="0">
                <a:solidFill>
                  <a:srgbClr val="423F41"/>
                </a:solidFill>
                <a:latin typeface="Myriad Pro"/>
                <a:cs typeface="Myriad Pro"/>
              </a:rPr>
              <a:t>staging,</a:t>
            </a:r>
            <a:r>
              <a:rPr sz="1450" spc="-15" dirty="0">
                <a:solidFill>
                  <a:srgbClr val="423F41"/>
                </a:solidFill>
                <a:latin typeface="Myriad Pro"/>
                <a:cs typeface="Myriad Pro"/>
              </a:rPr>
              <a:t> </a:t>
            </a:r>
            <a:r>
              <a:rPr sz="1450" dirty="0">
                <a:solidFill>
                  <a:srgbClr val="423F41"/>
                </a:solidFill>
                <a:latin typeface="Myriad Pro"/>
                <a:cs typeface="Myriad Pro"/>
              </a:rPr>
              <a:t>and</a:t>
            </a:r>
            <a:r>
              <a:rPr sz="1450" spc="-15" dirty="0">
                <a:solidFill>
                  <a:srgbClr val="423F41"/>
                </a:solidFill>
                <a:latin typeface="Myriad Pro"/>
                <a:cs typeface="Myriad Pro"/>
              </a:rPr>
              <a:t> </a:t>
            </a:r>
            <a:r>
              <a:rPr sz="1450" dirty="0">
                <a:solidFill>
                  <a:srgbClr val="423F41"/>
                </a:solidFill>
                <a:latin typeface="Myriad Pro"/>
                <a:cs typeface="Myriad Pro"/>
              </a:rPr>
              <a:t>cleaning</a:t>
            </a:r>
            <a:r>
              <a:rPr sz="1450" spc="-10" dirty="0">
                <a:solidFill>
                  <a:srgbClr val="423F41"/>
                </a:solidFill>
                <a:latin typeface="Myriad Pro"/>
                <a:cs typeface="Myriad Pro"/>
              </a:rPr>
              <a:t> </a:t>
            </a:r>
            <a:r>
              <a:rPr sz="1450" dirty="0">
                <a:solidFill>
                  <a:srgbClr val="423F41"/>
                </a:solidFill>
                <a:latin typeface="Myriad Pro"/>
                <a:cs typeface="Myriad Pro"/>
              </a:rPr>
              <a:t>are</a:t>
            </a:r>
            <a:r>
              <a:rPr sz="1450" spc="-15" dirty="0">
                <a:solidFill>
                  <a:srgbClr val="423F41"/>
                </a:solidFill>
                <a:latin typeface="Myriad Pro"/>
                <a:cs typeface="Myriad Pro"/>
              </a:rPr>
              <a:t> </a:t>
            </a:r>
            <a:r>
              <a:rPr sz="1450" dirty="0">
                <a:solidFill>
                  <a:srgbClr val="423F41"/>
                </a:solidFill>
                <a:latin typeface="Myriad Pro"/>
                <a:cs typeface="Myriad Pro"/>
              </a:rPr>
              <a:t>vital</a:t>
            </a:r>
            <a:r>
              <a:rPr sz="1450" spc="-15" dirty="0">
                <a:solidFill>
                  <a:srgbClr val="423F41"/>
                </a:solidFill>
                <a:latin typeface="Myriad Pro"/>
                <a:cs typeface="Myriad Pro"/>
              </a:rPr>
              <a:t> </a:t>
            </a:r>
            <a:r>
              <a:rPr sz="1450" dirty="0">
                <a:solidFill>
                  <a:srgbClr val="423F41"/>
                </a:solidFill>
                <a:latin typeface="Myriad Pro"/>
                <a:cs typeface="Myriad Pro"/>
              </a:rPr>
              <a:t>steps</a:t>
            </a:r>
            <a:r>
              <a:rPr sz="1450" spc="-10" dirty="0">
                <a:solidFill>
                  <a:srgbClr val="423F41"/>
                </a:solidFill>
                <a:latin typeface="Myriad Pro"/>
                <a:cs typeface="Myriad Pro"/>
              </a:rPr>
              <a:t> </a:t>
            </a:r>
            <a:r>
              <a:rPr sz="1450" dirty="0">
                <a:solidFill>
                  <a:srgbClr val="423F41"/>
                </a:solidFill>
                <a:latin typeface="Myriad Pro"/>
                <a:cs typeface="Myriad Pro"/>
              </a:rPr>
              <a:t>to</a:t>
            </a:r>
            <a:r>
              <a:rPr sz="1450" spc="-15" dirty="0">
                <a:solidFill>
                  <a:srgbClr val="423F41"/>
                </a:solidFill>
                <a:latin typeface="Myriad Pro"/>
                <a:cs typeface="Myriad Pro"/>
              </a:rPr>
              <a:t> </a:t>
            </a:r>
            <a:r>
              <a:rPr sz="1450" dirty="0">
                <a:solidFill>
                  <a:srgbClr val="423F41"/>
                </a:solidFill>
                <a:latin typeface="Myriad Pro"/>
                <a:cs typeface="Myriad Pro"/>
              </a:rPr>
              <a:t>maximizing</a:t>
            </a:r>
            <a:r>
              <a:rPr sz="1450" spc="-15" dirty="0">
                <a:solidFill>
                  <a:srgbClr val="423F41"/>
                </a:solidFill>
                <a:latin typeface="Myriad Pro"/>
                <a:cs typeface="Myriad Pro"/>
              </a:rPr>
              <a:t> </a:t>
            </a:r>
            <a:r>
              <a:rPr sz="1450" dirty="0">
                <a:solidFill>
                  <a:srgbClr val="423F41"/>
                </a:solidFill>
                <a:latin typeface="Myriad Pro"/>
                <a:cs typeface="Myriad Pro"/>
              </a:rPr>
              <a:t>your</a:t>
            </a:r>
            <a:r>
              <a:rPr sz="1450" spc="-15" dirty="0">
                <a:solidFill>
                  <a:srgbClr val="423F41"/>
                </a:solidFill>
                <a:latin typeface="Myriad Pro"/>
                <a:cs typeface="Myriad Pro"/>
              </a:rPr>
              <a:t> </a:t>
            </a:r>
            <a:r>
              <a:rPr sz="1450" spc="-10" dirty="0">
                <a:solidFill>
                  <a:srgbClr val="423F41"/>
                </a:solidFill>
                <a:latin typeface="Myriad Pro"/>
                <a:cs typeface="Myriad Pro"/>
              </a:rPr>
              <a:t>home’s </a:t>
            </a:r>
            <a:r>
              <a:rPr sz="1450" dirty="0">
                <a:solidFill>
                  <a:srgbClr val="423F41"/>
                </a:solidFill>
                <a:latin typeface="Myriad Pro"/>
                <a:cs typeface="Myriad Pro"/>
              </a:rPr>
              <a:t>appeal</a:t>
            </a:r>
            <a:r>
              <a:rPr sz="1450" spc="-10" dirty="0">
                <a:solidFill>
                  <a:srgbClr val="423F41"/>
                </a:solidFill>
                <a:latin typeface="Myriad Pro"/>
                <a:cs typeface="Myriad Pro"/>
              </a:rPr>
              <a:t> </a:t>
            </a:r>
            <a:r>
              <a:rPr sz="1450" dirty="0">
                <a:solidFill>
                  <a:srgbClr val="423F41"/>
                </a:solidFill>
                <a:latin typeface="Myriad Pro"/>
                <a:cs typeface="Myriad Pro"/>
              </a:rPr>
              <a:t>and</a:t>
            </a:r>
            <a:r>
              <a:rPr sz="1450" spc="-5" dirty="0">
                <a:solidFill>
                  <a:srgbClr val="423F41"/>
                </a:solidFill>
                <a:latin typeface="Myriad Pro"/>
                <a:cs typeface="Myriad Pro"/>
              </a:rPr>
              <a:t> </a:t>
            </a:r>
            <a:r>
              <a:rPr sz="1450" dirty="0">
                <a:solidFill>
                  <a:srgbClr val="423F41"/>
                </a:solidFill>
                <a:latin typeface="Myriad Pro"/>
                <a:cs typeface="Myriad Pro"/>
              </a:rPr>
              <a:t>starting</a:t>
            </a:r>
            <a:r>
              <a:rPr sz="1450" spc="-5" dirty="0">
                <a:solidFill>
                  <a:srgbClr val="423F41"/>
                </a:solidFill>
                <a:latin typeface="Myriad Pro"/>
                <a:cs typeface="Myriad Pro"/>
              </a:rPr>
              <a:t> </a:t>
            </a:r>
            <a:r>
              <a:rPr sz="1450" dirty="0">
                <a:solidFill>
                  <a:srgbClr val="423F41"/>
                </a:solidFill>
                <a:latin typeface="Myriad Pro"/>
                <a:cs typeface="Myriad Pro"/>
              </a:rPr>
              <a:t>the</a:t>
            </a:r>
            <a:r>
              <a:rPr sz="1450" spc="-5" dirty="0">
                <a:solidFill>
                  <a:srgbClr val="423F41"/>
                </a:solidFill>
                <a:latin typeface="Myriad Pro"/>
                <a:cs typeface="Myriad Pro"/>
              </a:rPr>
              <a:t> </a:t>
            </a:r>
            <a:r>
              <a:rPr sz="1450" dirty="0">
                <a:solidFill>
                  <a:srgbClr val="423F41"/>
                </a:solidFill>
                <a:latin typeface="Myriad Pro"/>
                <a:cs typeface="Myriad Pro"/>
              </a:rPr>
              <a:t>process</a:t>
            </a:r>
            <a:r>
              <a:rPr sz="1450" spc="-5" dirty="0">
                <a:solidFill>
                  <a:srgbClr val="423F41"/>
                </a:solidFill>
                <a:latin typeface="Myriad Pro"/>
                <a:cs typeface="Myriad Pro"/>
              </a:rPr>
              <a:t> </a:t>
            </a:r>
            <a:r>
              <a:rPr sz="1450" dirty="0">
                <a:solidFill>
                  <a:srgbClr val="423F41"/>
                </a:solidFill>
                <a:latin typeface="Myriad Pro"/>
                <a:cs typeface="Myriad Pro"/>
              </a:rPr>
              <a:t>for</a:t>
            </a:r>
            <a:r>
              <a:rPr sz="1450" spc="-5" dirty="0">
                <a:solidFill>
                  <a:srgbClr val="423F41"/>
                </a:solidFill>
                <a:latin typeface="Myriad Pro"/>
                <a:cs typeface="Myriad Pro"/>
              </a:rPr>
              <a:t> </a:t>
            </a:r>
            <a:r>
              <a:rPr sz="1450" dirty="0">
                <a:solidFill>
                  <a:srgbClr val="423F41"/>
                </a:solidFill>
                <a:latin typeface="Myriad Pro"/>
                <a:cs typeface="Myriad Pro"/>
              </a:rPr>
              <a:t>an</a:t>
            </a:r>
            <a:r>
              <a:rPr sz="1450" spc="-5" dirty="0">
                <a:solidFill>
                  <a:srgbClr val="423F41"/>
                </a:solidFill>
                <a:latin typeface="Myriad Pro"/>
                <a:cs typeface="Myriad Pro"/>
              </a:rPr>
              <a:t> </a:t>
            </a:r>
            <a:r>
              <a:rPr sz="1450" dirty="0">
                <a:solidFill>
                  <a:srgbClr val="423F41"/>
                </a:solidFill>
                <a:latin typeface="Myriad Pro"/>
                <a:cs typeface="Myriad Pro"/>
              </a:rPr>
              <a:t>effective</a:t>
            </a:r>
            <a:r>
              <a:rPr sz="1450" spc="-5" dirty="0">
                <a:solidFill>
                  <a:srgbClr val="423F41"/>
                </a:solidFill>
                <a:latin typeface="Myriad Pro"/>
                <a:cs typeface="Myriad Pro"/>
              </a:rPr>
              <a:t> </a:t>
            </a:r>
            <a:r>
              <a:rPr sz="1450" dirty="0">
                <a:solidFill>
                  <a:srgbClr val="423F41"/>
                </a:solidFill>
                <a:latin typeface="Myriad Pro"/>
                <a:cs typeface="Myriad Pro"/>
              </a:rPr>
              <a:t>digital</a:t>
            </a:r>
            <a:r>
              <a:rPr sz="1450" spc="-5" dirty="0">
                <a:solidFill>
                  <a:srgbClr val="423F41"/>
                </a:solidFill>
                <a:latin typeface="Myriad Pro"/>
                <a:cs typeface="Myriad Pro"/>
              </a:rPr>
              <a:t> </a:t>
            </a:r>
            <a:r>
              <a:rPr sz="1450" spc="-10" dirty="0">
                <a:solidFill>
                  <a:srgbClr val="423F41"/>
                </a:solidFill>
                <a:latin typeface="Myriad Pro"/>
                <a:cs typeface="Myriad Pro"/>
              </a:rPr>
              <a:t>presence.</a:t>
            </a:r>
            <a:endParaRPr sz="1450" dirty="0">
              <a:latin typeface="Myriad Pro"/>
              <a:cs typeface="Myriad Pro"/>
            </a:endParaRPr>
          </a:p>
        </p:txBody>
      </p:sp>
      <p:sp>
        <p:nvSpPr>
          <p:cNvPr id="8" name="object 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9" name="object 9"/>
          <p:cNvSpPr/>
          <p:nvPr/>
        </p:nvSpPr>
        <p:spPr>
          <a:xfrm>
            <a:off x="897597" y="5031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987746" y="471170"/>
            <a:ext cx="7000875" cy="519430"/>
          </a:xfrm>
          <a:prstGeom prst="rect">
            <a:avLst/>
          </a:prstGeom>
        </p:spPr>
        <p:txBody>
          <a:bodyPr vert="horz" wrap="square" lIns="0" tIns="11430" rIns="0" bIns="0" rtlCol="0">
            <a:spAutoFit/>
          </a:bodyPr>
          <a:lstStyle/>
          <a:p>
            <a:pPr marL="12700">
              <a:lnSpc>
                <a:spcPct val="100000"/>
              </a:lnSpc>
              <a:spcBef>
                <a:spcPts val="90"/>
              </a:spcBef>
            </a:pPr>
            <a:r>
              <a:rPr dirty="0"/>
              <a:t>The</a:t>
            </a:r>
            <a:r>
              <a:rPr spc="-80" dirty="0"/>
              <a:t> </a:t>
            </a:r>
            <a:r>
              <a:rPr spc="-25" dirty="0"/>
              <a:t>Power</a:t>
            </a:r>
            <a:r>
              <a:rPr spc="-75" dirty="0"/>
              <a:t> </a:t>
            </a:r>
            <a:r>
              <a:rPr dirty="0"/>
              <a:t>of</a:t>
            </a:r>
            <a:r>
              <a:rPr spc="-75" dirty="0"/>
              <a:t> </a:t>
            </a:r>
            <a:r>
              <a:rPr spc="-20" dirty="0"/>
              <a:t>Professional</a:t>
            </a:r>
            <a:r>
              <a:rPr spc="-75" dirty="0"/>
              <a:t> </a:t>
            </a:r>
            <a:r>
              <a:rPr spc="-10" dirty="0"/>
              <a:t>Photography</a:t>
            </a:r>
          </a:p>
        </p:txBody>
      </p:sp>
      <p:sp>
        <p:nvSpPr>
          <p:cNvPr id="5" name="object 5"/>
          <p:cNvSpPr txBox="1"/>
          <p:nvPr/>
        </p:nvSpPr>
        <p:spPr>
          <a:xfrm>
            <a:off x="1504932" y="965957"/>
            <a:ext cx="6800867" cy="1077218"/>
          </a:xfrm>
          <a:prstGeom prst="rect">
            <a:avLst/>
          </a:prstGeom>
        </p:spPr>
        <p:txBody>
          <a:bodyPr vert="horz" wrap="square" lIns="0" tIns="66040" rIns="0" bIns="0" rtlCol="0">
            <a:spAutoFit/>
          </a:bodyPr>
          <a:lstStyle/>
          <a:p>
            <a:pPr marL="26034" indent="-13970">
              <a:lnSpc>
                <a:spcPct val="100000"/>
              </a:lnSpc>
              <a:spcBef>
                <a:spcPts val="520"/>
              </a:spcBef>
            </a:pPr>
            <a:r>
              <a:rPr sz="1800" b="1" spc="60" dirty="0">
                <a:solidFill>
                  <a:srgbClr val="423F41"/>
                </a:solidFill>
                <a:latin typeface="MyriadPro-Semibold"/>
                <a:cs typeface="MyriadPro-Semibold"/>
              </a:rPr>
              <a:t>95%</a:t>
            </a:r>
            <a:r>
              <a:rPr sz="1800" b="1" spc="200" dirty="0">
                <a:solidFill>
                  <a:srgbClr val="423F41"/>
                </a:solidFill>
                <a:latin typeface="MyriadPro-Semibold"/>
                <a:cs typeface="MyriadPro-Semibold"/>
              </a:rPr>
              <a:t> </a:t>
            </a:r>
            <a:r>
              <a:rPr sz="1800" b="1" dirty="0">
                <a:solidFill>
                  <a:srgbClr val="423F41"/>
                </a:solidFill>
                <a:latin typeface="MyriadPro-Semibold"/>
                <a:cs typeface="MyriadPro-Semibold"/>
              </a:rPr>
              <a:t>of</a:t>
            </a:r>
            <a:r>
              <a:rPr sz="1800" b="1" spc="200" dirty="0">
                <a:solidFill>
                  <a:srgbClr val="423F41"/>
                </a:solidFill>
                <a:latin typeface="MyriadPro-Semibold"/>
                <a:cs typeface="MyriadPro-Semibold"/>
              </a:rPr>
              <a:t> </a:t>
            </a:r>
            <a:r>
              <a:rPr sz="1800" b="1" spc="75" dirty="0">
                <a:solidFill>
                  <a:srgbClr val="423F41"/>
                </a:solidFill>
                <a:latin typeface="MyriadPro-Semibold"/>
                <a:cs typeface="MyriadPro-Semibold"/>
              </a:rPr>
              <a:t>potential</a:t>
            </a:r>
            <a:r>
              <a:rPr sz="1800" b="1" spc="200" dirty="0">
                <a:solidFill>
                  <a:srgbClr val="423F41"/>
                </a:solidFill>
                <a:latin typeface="MyriadPro-Semibold"/>
                <a:cs typeface="MyriadPro-Semibold"/>
              </a:rPr>
              <a:t> </a:t>
            </a:r>
            <a:r>
              <a:rPr sz="1800" b="1" spc="75" dirty="0">
                <a:solidFill>
                  <a:srgbClr val="423F41"/>
                </a:solidFill>
                <a:latin typeface="MyriadPro-Semibold"/>
                <a:cs typeface="MyriadPro-Semibold"/>
              </a:rPr>
              <a:t>homebuyers</a:t>
            </a:r>
            <a:r>
              <a:rPr sz="1800" b="1" spc="204" dirty="0">
                <a:solidFill>
                  <a:srgbClr val="423F41"/>
                </a:solidFill>
                <a:latin typeface="MyriadPro-Semibold"/>
                <a:cs typeface="MyriadPro-Semibold"/>
              </a:rPr>
              <a:t> </a:t>
            </a:r>
            <a:r>
              <a:rPr sz="1800" b="1" spc="65" dirty="0">
                <a:solidFill>
                  <a:srgbClr val="423F41"/>
                </a:solidFill>
                <a:latin typeface="MyriadPro-Semibold"/>
                <a:cs typeface="MyriadPro-Semibold"/>
              </a:rPr>
              <a:t>will</a:t>
            </a:r>
            <a:r>
              <a:rPr sz="1800" b="1" spc="200" dirty="0">
                <a:solidFill>
                  <a:srgbClr val="423F41"/>
                </a:solidFill>
                <a:latin typeface="MyriadPro-Semibold"/>
                <a:cs typeface="MyriadPro-Semibold"/>
              </a:rPr>
              <a:t> </a:t>
            </a:r>
            <a:r>
              <a:rPr sz="1800" b="1" spc="65" dirty="0">
                <a:solidFill>
                  <a:srgbClr val="423F41"/>
                </a:solidFill>
                <a:latin typeface="MyriadPro-Semibold"/>
                <a:cs typeface="MyriadPro-Semibold"/>
              </a:rPr>
              <a:t>view</a:t>
            </a:r>
            <a:r>
              <a:rPr sz="1800" b="1" spc="200" dirty="0">
                <a:solidFill>
                  <a:srgbClr val="423F41"/>
                </a:solidFill>
                <a:latin typeface="MyriadPro-Semibold"/>
                <a:cs typeface="MyriadPro-Semibold"/>
              </a:rPr>
              <a:t> </a:t>
            </a:r>
            <a:r>
              <a:rPr sz="1800" b="1" spc="60" dirty="0">
                <a:solidFill>
                  <a:srgbClr val="423F41"/>
                </a:solidFill>
                <a:latin typeface="MyriadPro-Semibold"/>
                <a:cs typeface="MyriadPro-Semibold"/>
              </a:rPr>
              <a:t>your</a:t>
            </a:r>
            <a:r>
              <a:rPr sz="1800" b="1" spc="200" dirty="0">
                <a:solidFill>
                  <a:srgbClr val="423F41"/>
                </a:solidFill>
                <a:latin typeface="MyriadPro-Semibold"/>
                <a:cs typeface="MyriadPro-Semibold"/>
              </a:rPr>
              <a:t> </a:t>
            </a:r>
            <a:r>
              <a:rPr sz="1800" b="1" spc="65" dirty="0">
                <a:solidFill>
                  <a:srgbClr val="423F41"/>
                </a:solidFill>
                <a:latin typeface="MyriadPro-Semibold"/>
                <a:cs typeface="MyriadPro-Semibold"/>
              </a:rPr>
              <a:t>home</a:t>
            </a:r>
            <a:r>
              <a:rPr sz="1800" b="1" spc="204" dirty="0">
                <a:solidFill>
                  <a:srgbClr val="423F41"/>
                </a:solidFill>
                <a:latin typeface="MyriadPro-Semibold"/>
                <a:cs typeface="MyriadPro-Semibold"/>
              </a:rPr>
              <a:t> </a:t>
            </a:r>
            <a:r>
              <a:rPr sz="1800" b="1" spc="80" dirty="0">
                <a:solidFill>
                  <a:srgbClr val="423F41"/>
                </a:solidFill>
                <a:latin typeface="MyriadPro-Semibold"/>
                <a:cs typeface="MyriadPro-Semibold"/>
              </a:rPr>
              <a:t>online</a:t>
            </a:r>
            <a:endParaRPr sz="1800" dirty="0">
              <a:latin typeface="MyriadPro-Semibold"/>
              <a:cs typeface="MyriadPro-Semibold"/>
            </a:endParaRPr>
          </a:p>
          <a:p>
            <a:pPr marL="26034" marR="51435">
              <a:spcBef>
                <a:spcPts val="484"/>
              </a:spcBef>
            </a:pPr>
            <a:r>
              <a:rPr sz="1450" dirty="0">
                <a:solidFill>
                  <a:srgbClr val="423F41"/>
                </a:solidFill>
                <a:latin typeface="Myriad Pro"/>
                <a:cs typeface="Myriad Pro"/>
              </a:rPr>
              <a:t>Research</a:t>
            </a:r>
            <a:r>
              <a:rPr sz="1450" spc="-35" dirty="0">
                <a:solidFill>
                  <a:srgbClr val="423F41"/>
                </a:solidFill>
                <a:latin typeface="Myriad Pro"/>
                <a:cs typeface="Myriad Pro"/>
              </a:rPr>
              <a:t> </a:t>
            </a:r>
            <a:r>
              <a:rPr sz="1450" dirty="0">
                <a:solidFill>
                  <a:srgbClr val="423F41"/>
                </a:solidFill>
                <a:latin typeface="Myriad Pro"/>
                <a:cs typeface="Myriad Pro"/>
              </a:rPr>
              <a:t>shows</a:t>
            </a:r>
            <a:r>
              <a:rPr sz="1450" spc="-35" dirty="0">
                <a:solidFill>
                  <a:srgbClr val="423F41"/>
                </a:solidFill>
                <a:latin typeface="Myriad Pro"/>
                <a:cs typeface="Myriad Pro"/>
              </a:rPr>
              <a:t> </a:t>
            </a:r>
            <a:r>
              <a:rPr sz="1450" dirty="0">
                <a:solidFill>
                  <a:srgbClr val="423F41"/>
                </a:solidFill>
                <a:latin typeface="Myriad Pro"/>
                <a:cs typeface="Myriad Pro"/>
              </a:rPr>
              <a:t>that</a:t>
            </a:r>
            <a:r>
              <a:rPr sz="1450" spc="-35" dirty="0">
                <a:solidFill>
                  <a:srgbClr val="423F41"/>
                </a:solidFill>
                <a:latin typeface="Myriad Pro"/>
                <a:cs typeface="Myriad Pro"/>
              </a:rPr>
              <a:t> </a:t>
            </a:r>
            <a:r>
              <a:rPr sz="1450" dirty="0">
                <a:solidFill>
                  <a:srgbClr val="423F41"/>
                </a:solidFill>
                <a:latin typeface="Myriad Pro"/>
                <a:cs typeface="Myriad Pro"/>
              </a:rPr>
              <a:t>homes</a:t>
            </a:r>
            <a:r>
              <a:rPr sz="1450" spc="-35" dirty="0">
                <a:solidFill>
                  <a:srgbClr val="423F41"/>
                </a:solidFill>
                <a:latin typeface="Myriad Pro"/>
                <a:cs typeface="Myriad Pro"/>
              </a:rPr>
              <a:t> </a:t>
            </a:r>
            <a:r>
              <a:rPr sz="1450" dirty="0">
                <a:solidFill>
                  <a:srgbClr val="423F41"/>
                </a:solidFill>
                <a:latin typeface="Myriad Pro"/>
                <a:cs typeface="Myriad Pro"/>
              </a:rPr>
              <a:t>sell</a:t>
            </a:r>
            <a:r>
              <a:rPr sz="1450" spc="-35" dirty="0">
                <a:solidFill>
                  <a:srgbClr val="423F41"/>
                </a:solidFill>
                <a:latin typeface="Myriad Pro"/>
                <a:cs typeface="Myriad Pro"/>
              </a:rPr>
              <a:t> </a:t>
            </a:r>
            <a:r>
              <a:rPr sz="1450" dirty="0">
                <a:solidFill>
                  <a:srgbClr val="423F41"/>
                </a:solidFill>
                <a:latin typeface="Myriad Pro"/>
                <a:cs typeface="Myriad Pro"/>
              </a:rPr>
              <a:t>32%</a:t>
            </a:r>
            <a:r>
              <a:rPr sz="1450" spc="-35" dirty="0">
                <a:solidFill>
                  <a:srgbClr val="423F41"/>
                </a:solidFill>
                <a:latin typeface="Myriad Pro"/>
                <a:cs typeface="Myriad Pro"/>
              </a:rPr>
              <a:t> </a:t>
            </a:r>
            <a:r>
              <a:rPr sz="1450" dirty="0">
                <a:solidFill>
                  <a:srgbClr val="423F41"/>
                </a:solidFill>
                <a:latin typeface="Myriad Pro"/>
                <a:cs typeface="Myriad Pro"/>
              </a:rPr>
              <a:t>faster</a:t>
            </a:r>
            <a:r>
              <a:rPr sz="1450" spc="-35" dirty="0">
                <a:solidFill>
                  <a:srgbClr val="423F41"/>
                </a:solidFill>
                <a:latin typeface="Myriad Pro"/>
                <a:cs typeface="Myriad Pro"/>
              </a:rPr>
              <a:t> </a:t>
            </a:r>
            <a:r>
              <a:rPr sz="1450" dirty="0">
                <a:solidFill>
                  <a:srgbClr val="423F41"/>
                </a:solidFill>
                <a:latin typeface="Myriad Pro"/>
                <a:cs typeface="Myriad Pro"/>
              </a:rPr>
              <a:t>when</a:t>
            </a:r>
            <a:r>
              <a:rPr sz="1450" spc="-30" dirty="0">
                <a:solidFill>
                  <a:srgbClr val="423F41"/>
                </a:solidFill>
                <a:latin typeface="Myriad Pro"/>
                <a:cs typeface="Myriad Pro"/>
              </a:rPr>
              <a:t> </a:t>
            </a:r>
            <a:r>
              <a:rPr sz="1450" spc="-10" dirty="0">
                <a:solidFill>
                  <a:srgbClr val="423F41"/>
                </a:solidFill>
                <a:latin typeface="Myriad Pro"/>
                <a:cs typeface="Myriad Pro"/>
              </a:rPr>
              <a:t>displaying</a:t>
            </a:r>
            <a:r>
              <a:rPr sz="1450" spc="-35" dirty="0">
                <a:solidFill>
                  <a:srgbClr val="423F41"/>
                </a:solidFill>
                <a:latin typeface="Myriad Pro"/>
                <a:cs typeface="Myriad Pro"/>
              </a:rPr>
              <a:t> </a:t>
            </a:r>
            <a:r>
              <a:rPr sz="1450" spc="-10" dirty="0">
                <a:solidFill>
                  <a:srgbClr val="423F41"/>
                </a:solidFill>
                <a:latin typeface="Myriad Pro"/>
                <a:cs typeface="Myriad Pro"/>
              </a:rPr>
              <a:t>professional</a:t>
            </a:r>
            <a:r>
              <a:rPr sz="1450" spc="-35" dirty="0">
                <a:solidFill>
                  <a:srgbClr val="423F41"/>
                </a:solidFill>
                <a:latin typeface="Myriad Pro"/>
                <a:cs typeface="Myriad Pro"/>
              </a:rPr>
              <a:t> </a:t>
            </a:r>
            <a:r>
              <a:rPr sz="1450" spc="-10" dirty="0">
                <a:solidFill>
                  <a:srgbClr val="423F41"/>
                </a:solidFill>
                <a:latin typeface="Myriad Pro"/>
                <a:cs typeface="Myriad Pro"/>
              </a:rPr>
              <a:t>photos. </a:t>
            </a:r>
            <a:r>
              <a:rPr sz="1450" dirty="0">
                <a:solidFill>
                  <a:srgbClr val="423F41"/>
                </a:solidFill>
                <a:latin typeface="Myriad Pro"/>
                <a:cs typeface="Myriad Pro"/>
              </a:rPr>
              <a:t>Our</a:t>
            </a:r>
            <a:r>
              <a:rPr sz="1450" spc="-10" dirty="0">
                <a:solidFill>
                  <a:srgbClr val="423F41"/>
                </a:solidFill>
                <a:latin typeface="Myriad Pro"/>
                <a:cs typeface="Myriad Pro"/>
              </a:rPr>
              <a:t> </a:t>
            </a:r>
            <a:r>
              <a:rPr sz="1450" dirty="0">
                <a:solidFill>
                  <a:srgbClr val="423F41"/>
                </a:solidFill>
                <a:latin typeface="Myriad Pro"/>
                <a:cs typeface="Myriad Pro"/>
              </a:rPr>
              <a:t>goal</a:t>
            </a:r>
            <a:r>
              <a:rPr sz="1450" spc="-5" dirty="0">
                <a:solidFill>
                  <a:srgbClr val="423F41"/>
                </a:solidFill>
                <a:latin typeface="Myriad Pro"/>
                <a:cs typeface="Myriad Pro"/>
              </a:rPr>
              <a:t> </a:t>
            </a:r>
            <a:r>
              <a:rPr sz="1450" dirty="0">
                <a:solidFill>
                  <a:srgbClr val="423F41"/>
                </a:solidFill>
                <a:latin typeface="Myriad Pro"/>
                <a:cs typeface="Myriad Pro"/>
              </a:rPr>
              <a:t>is</a:t>
            </a:r>
            <a:r>
              <a:rPr sz="1450" spc="-10" dirty="0">
                <a:solidFill>
                  <a:srgbClr val="423F41"/>
                </a:solidFill>
                <a:latin typeface="Myriad Pro"/>
                <a:cs typeface="Myriad Pro"/>
              </a:rPr>
              <a:t> </a:t>
            </a:r>
            <a:r>
              <a:rPr sz="1450" dirty="0">
                <a:solidFill>
                  <a:srgbClr val="423F41"/>
                </a:solidFill>
                <a:latin typeface="Myriad Pro"/>
                <a:cs typeface="Myriad Pro"/>
              </a:rPr>
              <a:t>to</a:t>
            </a:r>
            <a:r>
              <a:rPr sz="1450" spc="-5" dirty="0">
                <a:solidFill>
                  <a:srgbClr val="423F41"/>
                </a:solidFill>
                <a:latin typeface="Myriad Pro"/>
                <a:cs typeface="Myriad Pro"/>
              </a:rPr>
              <a:t> </a:t>
            </a:r>
            <a:r>
              <a:rPr sz="1450" dirty="0">
                <a:solidFill>
                  <a:srgbClr val="423F41"/>
                </a:solidFill>
                <a:latin typeface="Myriad Pro"/>
                <a:cs typeface="Myriad Pro"/>
              </a:rPr>
              <a:t>attract</a:t>
            </a:r>
            <a:r>
              <a:rPr sz="1450" spc="-5" dirty="0">
                <a:solidFill>
                  <a:srgbClr val="423F41"/>
                </a:solidFill>
                <a:latin typeface="Myriad Pro"/>
                <a:cs typeface="Myriad Pro"/>
              </a:rPr>
              <a:t> </a:t>
            </a:r>
            <a:r>
              <a:rPr sz="1450" dirty="0">
                <a:solidFill>
                  <a:srgbClr val="423F41"/>
                </a:solidFill>
                <a:latin typeface="Myriad Pro"/>
                <a:cs typeface="Myriad Pro"/>
              </a:rPr>
              <a:t>all</a:t>
            </a:r>
            <a:r>
              <a:rPr sz="1450" spc="-10" dirty="0">
                <a:solidFill>
                  <a:srgbClr val="423F41"/>
                </a:solidFill>
                <a:latin typeface="Myriad Pro"/>
                <a:cs typeface="Myriad Pro"/>
              </a:rPr>
              <a:t> </a:t>
            </a:r>
            <a:r>
              <a:rPr sz="1450" dirty="0">
                <a:solidFill>
                  <a:srgbClr val="423F41"/>
                </a:solidFill>
                <a:latin typeface="Myriad Pro"/>
                <a:cs typeface="Myriad Pro"/>
              </a:rPr>
              <a:t>potential</a:t>
            </a:r>
            <a:r>
              <a:rPr sz="1450" spc="-5" dirty="0">
                <a:solidFill>
                  <a:srgbClr val="423F41"/>
                </a:solidFill>
                <a:latin typeface="Myriad Pro"/>
                <a:cs typeface="Myriad Pro"/>
              </a:rPr>
              <a:t> </a:t>
            </a:r>
            <a:r>
              <a:rPr sz="1450" dirty="0">
                <a:solidFill>
                  <a:srgbClr val="423F41"/>
                </a:solidFill>
                <a:latin typeface="Myriad Pro"/>
                <a:cs typeface="Myriad Pro"/>
              </a:rPr>
              <a:t>homebuyers</a:t>
            </a:r>
            <a:r>
              <a:rPr sz="1450" spc="-5" dirty="0">
                <a:solidFill>
                  <a:srgbClr val="423F41"/>
                </a:solidFill>
                <a:latin typeface="Myriad Pro"/>
                <a:cs typeface="Myriad Pro"/>
              </a:rPr>
              <a:t> </a:t>
            </a:r>
            <a:r>
              <a:rPr sz="1450" dirty="0">
                <a:solidFill>
                  <a:srgbClr val="423F41"/>
                </a:solidFill>
                <a:latin typeface="Myriad Pro"/>
                <a:cs typeface="Myriad Pro"/>
              </a:rPr>
              <a:t>through</a:t>
            </a:r>
            <a:r>
              <a:rPr sz="1450" spc="-10" dirty="0">
                <a:solidFill>
                  <a:srgbClr val="423F41"/>
                </a:solidFill>
                <a:latin typeface="Myriad Pro"/>
                <a:cs typeface="Myriad Pro"/>
              </a:rPr>
              <a:t> photography,</a:t>
            </a:r>
            <a:r>
              <a:rPr sz="1450" spc="-5" dirty="0">
                <a:solidFill>
                  <a:srgbClr val="423F41"/>
                </a:solidFill>
                <a:latin typeface="Myriad Pro"/>
                <a:cs typeface="Myriad Pro"/>
              </a:rPr>
              <a:t> </a:t>
            </a:r>
            <a:r>
              <a:rPr sz="1450" spc="-10" dirty="0">
                <a:solidFill>
                  <a:srgbClr val="423F41"/>
                </a:solidFill>
                <a:latin typeface="Myriad Pro"/>
                <a:cs typeface="Myriad Pro"/>
              </a:rPr>
              <a:t>motivating </a:t>
            </a:r>
            <a:r>
              <a:rPr sz="1450" dirty="0">
                <a:solidFill>
                  <a:srgbClr val="423F41"/>
                </a:solidFill>
                <a:latin typeface="Myriad Pro"/>
                <a:cs typeface="Myriad Pro"/>
              </a:rPr>
              <a:t>them</a:t>
            </a:r>
            <a:r>
              <a:rPr sz="1450" spc="-5" dirty="0">
                <a:solidFill>
                  <a:srgbClr val="423F41"/>
                </a:solidFill>
                <a:latin typeface="Myriad Pro"/>
                <a:cs typeface="Myriad Pro"/>
              </a:rPr>
              <a:t> </a:t>
            </a:r>
            <a:r>
              <a:rPr sz="1450" dirty="0">
                <a:solidFill>
                  <a:srgbClr val="423F41"/>
                </a:solidFill>
                <a:latin typeface="Myriad Pro"/>
                <a:cs typeface="Myriad Pro"/>
              </a:rPr>
              <a:t>to take</a:t>
            </a:r>
            <a:r>
              <a:rPr sz="1450" spc="-5" dirty="0">
                <a:solidFill>
                  <a:srgbClr val="423F41"/>
                </a:solidFill>
                <a:latin typeface="Myriad Pro"/>
                <a:cs typeface="Myriad Pro"/>
              </a:rPr>
              <a:t> </a:t>
            </a:r>
            <a:r>
              <a:rPr sz="1450" dirty="0">
                <a:solidFill>
                  <a:srgbClr val="423F41"/>
                </a:solidFill>
                <a:latin typeface="Myriad Pro"/>
                <a:cs typeface="Myriad Pro"/>
              </a:rPr>
              <a:t>action and</a:t>
            </a:r>
            <a:r>
              <a:rPr sz="1450" spc="-5" dirty="0">
                <a:solidFill>
                  <a:srgbClr val="423F41"/>
                </a:solidFill>
                <a:latin typeface="Myriad Pro"/>
                <a:cs typeface="Myriad Pro"/>
              </a:rPr>
              <a:t> </a:t>
            </a:r>
            <a:r>
              <a:rPr sz="1450" dirty="0">
                <a:solidFill>
                  <a:srgbClr val="423F41"/>
                </a:solidFill>
                <a:latin typeface="Myriad Pro"/>
                <a:cs typeface="Myriad Pro"/>
              </a:rPr>
              <a:t>visit your</a:t>
            </a:r>
            <a:r>
              <a:rPr sz="1450" spc="-5" dirty="0">
                <a:solidFill>
                  <a:srgbClr val="423F41"/>
                </a:solidFill>
                <a:latin typeface="Myriad Pro"/>
                <a:cs typeface="Myriad Pro"/>
              </a:rPr>
              <a:t> </a:t>
            </a:r>
            <a:r>
              <a:rPr sz="1450" dirty="0">
                <a:solidFill>
                  <a:srgbClr val="423F41"/>
                </a:solidFill>
                <a:latin typeface="Myriad Pro"/>
                <a:cs typeface="Myriad Pro"/>
              </a:rPr>
              <a:t>home in</a:t>
            </a:r>
            <a:r>
              <a:rPr sz="1450" spc="-5" dirty="0">
                <a:solidFill>
                  <a:srgbClr val="423F41"/>
                </a:solidFill>
                <a:latin typeface="Myriad Pro"/>
                <a:cs typeface="Myriad Pro"/>
              </a:rPr>
              <a:t> </a:t>
            </a:r>
            <a:r>
              <a:rPr sz="1450" spc="-10" dirty="0">
                <a:solidFill>
                  <a:srgbClr val="423F41"/>
                </a:solidFill>
                <a:latin typeface="Myriad Pro"/>
                <a:cs typeface="Myriad Pro"/>
              </a:rPr>
              <a:t>person.</a:t>
            </a:r>
            <a:endParaRPr sz="1450" dirty="0">
              <a:latin typeface="Myriad Pro"/>
              <a:cs typeface="Myriad Pro"/>
            </a:endParaRPr>
          </a:p>
        </p:txBody>
      </p:sp>
      <p:pic>
        <p:nvPicPr>
          <p:cNvPr id="6" name="object 6"/>
          <p:cNvPicPr/>
          <p:nvPr/>
        </p:nvPicPr>
        <p:blipFill>
          <a:blip r:embed="rId2" cstate="print"/>
          <a:stretch>
            <a:fillRect/>
          </a:stretch>
        </p:blipFill>
        <p:spPr>
          <a:xfrm>
            <a:off x="1069505" y="2464587"/>
            <a:ext cx="7984032" cy="4375861"/>
          </a:xfrm>
          <a:prstGeom prst="rect">
            <a:avLst/>
          </a:prstGeom>
        </p:spPr>
      </p:pic>
      <p:sp>
        <p:nvSpPr>
          <p:cNvPr id="8" name="object 8"/>
          <p:cNvSpPr/>
          <p:nvPr/>
        </p:nvSpPr>
        <p:spPr>
          <a:xfrm>
            <a:off x="0" y="7639050"/>
            <a:ext cx="10058400" cy="133350"/>
          </a:xfrm>
          <a:custGeom>
            <a:avLst/>
            <a:gdLst/>
            <a:ahLst/>
            <a:cxnLst/>
            <a:rect l="l" t="t" r="r" b="b"/>
            <a:pathLst>
              <a:path w="10058400" h="133350">
                <a:moveTo>
                  <a:pt x="10058400" y="0"/>
                </a:moveTo>
                <a:lnTo>
                  <a:pt x="0" y="0"/>
                </a:lnTo>
                <a:lnTo>
                  <a:pt x="0" y="133350"/>
                </a:lnTo>
                <a:lnTo>
                  <a:pt x="10058400" y="133350"/>
                </a:lnTo>
                <a:lnTo>
                  <a:pt x="10058400" y="0"/>
                </a:lnTo>
                <a:close/>
              </a:path>
            </a:pathLst>
          </a:custGeom>
          <a:solidFill>
            <a:srgbClr val="00653E"/>
          </a:solidFill>
        </p:spPr>
        <p:txBody>
          <a:bodyPr wrap="square" lIns="0" tIns="0" rIns="0" bIns="0" rtlCol="0"/>
          <a:lstStyle/>
          <a:p>
            <a:endParaRPr/>
          </a:p>
        </p:txBody>
      </p:sp>
      <p:sp>
        <p:nvSpPr>
          <p:cNvPr id="9" name="object 9"/>
          <p:cNvSpPr/>
          <p:nvPr/>
        </p:nvSpPr>
        <p:spPr>
          <a:xfrm>
            <a:off x="802347" y="503123"/>
            <a:ext cx="36195" cy="436880"/>
          </a:xfrm>
          <a:custGeom>
            <a:avLst/>
            <a:gdLst/>
            <a:ahLst/>
            <a:cxnLst/>
            <a:rect l="l" t="t" r="r" b="b"/>
            <a:pathLst>
              <a:path w="36194" h="436880">
                <a:moveTo>
                  <a:pt x="35890" y="0"/>
                </a:moveTo>
                <a:lnTo>
                  <a:pt x="0" y="0"/>
                </a:lnTo>
                <a:lnTo>
                  <a:pt x="0" y="436676"/>
                </a:lnTo>
                <a:lnTo>
                  <a:pt x="35890" y="436676"/>
                </a:lnTo>
                <a:lnTo>
                  <a:pt x="35890" y="0"/>
                </a:lnTo>
                <a:close/>
              </a:path>
            </a:pathLst>
          </a:custGeom>
          <a:solidFill>
            <a:srgbClr val="00A975"/>
          </a:solidFill>
        </p:spPr>
        <p:txBody>
          <a:bodyPr wrap="square" lIns="0" tIns="0" rIns="0" bIns="0" rtlCol="0"/>
          <a:lstStyle/>
          <a:p>
            <a:endParaRPr/>
          </a:p>
        </p:txBody>
      </p:sp>
      <p:sp>
        <p:nvSpPr>
          <p:cNvPr id="10" name="object 10"/>
          <p:cNvSpPr txBox="1"/>
          <p:nvPr/>
        </p:nvSpPr>
        <p:spPr>
          <a:xfrm>
            <a:off x="7315200" y="6884034"/>
            <a:ext cx="1727200" cy="123111"/>
          </a:xfrm>
          <a:prstGeom prst="rect">
            <a:avLst/>
          </a:prstGeom>
        </p:spPr>
        <p:txBody>
          <a:bodyPr vert="horz" wrap="square" lIns="0" tIns="15240" rIns="0" bIns="0" rtlCol="0">
            <a:spAutoFit/>
          </a:bodyPr>
          <a:lstStyle/>
          <a:p>
            <a:pPr marL="12700">
              <a:lnSpc>
                <a:spcPct val="100000"/>
              </a:lnSpc>
              <a:spcBef>
                <a:spcPts val="120"/>
              </a:spcBef>
            </a:pPr>
            <a:r>
              <a:rPr sz="700" dirty="0">
                <a:solidFill>
                  <a:srgbClr val="231F20"/>
                </a:solidFill>
                <a:latin typeface="Myriad Pro"/>
                <a:cs typeface="Myriad Pro"/>
              </a:rPr>
              <a:t>Photo</a:t>
            </a:r>
            <a:r>
              <a:rPr sz="700" spc="35" dirty="0">
                <a:solidFill>
                  <a:srgbClr val="231F20"/>
                </a:solidFill>
                <a:latin typeface="Myriad Pro"/>
                <a:cs typeface="Myriad Pro"/>
              </a:rPr>
              <a:t> </a:t>
            </a:r>
            <a:r>
              <a:rPr sz="700" dirty="0">
                <a:solidFill>
                  <a:srgbClr val="231F20"/>
                </a:solidFill>
                <a:latin typeface="Myriad Pro"/>
                <a:cs typeface="Myriad Pro"/>
              </a:rPr>
              <a:t>by:</a:t>
            </a:r>
            <a:r>
              <a:rPr sz="700" spc="40" dirty="0">
                <a:solidFill>
                  <a:srgbClr val="231F20"/>
                </a:solidFill>
                <a:latin typeface="Myriad Pro"/>
                <a:cs typeface="Myriad Pro"/>
              </a:rPr>
              <a:t> </a:t>
            </a:r>
            <a:r>
              <a:rPr sz="700" dirty="0">
                <a:solidFill>
                  <a:srgbClr val="231F20"/>
                </a:solidFill>
                <a:latin typeface="Myriad Pro"/>
                <a:cs typeface="Myriad Pro"/>
              </a:rPr>
              <a:t>Clarity</a:t>
            </a:r>
            <a:r>
              <a:rPr sz="700" spc="35" dirty="0">
                <a:solidFill>
                  <a:srgbClr val="231F20"/>
                </a:solidFill>
                <a:latin typeface="Myriad Pro"/>
                <a:cs typeface="Myriad Pro"/>
              </a:rPr>
              <a:t> </a:t>
            </a:r>
            <a:r>
              <a:rPr sz="700" dirty="0">
                <a:solidFill>
                  <a:srgbClr val="231F20"/>
                </a:solidFill>
                <a:latin typeface="Myriad Pro"/>
                <a:cs typeface="Myriad Pro"/>
              </a:rPr>
              <a:t>Northwest</a:t>
            </a:r>
            <a:r>
              <a:rPr sz="700" spc="40" dirty="0">
                <a:solidFill>
                  <a:srgbClr val="231F20"/>
                </a:solidFill>
                <a:latin typeface="Myriad Pro"/>
                <a:cs typeface="Myriad Pro"/>
              </a:rPr>
              <a:t> </a:t>
            </a:r>
            <a:r>
              <a:rPr sz="700" spc="-10" dirty="0">
                <a:solidFill>
                  <a:srgbClr val="231F20"/>
                </a:solidFill>
                <a:latin typeface="Myriad Pro"/>
                <a:cs typeface="Myriad Pro"/>
              </a:rPr>
              <a:t>Photography</a:t>
            </a:r>
            <a:endParaRPr sz="700" dirty="0">
              <a:latin typeface="Myriad Pro"/>
              <a:cs typeface="Myriad Pr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974CBCE345EC45B3CE572115BF21E5" ma:contentTypeVersion="20" ma:contentTypeDescription="Create a new document." ma:contentTypeScope="" ma:versionID="8a259d20373380ee359078a981bd60f4">
  <xsd:schema xmlns:xsd="http://www.w3.org/2001/XMLSchema" xmlns:xs="http://www.w3.org/2001/XMLSchema" xmlns:p="http://schemas.microsoft.com/office/2006/metadata/properties" xmlns:ns2="1dec3681-5982-468e-982d-ab14cc94bc21" xmlns:ns3="40311ea7-44b8-404b-9445-a807f4f7b725" targetNamespace="http://schemas.microsoft.com/office/2006/metadata/properties" ma:root="true" ma:fieldsID="59ce0dbef7f445c2b42f1d52e850cb15" ns2:_="" ns3:_="">
    <xsd:import namespace="1dec3681-5982-468e-982d-ab14cc94bc21"/>
    <xsd:import namespace="40311ea7-44b8-404b-9445-a807f4f7b72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2:TaxKeywordTaxHTField" minOccurs="0"/>
                <xsd:element ref="ns2:TaxCatchAll" minOccurs="0"/>
                <xsd:element ref="ns3:Notes0"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ec3681-5982-468e-982d-ab14cc94bc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KeywordTaxHTField" ma:index="16"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17" nillable="true" ma:displayName="Taxonomy Catch All Column" ma:hidden="true" ma:list="{de58c0ec-a7ee-470e-b0d8-68b65db80fd2}" ma:internalName="TaxCatchAll" ma:showField="CatchAllData" ma:web="1dec3681-5982-468e-982d-ab14cc94bc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0311ea7-44b8-404b-9445-a807f4f7b72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Notes0" ma:index="19" nillable="true" ma:displayName="Notes" ma:description="Notes" ma:internalName="Notes0">
      <xsd:simpleType>
        <xsd:restriction base="dms:Text">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ba48839-d674-4384-ae23-5ea3ff3a61f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8"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311ea7-44b8-404b-9445-a807f4f7b725">
      <Terms xmlns="http://schemas.microsoft.com/office/infopath/2007/PartnerControls"/>
    </lcf76f155ced4ddcb4097134ff3c332f>
    <Notes0 xmlns="40311ea7-44b8-404b-9445-a807f4f7b725" xsi:nil="true"/>
    <TaxKeywordTaxHTField xmlns="1dec3681-5982-468e-982d-ab14cc94bc21">
      <Terms xmlns="http://schemas.microsoft.com/office/infopath/2007/PartnerControls"/>
    </TaxKeywordTaxHTField>
    <TaxCatchAll xmlns="1dec3681-5982-468e-982d-ab14cc94bc21" xsi:nil="true"/>
  </documentManagement>
</p:properties>
</file>

<file path=customXml/itemProps1.xml><?xml version="1.0" encoding="utf-8"?>
<ds:datastoreItem xmlns:ds="http://schemas.openxmlformats.org/officeDocument/2006/customXml" ds:itemID="{91CC1F15-B946-4D67-A2DA-4344743B0804}"/>
</file>

<file path=customXml/itemProps2.xml><?xml version="1.0" encoding="utf-8"?>
<ds:datastoreItem xmlns:ds="http://schemas.openxmlformats.org/officeDocument/2006/customXml" ds:itemID="{45BC90B3-0B91-4B47-85B7-F963A5F6F082}"/>
</file>

<file path=customXml/itemProps3.xml><?xml version="1.0" encoding="utf-8"?>
<ds:datastoreItem xmlns:ds="http://schemas.openxmlformats.org/officeDocument/2006/customXml" ds:itemID="{3C65701D-28F9-4A10-A459-E5615A641975}"/>
</file>

<file path=docProps/app.xml><?xml version="1.0" encoding="utf-8"?>
<Properties xmlns="http://schemas.openxmlformats.org/officeDocument/2006/extended-properties" xmlns:vt="http://schemas.openxmlformats.org/officeDocument/2006/docPropsVTypes">
  <Template/>
  <TotalTime>132</TotalTime>
  <Words>2267</Words>
  <Application>Microsoft Office PowerPoint</Application>
  <PresentationFormat>Custom</PresentationFormat>
  <Paragraphs>450</Paragraphs>
  <Slides>24</Slides>
  <Notes>2</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Aptos</vt:lpstr>
      <vt:lpstr>Calibri</vt:lpstr>
      <vt:lpstr>GillSans-SemiBold</vt:lpstr>
      <vt:lpstr>Myriad Pro</vt:lpstr>
      <vt:lpstr>MyriadPro-Black</vt:lpstr>
      <vt:lpstr>MyriadPro-Light</vt:lpstr>
      <vt:lpstr>MyriadPro-Semibold</vt:lpstr>
      <vt:lpstr>MyriadPro-SemiExt</vt:lpstr>
      <vt:lpstr>Times New Roman</vt:lpstr>
      <vt:lpstr>TTCommonsClassic-DemiBold</vt:lpstr>
      <vt:lpstr>TTCommonsClassic-Medium</vt:lpstr>
      <vt:lpstr>Wingdings</vt:lpstr>
      <vt:lpstr>Wingdings 2</vt:lpstr>
      <vt:lpstr>Wingdings 3</vt:lpstr>
      <vt:lpstr>Office Theme</vt:lpstr>
      <vt:lpstr>PowerPoint Presentation</vt:lpstr>
      <vt:lpstr>Our History is Your Advantage</vt:lpstr>
      <vt:lpstr>Your Trusted Advisor</vt:lpstr>
      <vt:lpstr>Steps to get Your Home Sold</vt:lpstr>
      <vt:lpstr>Identify Your Priorities What’s important to you?</vt:lpstr>
      <vt:lpstr>Market Ready, Day One™ Showcasing your home in the best light to get the best price</vt:lpstr>
      <vt:lpstr>The Little Details Matter Making sure every aspect of your home is ready the moment it hits the market</vt:lpstr>
      <vt:lpstr>Simplify, Stage, and Clean</vt:lpstr>
      <vt:lpstr>The Power of Professional Photography</vt:lpstr>
      <vt:lpstr>Comprehensive Marketing Strategy We reach virtually every buyer through robust syndication, networking, personal connections, community outreach, and online exposure</vt:lpstr>
      <vt:lpstr>Maximizing Your Online Presence Our approach is designed to showcase your home to the largest audience to leverage your position in the market and get you superior results</vt:lpstr>
      <vt:lpstr>Local Reach: An Experienced Network Experience is the backbone of our business with over 90 years of real estate transactions. At John L. Scott, our innovative initiatives and tools maximize the power of our local, regional, and national presence to better serve our clients.</vt:lpstr>
      <vt:lpstr>Global Reach: Leading Real Estate Companies of the World®</vt:lpstr>
      <vt:lpstr>Motivating Buyers to Take Action</vt:lpstr>
      <vt:lpstr>Seller Listing Launch®</vt:lpstr>
      <vt:lpstr>Home Pricing Strategies</vt:lpstr>
      <vt:lpstr>Sales Activity Intensity™</vt:lpstr>
      <vt:lpstr>Understanding the Transaction Process Knowing the negotiation points in the real estate transaction journey helps us partner together to reach your goals</vt:lpstr>
      <vt:lpstr>A Successful Negotiation</vt:lpstr>
      <vt:lpstr>The Home Selling Journey From Start to Mutual Acceptance</vt:lpstr>
      <vt:lpstr>The Home Selling Journey From Mutual Acceptance to Closing</vt:lpstr>
      <vt:lpstr>Our Communication Commitment</vt:lpstr>
      <vt:lpstr>Thank You</vt:lpstr>
      <vt:lpstr>Helping Kids Get Healthy and Be at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Nicole Reminick</dc:creator>
  <cp:lastModifiedBy>Nicole Reminick</cp:lastModifiedBy>
  <cp:revision>13</cp:revision>
  <dcterms:created xsi:type="dcterms:W3CDTF">2023-12-07T23:39:31Z</dcterms:created>
  <dcterms:modified xsi:type="dcterms:W3CDTF">2023-12-14T21:28:37Z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2023-12-07T00:00:00Z</vt:filetime>
  </property>
  <property fmtid="{D5CDD505-2E9C-101B-9397-08002B2CF9AE}" pid="3" name="Creator">
    <vt:lpwstr>Adobe InDesign 19.0 (Macintosh)</vt:lpwstr>
  </property>
  <property fmtid="{D5CDD505-2E9C-101B-9397-08002B2CF9AE}" pid="4" name="LastSaved">
    <vt:filetime>2023-12-07T00:00:00Z</vt:filetime>
  </property>
  <property fmtid="{D5CDD505-2E9C-101B-9397-08002B2CF9AE}" pid="5" name="Producer">
    <vt:lpwstr>Adobe PDF Library 17.0</vt:lpwstr>
  </property>
  <property fmtid="{D5CDD505-2E9C-101B-9397-08002B2CF9AE}" pid="6" name="ContentTypeId">
    <vt:lpwstr>0x0101005B974CBCE345EC45B3CE572115BF21E5</vt:lpwstr>
  </property>
</Properties>
</file>