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6858000" cx="12192000"/>
  <p:notesSz cx="6858000" cy="9144000"/>
  <p:embeddedFontLst>
    <p:embeddedFont>
      <p:font typeface="Raleway"/>
      <p:regular r:id="rId29"/>
      <p:bold r:id="rId30"/>
      <p:italic r:id="rId31"/>
      <p:boldItalic r:id="rId32"/>
    </p:embeddedFont>
    <p:embeddedFont>
      <p:font typeface="Robot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37" roundtripDataSignature="AMtx7mgt1k/yVAD4UeFv2SlBRmtL34E4l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508C16D-3793-46E0-85D4-FEE4907F0772}">
  <a:tblStyle styleId="{1508C16D-3793-46E0-85D4-FEE4907F077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DEAE6"/>
          </a:solidFill>
        </a:fill>
      </a:tcStyle>
    </a:wholeTbl>
    <a:band1H>
      <a:tcTxStyle/>
      <a:tcStyle>
        <a:fill>
          <a:solidFill>
            <a:srgbClr val="D9D3CA"/>
          </a:solidFill>
        </a:fill>
      </a:tcStyle>
    </a:band1H>
    <a:band2H>
      <a:tcTxStyle/>
    </a:band2H>
    <a:band1V>
      <a:tcTxStyle/>
      <a:tcStyle>
        <a:fill>
          <a:solidFill>
            <a:srgbClr val="D9D3C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aleway-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aleway-italic.fntdata"/><Relationship Id="rId30" Type="http://schemas.openxmlformats.org/officeDocument/2006/relationships/font" Target="fonts/Raleway-bold.fntdata"/><Relationship Id="rId11" Type="http://schemas.openxmlformats.org/officeDocument/2006/relationships/slide" Target="slides/slide5.xml"/><Relationship Id="rId33" Type="http://schemas.openxmlformats.org/officeDocument/2006/relationships/font" Target="fonts/Roboto-regular.fntdata"/><Relationship Id="rId10" Type="http://schemas.openxmlformats.org/officeDocument/2006/relationships/slide" Target="slides/slide4.xml"/><Relationship Id="rId32" Type="http://schemas.openxmlformats.org/officeDocument/2006/relationships/font" Target="fonts/Raleway-boldItalic.fntdata"/><Relationship Id="rId13" Type="http://schemas.openxmlformats.org/officeDocument/2006/relationships/slide" Target="slides/slide7.xml"/><Relationship Id="rId35" Type="http://schemas.openxmlformats.org/officeDocument/2006/relationships/font" Target="fonts/Roboto-italic.fntdata"/><Relationship Id="rId12" Type="http://schemas.openxmlformats.org/officeDocument/2006/relationships/slide" Target="slides/slide6.xml"/><Relationship Id="rId34" Type="http://schemas.openxmlformats.org/officeDocument/2006/relationships/font" Target="fonts/Roboto-bold.fntdata"/><Relationship Id="rId15" Type="http://schemas.openxmlformats.org/officeDocument/2006/relationships/slide" Target="slides/slide9.xml"/><Relationship Id="rId37" Type="http://customschemas.google.com/relationships/presentationmetadata" Target="metadata"/><Relationship Id="rId14" Type="http://schemas.openxmlformats.org/officeDocument/2006/relationships/slide" Target="slides/slide8.xml"/><Relationship Id="rId36" Type="http://schemas.openxmlformats.org/officeDocument/2006/relationships/font" Target="fonts/Robo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8" name="Shape 18"/>
        <p:cNvGrpSpPr/>
        <p:nvPr/>
      </p:nvGrpSpPr>
      <p:grpSpPr>
        <a:xfrm>
          <a:off x="0" y="0"/>
          <a:ext cx="0" cy="0"/>
          <a:chOff x="0" y="0"/>
          <a:chExt cx="0" cy="0"/>
        </a:xfrm>
      </p:grpSpPr>
      <p:sp>
        <p:nvSpPr>
          <p:cNvPr id="19" name="Google Shape;19;p24"/>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4"/>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4"/>
          <p:cNvSpPr txBox="1"/>
          <p:nvPr>
            <p:ph type="title"/>
          </p:nvPr>
        </p:nvSpPr>
        <p:spPr>
          <a:xfrm>
            <a:off x="1097280" y="5074920"/>
            <a:ext cx="10113645"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24"/>
          <p:cNvSpPr/>
          <p:nvPr>
            <p:ph idx="2" type="pic"/>
          </p:nvPr>
        </p:nvSpPr>
        <p:spPr>
          <a:xfrm>
            <a:off x="15" y="0"/>
            <a:ext cx="12191985" cy="4915076"/>
          </a:xfrm>
          <a:prstGeom prst="rect">
            <a:avLst/>
          </a:prstGeom>
          <a:solidFill>
            <a:srgbClr val="D6D6D6"/>
          </a:solidFill>
          <a:ln>
            <a:noFill/>
          </a:ln>
        </p:spPr>
      </p:sp>
      <p:sp>
        <p:nvSpPr>
          <p:cNvPr id="23" name="Google Shape;23;p24"/>
          <p:cNvSpPr txBox="1"/>
          <p:nvPr>
            <p:ph idx="1" type="body"/>
          </p:nvPr>
        </p:nvSpPr>
        <p:spPr>
          <a:xfrm>
            <a:off x="1097280" y="5907024"/>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24" name="Google Shape;24;p2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3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6565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33"/>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0" name="Google Shape;90;p3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3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3" name="Shape 93"/>
        <p:cNvGrpSpPr/>
        <p:nvPr/>
      </p:nvGrpSpPr>
      <p:grpSpPr>
        <a:xfrm>
          <a:off x="0" y="0"/>
          <a:ext cx="0" cy="0"/>
          <a:chOff x="0" y="0"/>
          <a:chExt cx="0" cy="0"/>
        </a:xfrm>
      </p:grpSpPr>
      <p:sp>
        <p:nvSpPr>
          <p:cNvPr id="94" name="Google Shape;94;p34"/>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4"/>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4"/>
          <p:cNvSpPr txBox="1"/>
          <p:nvPr>
            <p:ph type="title"/>
          </p:nvPr>
        </p:nvSpPr>
        <p:spPr>
          <a:xfrm rot="5400000">
            <a:off x="7159401" y="1977801"/>
            <a:ext cx="5759898"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6565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34"/>
          <p:cNvSpPr txBox="1"/>
          <p:nvPr>
            <p:ph idx="1" type="body"/>
          </p:nvPr>
        </p:nvSpPr>
        <p:spPr>
          <a:xfrm rot="5400000">
            <a:off x="1825401" y="-574899"/>
            <a:ext cx="5759898"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3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3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27" name="Shape 27"/>
        <p:cNvGrpSpPr/>
        <p:nvPr/>
      </p:nvGrpSpPr>
      <p:grpSpPr>
        <a:xfrm>
          <a:off x="0" y="0"/>
          <a:ext cx="0" cy="0"/>
          <a:chOff x="0" y="0"/>
          <a:chExt cx="0" cy="0"/>
        </a:xfrm>
      </p:grpSpPr>
      <p:sp>
        <p:nvSpPr>
          <p:cNvPr id="28" name="Google Shape;28;p25"/>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5"/>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5"/>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25"/>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25"/>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33" name="Google Shape;33;p25"/>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5"/>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dk2"/>
                </a:solidFill>
                <a:latin typeface="Calibri"/>
                <a:ea typeface="Calibri"/>
                <a:cs typeface="Calibri"/>
                <a:sym typeface="Calibri"/>
              </a:defRPr>
            </a:lvl1pPr>
            <a:lvl2pPr indent="0" lvl="1" marL="0" algn="r">
              <a:spcBef>
                <a:spcPts val="0"/>
              </a:spcBef>
              <a:buNone/>
              <a:defRPr sz="1050">
                <a:solidFill>
                  <a:schemeClr val="dk2"/>
                </a:solidFill>
                <a:latin typeface="Calibri"/>
                <a:ea typeface="Calibri"/>
                <a:cs typeface="Calibri"/>
                <a:sym typeface="Calibri"/>
              </a:defRPr>
            </a:lvl2pPr>
            <a:lvl3pPr indent="0" lvl="2" marL="0" algn="r">
              <a:spcBef>
                <a:spcPts val="0"/>
              </a:spcBef>
              <a:buNone/>
              <a:defRPr sz="1050">
                <a:solidFill>
                  <a:schemeClr val="dk2"/>
                </a:solidFill>
                <a:latin typeface="Calibri"/>
                <a:ea typeface="Calibri"/>
                <a:cs typeface="Calibri"/>
                <a:sym typeface="Calibri"/>
              </a:defRPr>
            </a:lvl3pPr>
            <a:lvl4pPr indent="0" lvl="3" marL="0" algn="r">
              <a:spcBef>
                <a:spcPts val="0"/>
              </a:spcBef>
              <a:buNone/>
              <a:defRPr sz="1050">
                <a:solidFill>
                  <a:schemeClr val="dk2"/>
                </a:solidFill>
                <a:latin typeface="Calibri"/>
                <a:ea typeface="Calibri"/>
                <a:cs typeface="Calibri"/>
                <a:sym typeface="Calibri"/>
              </a:defRPr>
            </a:lvl4pPr>
            <a:lvl5pPr indent="0" lvl="4" marL="0" algn="r">
              <a:spcBef>
                <a:spcPts val="0"/>
              </a:spcBef>
              <a:buNone/>
              <a:defRPr sz="1050">
                <a:solidFill>
                  <a:schemeClr val="dk2"/>
                </a:solidFill>
                <a:latin typeface="Calibri"/>
                <a:ea typeface="Calibri"/>
                <a:cs typeface="Calibri"/>
                <a:sym typeface="Calibri"/>
              </a:defRPr>
            </a:lvl5pPr>
            <a:lvl6pPr indent="0" lvl="5" marL="0" algn="r">
              <a:spcBef>
                <a:spcPts val="0"/>
              </a:spcBef>
              <a:buNone/>
              <a:defRPr sz="1050">
                <a:solidFill>
                  <a:schemeClr val="dk2"/>
                </a:solidFill>
                <a:latin typeface="Calibri"/>
                <a:ea typeface="Calibri"/>
                <a:cs typeface="Calibri"/>
                <a:sym typeface="Calibri"/>
              </a:defRPr>
            </a:lvl6pPr>
            <a:lvl7pPr indent="0" lvl="6" marL="0" algn="r">
              <a:spcBef>
                <a:spcPts val="0"/>
              </a:spcBef>
              <a:buNone/>
              <a:defRPr sz="1050">
                <a:solidFill>
                  <a:schemeClr val="dk2"/>
                </a:solidFill>
                <a:latin typeface="Calibri"/>
                <a:ea typeface="Calibri"/>
                <a:cs typeface="Calibri"/>
                <a:sym typeface="Calibri"/>
              </a:defRPr>
            </a:lvl7pPr>
            <a:lvl8pPr indent="0" lvl="7" marL="0" algn="r">
              <a:spcBef>
                <a:spcPts val="0"/>
              </a:spcBef>
              <a:buNone/>
              <a:defRPr sz="1050">
                <a:solidFill>
                  <a:schemeClr val="dk2"/>
                </a:solidFill>
                <a:latin typeface="Calibri"/>
                <a:ea typeface="Calibri"/>
                <a:cs typeface="Calibri"/>
                <a:sym typeface="Calibri"/>
              </a:defRPr>
            </a:lvl8pPr>
            <a:lvl9pPr indent="0" lvl="8" marL="0" algn="r">
              <a:spcBef>
                <a:spcPts val="0"/>
              </a:spcBef>
              <a:buNone/>
              <a:defRPr sz="105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 name="Shape 36"/>
        <p:cNvGrpSpPr/>
        <p:nvPr/>
      </p:nvGrpSpPr>
      <p:grpSpPr>
        <a:xfrm>
          <a:off x="0" y="0"/>
          <a:ext cx="0" cy="0"/>
          <a:chOff x="0" y="0"/>
          <a:chExt cx="0" cy="0"/>
        </a:xfrm>
      </p:grpSpPr>
      <p:sp>
        <p:nvSpPr>
          <p:cNvPr id="37" name="Google Shape;37;p2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6565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26"/>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 name="Google Shape;39;p2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2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2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27"/>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6565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27"/>
          <p:cNvSpPr txBox="1"/>
          <p:nvPr>
            <p:ph idx="1" type="body"/>
          </p:nvPr>
        </p:nvSpPr>
        <p:spPr>
          <a:xfrm>
            <a:off x="1097278"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5" name="Google Shape;45;p27"/>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2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49" name="Shape 49"/>
        <p:cNvGrpSpPr/>
        <p:nvPr/>
      </p:nvGrpSpPr>
      <p:grpSpPr>
        <a:xfrm>
          <a:off x="0" y="0"/>
          <a:ext cx="0" cy="0"/>
          <a:chOff x="0" y="0"/>
          <a:chExt cx="0" cy="0"/>
        </a:xfrm>
      </p:grpSpPr>
      <p:sp>
        <p:nvSpPr>
          <p:cNvPr id="50" name="Google Shape;50;p2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8"/>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8"/>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515151"/>
              </a:buClr>
              <a:buSzPts val="8000"/>
              <a:buFont typeface="Calibri"/>
              <a:buNone/>
              <a:defRPr sz="8000">
                <a:solidFill>
                  <a:srgbClr val="51515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28"/>
          <p:cNvSpPr txBox="1"/>
          <p:nvPr>
            <p:ph idx="1" type="subTitle"/>
          </p:nvPr>
        </p:nvSpPr>
        <p:spPr>
          <a:xfrm>
            <a:off x="1100051" y="4455621"/>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54" name="Google Shape;54;p2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57" name="Google Shape;57;p28"/>
          <p:cNvCxnSpPr/>
          <p:nvPr/>
        </p:nvCxnSpPr>
        <p:spPr>
          <a:xfrm>
            <a:off x="1207658" y="4343400"/>
            <a:ext cx="9875520" cy="0"/>
          </a:xfrm>
          <a:prstGeom prst="straightConnector1">
            <a:avLst/>
          </a:prstGeom>
          <a:noFill/>
          <a:ln cap="flat" cmpd="sng" w="9525">
            <a:solidFill>
              <a:srgbClr val="989898"/>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58" name="Shape 58"/>
        <p:cNvGrpSpPr/>
        <p:nvPr/>
      </p:nvGrpSpPr>
      <p:grpSpPr>
        <a:xfrm>
          <a:off x="0" y="0"/>
          <a:ext cx="0" cy="0"/>
          <a:chOff x="0" y="0"/>
          <a:chExt cx="0" cy="0"/>
        </a:xfrm>
      </p:grpSpPr>
      <p:sp>
        <p:nvSpPr>
          <p:cNvPr id="59" name="Google Shape;59;p29"/>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9"/>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9"/>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515151"/>
              </a:buClr>
              <a:buSzPts val="8000"/>
              <a:buFont typeface="Calibri"/>
              <a:buNone/>
              <a:defRPr b="0" sz="8000">
                <a:solidFill>
                  <a:srgbClr val="51515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29"/>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D8D8D"/>
                </a:solidFill>
              </a:defRPr>
            </a:lvl2pPr>
            <a:lvl3pPr indent="-228600" lvl="2" marL="1371600" algn="l">
              <a:lnSpc>
                <a:spcPct val="90000"/>
              </a:lnSpc>
              <a:spcBef>
                <a:spcPts val="400"/>
              </a:spcBef>
              <a:spcAft>
                <a:spcPts val="0"/>
              </a:spcAft>
              <a:buSzPts val="1600"/>
              <a:buNone/>
              <a:defRPr sz="1600">
                <a:solidFill>
                  <a:srgbClr val="8D8D8D"/>
                </a:solidFill>
              </a:defRPr>
            </a:lvl3pPr>
            <a:lvl4pPr indent="-228600" lvl="3" marL="1828800" algn="l">
              <a:lnSpc>
                <a:spcPct val="90000"/>
              </a:lnSpc>
              <a:spcBef>
                <a:spcPts val="400"/>
              </a:spcBef>
              <a:spcAft>
                <a:spcPts val="0"/>
              </a:spcAft>
              <a:buSzPts val="1400"/>
              <a:buNone/>
              <a:defRPr sz="1400">
                <a:solidFill>
                  <a:srgbClr val="8D8D8D"/>
                </a:solidFill>
              </a:defRPr>
            </a:lvl4pPr>
            <a:lvl5pPr indent="-228600" lvl="4" marL="2286000" algn="l">
              <a:lnSpc>
                <a:spcPct val="90000"/>
              </a:lnSpc>
              <a:spcBef>
                <a:spcPts val="400"/>
              </a:spcBef>
              <a:spcAft>
                <a:spcPts val="0"/>
              </a:spcAft>
              <a:buSzPts val="1400"/>
              <a:buNone/>
              <a:defRPr sz="1400">
                <a:solidFill>
                  <a:srgbClr val="8D8D8D"/>
                </a:solidFill>
              </a:defRPr>
            </a:lvl5pPr>
            <a:lvl6pPr indent="-228600" lvl="5" marL="2743200" algn="l">
              <a:lnSpc>
                <a:spcPct val="90000"/>
              </a:lnSpc>
              <a:spcBef>
                <a:spcPts val="400"/>
              </a:spcBef>
              <a:spcAft>
                <a:spcPts val="0"/>
              </a:spcAft>
              <a:buSzPts val="1400"/>
              <a:buNone/>
              <a:defRPr sz="1400">
                <a:solidFill>
                  <a:srgbClr val="8D8D8D"/>
                </a:solidFill>
              </a:defRPr>
            </a:lvl6pPr>
            <a:lvl7pPr indent="-228600" lvl="6" marL="3200400" algn="l">
              <a:lnSpc>
                <a:spcPct val="90000"/>
              </a:lnSpc>
              <a:spcBef>
                <a:spcPts val="400"/>
              </a:spcBef>
              <a:spcAft>
                <a:spcPts val="0"/>
              </a:spcAft>
              <a:buSzPts val="1400"/>
              <a:buNone/>
              <a:defRPr sz="1400">
                <a:solidFill>
                  <a:srgbClr val="8D8D8D"/>
                </a:solidFill>
              </a:defRPr>
            </a:lvl7pPr>
            <a:lvl8pPr indent="-228600" lvl="7" marL="3657600" algn="l">
              <a:lnSpc>
                <a:spcPct val="90000"/>
              </a:lnSpc>
              <a:spcBef>
                <a:spcPts val="400"/>
              </a:spcBef>
              <a:spcAft>
                <a:spcPts val="0"/>
              </a:spcAft>
              <a:buSzPts val="1400"/>
              <a:buNone/>
              <a:defRPr sz="1400">
                <a:solidFill>
                  <a:srgbClr val="8D8D8D"/>
                </a:solidFill>
              </a:defRPr>
            </a:lvl8pPr>
            <a:lvl9pPr indent="-228600" lvl="8" marL="4114800" algn="l">
              <a:lnSpc>
                <a:spcPct val="90000"/>
              </a:lnSpc>
              <a:spcBef>
                <a:spcPts val="400"/>
              </a:spcBef>
              <a:spcAft>
                <a:spcPts val="400"/>
              </a:spcAft>
              <a:buSzPts val="1400"/>
              <a:buNone/>
              <a:defRPr sz="1400">
                <a:solidFill>
                  <a:srgbClr val="8D8D8D"/>
                </a:solidFill>
              </a:defRPr>
            </a:lvl9pPr>
          </a:lstStyle>
          <a:p/>
        </p:txBody>
      </p:sp>
      <p:sp>
        <p:nvSpPr>
          <p:cNvPr id="63" name="Google Shape;63;p2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66" name="Google Shape;66;p29"/>
          <p:cNvCxnSpPr/>
          <p:nvPr/>
        </p:nvCxnSpPr>
        <p:spPr>
          <a:xfrm>
            <a:off x="1207658" y="4343400"/>
            <a:ext cx="9875520" cy="0"/>
          </a:xfrm>
          <a:prstGeom prst="straightConnector1">
            <a:avLst/>
          </a:prstGeom>
          <a:noFill/>
          <a:ln cap="flat" cmpd="sng" w="9525">
            <a:solidFill>
              <a:srgbClr val="989898"/>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7" name="Shape 67"/>
        <p:cNvGrpSpPr/>
        <p:nvPr/>
      </p:nvGrpSpPr>
      <p:grpSpPr>
        <a:xfrm>
          <a:off x="0" y="0"/>
          <a:ext cx="0" cy="0"/>
          <a:chOff x="0" y="0"/>
          <a:chExt cx="0" cy="0"/>
        </a:xfrm>
      </p:grpSpPr>
      <p:sp>
        <p:nvSpPr>
          <p:cNvPr id="68" name="Google Shape;68;p3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6565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30"/>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70" name="Google Shape;70;p30"/>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1" name="Google Shape;71;p30"/>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72" name="Google Shape;72;p30"/>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3" name="Google Shape;73;p3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3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6565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3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3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81" name="Shape 81"/>
        <p:cNvGrpSpPr/>
        <p:nvPr/>
      </p:nvGrpSpPr>
      <p:grpSpPr>
        <a:xfrm>
          <a:off x="0" y="0"/>
          <a:ext cx="0" cy="0"/>
          <a:chOff x="0" y="0"/>
          <a:chExt cx="0" cy="0"/>
        </a:xfrm>
      </p:grpSpPr>
      <p:sp>
        <p:nvSpPr>
          <p:cNvPr id="82" name="Google Shape;82;p32"/>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2"/>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3"/>
          <p:cNvSpPr/>
          <p:nvPr/>
        </p:nvSpPr>
        <p:spPr>
          <a:xfrm>
            <a:off x="15" y="6334316"/>
            <a:ext cx="12191985" cy="6648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656565"/>
              </a:buClr>
              <a:buSzPts val="4800"/>
              <a:buFont typeface="Calibri"/>
              <a:buNone/>
              <a:defRPr b="0" i="0" sz="4800" u="none" cap="none" strike="noStrike">
                <a:solidFill>
                  <a:srgbClr val="65656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23"/>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656565"/>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656565"/>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656565"/>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656565"/>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656565"/>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656565"/>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656565"/>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656565"/>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656565"/>
                </a:solidFill>
                <a:latin typeface="Calibri"/>
                <a:ea typeface="Calibri"/>
                <a:cs typeface="Calibri"/>
                <a:sym typeface="Calibri"/>
              </a:defRPr>
            </a:lvl9pPr>
          </a:lstStyle>
          <a:p/>
        </p:txBody>
      </p:sp>
      <p:sp>
        <p:nvSpPr>
          <p:cNvPr id="14" name="Google Shape;14;p2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7" name="Google Shape;17;p23"/>
          <p:cNvCxnSpPr/>
          <p:nvPr/>
        </p:nvCxnSpPr>
        <p:spPr>
          <a:xfrm>
            <a:off x="1193532" y="1737845"/>
            <a:ext cx="9966960" cy="0"/>
          </a:xfrm>
          <a:prstGeom prst="straightConnector1">
            <a:avLst/>
          </a:prstGeom>
          <a:noFill/>
          <a:ln cap="flat" cmpd="sng" w="9525">
            <a:solidFill>
              <a:srgbClr val="989898"/>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9.png"/><Relationship Id="rId4" Type="http://schemas.openxmlformats.org/officeDocument/2006/relationships/hyperlink" Target="https://drive.google.com/a/themadronagroup.com/open?id=1xFvkrXOT8KRwxFbx-twl15gUFpUosF9T&amp;usp=sharing" TargetMode="External"/><Relationship Id="rId5" Type="http://schemas.openxmlformats.org/officeDocument/2006/relationships/hyperlink" Target="https://drive.google.com/a/themadronagroup.com/open?id=1xFvkrXOT8KRwxFbx-twl15gUFpUosF9T&amp;usp=sharing" TargetMode="External"/><Relationship Id="rId6" Type="http://schemas.openxmlformats.org/officeDocument/2006/relationships/image" Target="../media/image75.png"/><Relationship Id="rId7" Type="http://schemas.openxmlformats.org/officeDocument/2006/relationships/hyperlink" Target="https://drive.google.com/a/themadronagroup.com/open?id=1xFvkrXOT8KRwxFbx-twl15gUFpUosF9T&amp;usp=shari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7.png"/><Relationship Id="rId6" Type="http://schemas.openxmlformats.org/officeDocument/2006/relationships/image" Target="../media/image69.png"/><Relationship Id="rId7" Type="http://schemas.openxmlformats.org/officeDocument/2006/relationships/image" Target="../media/image72.png"/><Relationship Id="rId8" Type="http://schemas.openxmlformats.org/officeDocument/2006/relationships/image" Target="../media/image8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0.jpg"/><Relationship Id="rId4" Type="http://schemas.openxmlformats.org/officeDocument/2006/relationships/image" Target="../media/image83.jpg"/><Relationship Id="rId5" Type="http://schemas.openxmlformats.org/officeDocument/2006/relationships/image" Target="../media/image78.jpg"/><Relationship Id="rId6" Type="http://schemas.openxmlformats.org/officeDocument/2006/relationships/image" Target="../media/image7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4.jpg"/><Relationship Id="rId4" Type="http://schemas.openxmlformats.org/officeDocument/2006/relationships/image" Target="../media/image10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9.jpg"/><Relationship Id="rId4" Type="http://schemas.openxmlformats.org/officeDocument/2006/relationships/image" Target="../media/image91.jpg"/><Relationship Id="rId5" Type="http://schemas.openxmlformats.org/officeDocument/2006/relationships/image" Target="../media/image84.jpg"/><Relationship Id="rId6" Type="http://schemas.openxmlformats.org/officeDocument/2006/relationships/image" Target="../media/image8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94.jpg"/><Relationship Id="rId4" Type="http://schemas.openxmlformats.org/officeDocument/2006/relationships/hyperlink" Target="https://my.matterport.com/show/?m=3nXUeP3fnDV&amp;brand=0" TargetMode="External"/><Relationship Id="rId5" Type="http://schemas.openxmlformats.org/officeDocument/2006/relationships/image" Target="../media/image10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0.png"/><Relationship Id="rId4" Type="http://schemas.openxmlformats.org/officeDocument/2006/relationships/image" Target="../media/image86.png"/><Relationship Id="rId9" Type="http://schemas.openxmlformats.org/officeDocument/2006/relationships/image" Target="../media/image100.png"/><Relationship Id="rId5" Type="http://schemas.openxmlformats.org/officeDocument/2006/relationships/image" Target="../media/image92.png"/><Relationship Id="rId6" Type="http://schemas.openxmlformats.org/officeDocument/2006/relationships/image" Target="../media/image96.png"/><Relationship Id="rId7" Type="http://schemas.openxmlformats.org/officeDocument/2006/relationships/image" Target="../media/image93.png"/><Relationship Id="rId8" Type="http://schemas.openxmlformats.org/officeDocument/2006/relationships/image" Target="../media/image98.png"/><Relationship Id="rId11" Type="http://schemas.openxmlformats.org/officeDocument/2006/relationships/image" Target="../media/image99.png"/><Relationship Id="rId10" Type="http://schemas.openxmlformats.org/officeDocument/2006/relationships/image" Target="../media/image102.png"/><Relationship Id="rId13" Type="http://schemas.openxmlformats.org/officeDocument/2006/relationships/image" Target="../media/image109.png"/><Relationship Id="rId12" Type="http://schemas.openxmlformats.org/officeDocument/2006/relationships/image" Target="../media/image103.png"/><Relationship Id="rId15" Type="http://schemas.openxmlformats.org/officeDocument/2006/relationships/image" Target="../media/image108.png"/><Relationship Id="rId14" Type="http://schemas.openxmlformats.org/officeDocument/2006/relationships/image" Target="../media/image9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0.jp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0.jpg"/><Relationship Id="rId4" Type="http://schemas.openxmlformats.org/officeDocument/2006/relationships/image" Target="../media/image1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3.jpg"/><Relationship Id="rId4" Type="http://schemas.openxmlformats.org/officeDocument/2006/relationships/image" Target="../media/image1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jpg"/><Relationship Id="rId4" Type="http://schemas.openxmlformats.org/officeDocument/2006/relationships/image" Target="../media/image9.jpg"/><Relationship Id="rId5"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29.jpg"/><Relationship Id="rId11" Type="http://schemas.openxmlformats.org/officeDocument/2006/relationships/image" Target="../media/image35.jpg"/><Relationship Id="rId10" Type="http://schemas.openxmlformats.org/officeDocument/2006/relationships/image" Target="../media/image34.jpg"/><Relationship Id="rId12" Type="http://schemas.openxmlformats.org/officeDocument/2006/relationships/image" Target="../media/image23.jpg"/><Relationship Id="rId9" Type="http://schemas.openxmlformats.org/officeDocument/2006/relationships/image" Target="../media/image2.jpg"/><Relationship Id="rId5" Type="http://schemas.openxmlformats.org/officeDocument/2006/relationships/image" Target="../media/image64.jpg"/><Relationship Id="rId6" Type="http://schemas.openxmlformats.org/officeDocument/2006/relationships/image" Target="../media/image11.jpg"/><Relationship Id="rId7" Type="http://schemas.openxmlformats.org/officeDocument/2006/relationships/image" Target="../media/image107.jpg"/><Relationship Id="rId8" Type="http://schemas.openxmlformats.org/officeDocument/2006/relationships/image" Target="../media/image6.jpg"/></Relationships>
</file>

<file path=ppt/slides/_rels/slide5.xml.rels><?xml version="1.0" encoding="UTF-8" standalone="yes"?><Relationships xmlns="http://schemas.openxmlformats.org/package/2006/relationships"><Relationship Id="rId20" Type="http://schemas.openxmlformats.org/officeDocument/2006/relationships/image" Target="../media/image45.jpg"/><Relationship Id="rId22" Type="http://schemas.openxmlformats.org/officeDocument/2006/relationships/image" Target="../media/image6.jpg"/><Relationship Id="rId21" Type="http://schemas.openxmlformats.org/officeDocument/2006/relationships/image" Target="../media/image31.jpg"/><Relationship Id="rId24" Type="http://schemas.openxmlformats.org/officeDocument/2006/relationships/image" Target="../media/image2.jpg"/><Relationship Id="rId23" Type="http://schemas.openxmlformats.org/officeDocument/2006/relationships/image" Target="../media/image33.jp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hyperlink" Target="https://www.facebook.com/pg/themadronagroup/reviews/" TargetMode="External"/><Relationship Id="rId9" Type="http://schemas.openxmlformats.org/officeDocument/2006/relationships/image" Target="../media/image16.png"/><Relationship Id="rId26" Type="http://schemas.openxmlformats.org/officeDocument/2006/relationships/image" Target="../media/image50.jpg"/><Relationship Id="rId25" Type="http://schemas.openxmlformats.org/officeDocument/2006/relationships/image" Target="../media/image32.jpg"/><Relationship Id="rId28" Type="http://schemas.openxmlformats.org/officeDocument/2006/relationships/image" Target="../media/image53.jpg"/><Relationship Id="rId27" Type="http://schemas.openxmlformats.org/officeDocument/2006/relationships/image" Target="../media/image46.jpg"/><Relationship Id="rId5" Type="http://schemas.openxmlformats.org/officeDocument/2006/relationships/image" Target="../media/image17.png"/><Relationship Id="rId6" Type="http://schemas.openxmlformats.org/officeDocument/2006/relationships/hyperlink" Target="https://goo.gl/maps/5B6EhquU55P2" TargetMode="External"/><Relationship Id="rId29" Type="http://schemas.openxmlformats.org/officeDocument/2006/relationships/image" Target="../media/image106.jpg"/><Relationship Id="rId7" Type="http://schemas.openxmlformats.org/officeDocument/2006/relationships/image" Target="../media/image19.png"/><Relationship Id="rId8" Type="http://schemas.openxmlformats.org/officeDocument/2006/relationships/hyperlink" Target="https://www.yelp.com/biz/the-madrona-group-lynnwood-2" TargetMode="External"/><Relationship Id="rId31" Type="http://schemas.openxmlformats.org/officeDocument/2006/relationships/image" Target="../media/image81.jpg"/><Relationship Id="rId30" Type="http://schemas.openxmlformats.org/officeDocument/2006/relationships/image" Target="../media/image36.jpg"/><Relationship Id="rId11" Type="http://schemas.openxmlformats.org/officeDocument/2006/relationships/image" Target="../media/image15.png"/><Relationship Id="rId33" Type="http://schemas.openxmlformats.org/officeDocument/2006/relationships/image" Target="../media/image56.jpg"/><Relationship Id="rId10" Type="http://schemas.openxmlformats.org/officeDocument/2006/relationships/hyperlink" Target="https://www.zillow.com/profile/Joe-Kiser/#reviews" TargetMode="External"/><Relationship Id="rId32" Type="http://schemas.openxmlformats.org/officeDocument/2006/relationships/image" Target="../media/image63.jpg"/><Relationship Id="rId13" Type="http://schemas.openxmlformats.org/officeDocument/2006/relationships/image" Target="../media/image20.jpg"/><Relationship Id="rId35" Type="http://schemas.openxmlformats.org/officeDocument/2006/relationships/image" Target="../media/image37.png"/><Relationship Id="rId12" Type="http://schemas.openxmlformats.org/officeDocument/2006/relationships/image" Target="../media/image18.png"/><Relationship Id="rId34" Type="http://schemas.openxmlformats.org/officeDocument/2006/relationships/image" Target="../media/image64.jpg"/><Relationship Id="rId15" Type="http://schemas.openxmlformats.org/officeDocument/2006/relationships/image" Target="../media/image14.jpg"/><Relationship Id="rId14" Type="http://schemas.openxmlformats.org/officeDocument/2006/relationships/image" Target="../media/image21.jpg"/><Relationship Id="rId17" Type="http://schemas.openxmlformats.org/officeDocument/2006/relationships/image" Target="../media/image28.jpg"/><Relationship Id="rId16" Type="http://schemas.openxmlformats.org/officeDocument/2006/relationships/image" Target="../media/image22.jpg"/><Relationship Id="rId19" Type="http://schemas.openxmlformats.org/officeDocument/2006/relationships/image" Target="../media/image26.jpg"/><Relationship Id="rId18" Type="http://schemas.openxmlformats.org/officeDocument/2006/relationships/image" Target="../media/image3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42.jpg"/><Relationship Id="rId9" Type="http://schemas.openxmlformats.org/officeDocument/2006/relationships/image" Target="../media/image47.png"/><Relationship Id="rId5" Type="http://schemas.openxmlformats.org/officeDocument/2006/relationships/image" Target="../media/image44.jpg"/><Relationship Id="rId6" Type="http://schemas.openxmlformats.org/officeDocument/2006/relationships/image" Target="../media/image48.jpg"/><Relationship Id="rId7" Type="http://schemas.openxmlformats.org/officeDocument/2006/relationships/image" Target="../media/image51.jpg"/><Relationship Id="rId8" Type="http://schemas.openxmlformats.org/officeDocument/2006/relationships/image" Target="../media/image49.png"/><Relationship Id="rId11" Type="http://schemas.openxmlformats.org/officeDocument/2006/relationships/image" Target="../media/image52.jpg"/><Relationship Id="rId10" Type="http://schemas.openxmlformats.org/officeDocument/2006/relationships/image" Target="../media/image55.jpg"/><Relationship Id="rId13" Type="http://schemas.openxmlformats.org/officeDocument/2006/relationships/image" Target="../media/image54.jpg"/><Relationship Id="rId12" Type="http://schemas.openxmlformats.org/officeDocument/2006/relationships/image" Target="../media/image58.jpg"/><Relationship Id="rId15" Type="http://schemas.openxmlformats.org/officeDocument/2006/relationships/image" Target="../media/image59.jpg"/><Relationship Id="rId14" Type="http://schemas.openxmlformats.org/officeDocument/2006/relationships/image" Target="../media/image57.jpg"/><Relationship Id="rId17" Type="http://schemas.openxmlformats.org/officeDocument/2006/relationships/image" Target="../media/image60.png"/><Relationship Id="rId16" Type="http://schemas.openxmlformats.org/officeDocument/2006/relationships/image" Target="../media/image6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1.png"/><Relationship Id="rId4" Type="http://schemas.openxmlformats.org/officeDocument/2006/relationships/image" Target="../media/image66.jpg"/><Relationship Id="rId5" Type="http://schemas.openxmlformats.org/officeDocument/2006/relationships/image" Target="../media/image71.png"/><Relationship Id="rId6" Type="http://schemas.openxmlformats.org/officeDocument/2006/relationships/image" Target="../media/image67.png"/><Relationship Id="rId7" Type="http://schemas.openxmlformats.org/officeDocument/2006/relationships/image" Target="../media/image6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8.png"/><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
        <p:nvSpPr>
          <p:cNvPr id="106" name="Google Shape;106;p1"/>
          <p:cNvSpPr txBox="1"/>
          <p:nvPr>
            <p:ph type="title"/>
          </p:nvPr>
        </p:nvSpPr>
        <p:spPr>
          <a:xfrm>
            <a:off x="1656968" y="5172989"/>
            <a:ext cx="10113645" cy="822960"/>
          </a:xfrm>
          <a:prstGeom prst="rect">
            <a:avLst/>
          </a:prstGeom>
          <a:noFill/>
          <a:ln>
            <a:noFill/>
          </a:ln>
        </p:spPr>
        <p:txBody>
          <a:bodyPr anchorCtr="0" anchor="b" bIns="0" lIns="91425" spcFirstLastPara="1" rIns="91425" wrap="square" tIns="0">
            <a:normAutofit/>
          </a:bodyPr>
          <a:lstStyle/>
          <a:p>
            <a:pPr indent="0" lvl="0" marL="0" rtl="0" algn="r">
              <a:lnSpc>
                <a:spcPct val="85000"/>
              </a:lnSpc>
              <a:spcBef>
                <a:spcPts val="0"/>
              </a:spcBef>
              <a:spcAft>
                <a:spcPts val="0"/>
              </a:spcAft>
              <a:buClr>
                <a:schemeClr val="lt1"/>
              </a:buClr>
              <a:buSzPts val="4800"/>
              <a:buFont typeface="Arial"/>
              <a:buNone/>
            </a:pPr>
            <a:r>
              <a:rPr lang="en-US" sz="4800">
                <a:solidFill>
                  <a:schemeClr val="lt1"/>
                </a:solidFill>
                <a:latin typeface="Arial"/>
                <a:ea typeface="Arial"/>
                <a:cs typeface="Arial"/>
                <a:sym typeface="Arial"/>
              </a:rPr>
              <a:t>STEPS TO </a:t>
            </a:r>
            <a:r>
              <a:rPr lang="en-US" sz="4800">
                <a:solidFill>
                  <a:schemeClr val="lt1"/>
                </a:solidFill>
                <a:latin typeface="Raleway"/>
                <a:ea typeface="Raleway"/>
                <a:cs typeface="Raleway"/>
                <a:sym typeface="Raleway"/>
              </a:rPr>
              <a:t>SELLING SUCESS</a:t>
            </a:r>
            <a:endParaRPr/>
          </a:p>
        </p:txBody>
      </p:sp>
      <p:sp>
        <p:nvSpPr>
          <p:cNvPr id="107" name="Google Shape;107;p1"/>
          <p:cNvSpPr txBox="1"/>
          <p:nvPr>
            <p:ph idx="1" type="body"/>
          </p:nvPr>
        </p:nvSpPr>
        <p:spPr>
          <a:xfrm>
            <a:off x="1657349" y="5995949"/>
            <a:ext cx="10113264" cy="594360"/>
          </a:xfrm>
          <a:prstGeom prst="rect">
            <a:avLst/>
          </a:prstGeom>
          <a:noFill/>
          <a:ln>
            <a:noFill/>
          </a:ln>
        </p:spPr>
        <p:txBody>
          <a:bodyPr anchorCtr="0" anchor="t" bIns="91425" lIns="91425" spcFirstLastPara="1" rIns="91425" wrap="square" tIns="0">
            <a:normAutofit/>
          </a:bodyPr>
          <a:lstStyle/>
          <a:p>
            <a:pPr indent="0" lvl="0" marL="0" rtl="0" algn="r">
              <a:lnSpc>
                <a:spcPct val="90000"/>
              </a:lnSpc>
              <a:spcBef>
                <a:spcPts val="0"/>
              </a:spcBef>
              <a:spcAft>
                <a:spcPts val="0"/>
              </a:spcAft>
              <a:buSzPts val="1800"/>
              <a:buNone/>
            </a:pPr>
            <a:r>
              <a:rPr lang="en-US" sz="1800">
                <a:solidFill>
                  <a:schemeClr val="lt1"/>
                </a:solidFill>
                <a:latin typeface="Raleway"/>
                <a:ea typeface="Raleway"/>
                <a:cs typeface="Raleway"/>
                <a:sym typeface="Raleway"/>
              </a:rPr>
              <a:t>With John L. Scott Team TMG</a:t>
            </a:r>
            <a:endParaRPr sz="800">
              <a:solidFill>
                <a:schemeClr val="lt1"/>
              </a:solidFill>
              <a:latin typeface="Raleway"/>
              <a:ea typeface="Raleway"/>
              <a:cs typeface="Raleway"/>
              <a:sym typeface="Raleway"/>
            </a:endParaRPr>
          </a:p>
        </p:txBody>
      </p:sp>
      <p:pic>
        <p:nvPicPr>
          <p:cNvPr descr="A picture containing drawing&#10;&#10;Description automatically generated" id="108" name="Google Shape;108;p1"/>
          <p:cNvPicPr preferRelativeResize="0"/>
          <p:nvPr/>
        </p:nvPicPr>
        <p:blipFill rotWithShape="1">
          <a:blip r:embed="rId3">
            <a:alphaModFix/>
          </a:blip>
          <a:srcRect b="0" l="0" r="0" t="0"/>
          <a:stretch/>
        </p:blipFill>
        <p:spPr>
          <a:xfrm>
            <a:off x="76819" y="5584469"/>
            <a:ext cx="3366773" cy="1174981"/>
          </a:xfrm>
          <a:prstGeom prst="rect">
            <a:avLst/>
          </a:prstGeom>
          <a:noFill/>
          <a:ln>
            <a:noFill/>
          </a:ln>
        </p:spPr>
      </p:pic>
      <p:pic>
        <p:nvPicPr>
          <p:cNvPr descr="A living room with a couch and chairs&#10;&#10;Description automatically generated with low confidence" id="109" name="Google Shape;109;p1"/>
          <p:cNvPicPr preferRelativeResize="0"/>
          <p:nvPr/>
        </p:nvPicPr>
        <p:blipFill rotWithShape="1">
          <a:blip r:embed="rId4">
            <a:alphaModFix/>
          </a:blip>
          <a:srcRect b="6478" l="0" r="0" t="22978"/>
          <a:stretch/>
        </p:blipFill>
        <p:spPr>
          <a:xfrm>
            <a:off x="0" y="0"/>
            <a:ext cx="12202391" cy="49188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8" name="Shape 278"/>
        <p:cNvGrpSpPr/>
        <p:nvPr/>
      </p:nvGrpSpPr>
      <p:grpSpPr>
        <a:xfrm>
          <a:off x="0" y="0"/>
          <a:ext cx="0" cy="0"/>
          <a:chOff x="0" y="0"/>
          <a:chExt cx="0" cy="0"/>
        </a:xfrm>
      </p:grpSpPr>
      <p:sp>
        <p:nvSpPr>
          <p:cNvPr id="279" name="Google Shape;279;p10"/>
          <p:cNvSpPr txBox="1"/>
          <p:nvPr>
            <p:ph type="title"/>
          </p:nvPr>
        </p:nvSpPr>
        <p:spPr>
          <a:xfrm>
            <a:off x="457200" y="594359"/>
            <a:ext cx="2899458" cy="22860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FFFFFF"/>
              </a:buClr>
              <a:buSzPts val="4400"/>
              <a:buFont typeface="Arial"/>
              <a:buNone/>
            </a:pPr>
            <a:r>
              <a:rPr lang="en-US" sz="4400">
                <a:latin typeface="Arial"/>
                <a:ea typeface="Arial"/>
                <a:cs typeface="Arial"/>
                <a:sym typeface="Arial"/>
              </a:rPr>
              <a:t>MAP OF SOLD HOMES</a:t>
            </a:r>
            <a:endParaRPr/>
          </a:p>
        </p:txBody>
      </p:sp>
      <p:sp>
        <p:nvSpPr>
          <p:cNvPr id="280" name="Google Shape;280;p10"/>
          <p:cNvSpPr txBox="1"/>
          <p:nvPr>
            <p:ph idx="2" type="body"/>
          </p:nvPr>
        </p:nvSpPr>
        <p:spPr>
          <a:xfrm>
            <a:off x="457200" y="2884517"/>
            <a:ext cx="2899458" cy="33791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000"/>
              <a:buNone/>
            </a:pPr>
            <a:r>
              <a:rPr lang="en-US" sz="2000">
                <a:latin typeface="Raleway"/>
                <a:ea typeface="Raleway"/>
                <a:cs typeface="Raleway"/>
                <a:sym typeface="Raleway"/>
              </a:rPr>
              <a:t>We Sell From Arlington to Heron Island From Port Angeles to Plaine and Everywhere In Between</a:t>
            </a:r>
            <a:endParaRPr/>
          </a:p>
        </p:txBody>
      </p:sp>
      <p:sp>
        <p:nvSpPr>
          <p:cNvPr id="281" name="Google Shape;281;p10"/>
          <p:cNvSpPr/>
          <p:nvPr/>
        </p:nvSpPr>
        <p:spPr>
          <a:xfrm>
            <a:off x="3356658" y="0"/>
            <a:ext cx="113817" cy="6858000"/>
          </a:xfrm>
          <a:prstGeom prst="rect">
            <a:avLst/>
          </a:prstGeom>
          <a:solidFill>
            <a:schemeClr val="accent1"/>
          </a:solidFill>
          <a:ln cap="flat" cmpd="sng" w="15875">
            <a:solidFill>
              <a:srgbClr val="634C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ap&#10;&#10;Description automatically generated" id="282" name="Google Shape;282;p10"/>
          <p:cNvPicPr preferRelativeResize="0"/>
          <p:nvPr/>
        </p:nvPicPr>
        <p:blipFill rotWithShape="1">
          <a:blip r:embed="rId3">
            <a:alphaModFix/>
          </a:blip>
          <a:srcRect b="1771" l="0" r="0" t="1215"/>
          <a:stretch/>
        </p:blipFill>
        <p:spPr>
          <a:xfrm>
            <a:off x="3470475" y="0"/>
            <a:ext cx="8721525" cy="6858000"/>
          </a:xfrm>
          <a:prstGeom prst="rect">
            <a:avLst/>
          </a:prstGeom>
          <a:noFill/>
          <a:ln>
            <a:noFill/>
          </a:ln>
        </p:spPr>
      </p:pic>
      <p:grpSp>
        <p:nvGrpSpPr>
          <p:cNvPr id="283" name="Google Shape;283;p10"/>
          <p:cNvGrpSpPr/>
          <p:nvPr/>
        </p:nvGrpSpPr>
        <p:grpSpPr>
          <a:xfrm>
            <a:off x="8152434" y="364315"/>
            <a:ext cx="3730905" cy="1794076"/>
            <a:chOff x="8152434" y="364315"/>
            <a:chExt cx="3730905" cy="1794076"/>
          </a:xfrm>
        </p:grpSpPr>
        <p:sp>
          <p:nvSpPr>
            <p:cNvPr id="284" name="Google Shape;284;p10">
              <a:hlinkClick r:id="rId4"/>
            </p:cNvPr>
            <p:cNvSpPr/>
            <p:nvPr/>
          </p:nvSpPr>
          <p:spPr>
            <a:xfrm>
              <a:off x="8300976" y="364315"/>
              <a:ext cx="3433823" cy="1794076"/>
            </a:xfrm>
            <a:prstGeom prst="flowChartProcess">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ap with pin" id="285" name="Google Shape;285;p10">
              <a:hlinkClick r:id="rId5"/>
            </p:cNvPr>
            <p:cNvPicPr preferRelativeResize="0"/>
            <p:nvPr/>
          </p:nvPicPr>
          <p:blipFill rotWithShape="1">
            <a:blip r:embed="rId6">
              <a:alphaModFix/>
            </a:blip>
            <a:srcRect b="0" l="0" r="0" t="0"/>
            <a:stretch/>
          </p:blipFill>
          <p:spPr>
            <a:xfrm>
              <a:off x="9456515" y="932913"/>
              <a:ext cx="914400" cy="914400"/>
            </a:xfrm>
            <a:prstGeom prst="rect">
              <a:avLst/>
            </a:prstGeom>
            <a:noFill/>
            <a:ln>
              <a:noFill/>
            </a:ln>
          </p:spPr>
        </p:pic>
        <p:sp>
          <p:nvSpPr>
            <p:cNvPr id="286" name="Google Shape;286;p10">
              <a:hlinkClick r:id="rId7"/>
            </p:cNvPr>
            <p:cNvSpPr txBox="1"/>
            <p:nvPr/>
          </p:nvSpPr>
          <p:spPr>
            <a:xfrm>
              <a:off x="8152434" y="594359"/>
              <a:ext cx="373090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Raleway"/>
                  <a:ea typeface="Raleway"/>
                  <a:cs typeface="Raleway"/>
                  <a:sym typeface="Raleway"/>
                </a:rPr>
                <a:t>CLICK TO VIEW INTERACTIVE MAP</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200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500"/>
                                        <p:tgtEl>
                                          <p:spTgt spid="28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1"/>
          <p:cNvSpPr txBox="1"/>
          <p:nvPr>
            <p:ph type="title"/>
          </p:nvPr>
        </p:nvSpPr>
        <p:spPr>
          <a:xfrm>
            <a:off x="1548693" y="5087999"/>
            <a:ext cx="10113645" cy="822960"/>
          </a:xfrm>
          <a:prstGeom prst="rect">
            <a:avLst/>
          </a:prstGeom>
          <a:noFill/>
          <a:ln>
            <a:noFill/>
          </a:ln>
        </p:spPr>
        <p:txBody>
          <a:bodyPr anchorCtr="0" anchor="b" bIns="0" lIns="91425" spcFirstLastPara="1" rIns="91425" wrap="square" tIns="0">
            <a:normAutofit/>
          </a:bodyPr>
          <a:lstStyle/>
          <a:p>
            <a:pPr indent="0" lvl="0" marL="0" rtl="0" algn="l">
              <a:lnSpc>
                <a:spcPct val="85000"/>
              </a:lnSpc>
              <a:spcBef>
                <a:spcPts val="0"/>
              </a:spcBef>
              <a:spcAft>
                <a:spcPts val="0"/>
              </a:spcAft>
              <a:buClr>
                <a:srgbClr val="FFFFFF"/>
              </a:buClr>
              <a:buSzPts val="4800"/>
              <a:buFont typeface="Arial"/>
              <a:buNone/>
            </a:pPr>
            <a:r>
              <a:rPr lang="en-US" sz="4800">
                <a:latin typeface="Arial"/>
                <a:ea typeface="Arial"/>
                <a:cs typeface="Arial"/>
                <a:sym typeface="Arial"/>
              </a:rPr>
              <a:t>3 WAYS TO SELL YOUR HOME</a:t>
            </a:r>
            <a:endParaRPr/>
          </a:p>
        </p:txBody>
      </p:sp>
      <p:sp>
        <p:nvSpPr>
          <p:cNvPr id="292" name="Google Shape;292;p11"/>
          <p:cNvSpPr txBox="1"/>
          <p:nvPr>
            <p:ph idx="1" type="body"/>
          </p:nvPr>
        </p:nvSpPr>
        <p:spPr>
          <a:xfrm>
            <a:off x="1676014" y="5999448"/>
            <a:ext cx="10113264" cy="594360"/>
          </a:xfrm>
          <a:prstGeom prst="rect">
            <a:avLst/>
          </a:prstGeom>
          <a:noFill/>
          <a:ln>
            <a:noFill/>
          </a:ln>
        </p:spPr>
        <p:txBody>
          <a:bodyPr anchorCtr="0" anchor="t" bIns="0" lIns="91425" spcFirstLastPara="1" rIns="91425" wrap="square" tIns="0">
            <a:normAutofit/>
          </a:bodyPr>
          <a:lstStyle/>
          <a:p>
            <a:pPr indent="0" lvl="0" marL="0" rtl="0" algn="l">
              <a:lnSpc>
                <a:spcPct val="90000"/>
              </a:lnSpc>
              <a:spcBef>
                <a:spcPts val="0"/>
              </a:spcBef>
              <a:spcAft>
                <a:spcPts val="0"/>
              </a:spcAft>
              <a:buSzPts val="2400"/>
              <a:buNone/>
            </a:pPr>
            <a:r>
              <a:rPr lang="en-US" sz="2400">
                <a:latin typeface="Arial"/>
                <a:ea typeface="Arial"/>
                <a:cs typeface="Arial"/>
                <a:sym typeface="Arial"/>
              </a:rPr>
              <a:t>You Have Choices When It Comes To Selling Your Home</a:t>
            </a:r>
            <a:endParaRPr/>
          </a:p>
        </p:txBody>
      </p:sp>
      <p:pic>
        <p:nvPicPr>
          <p:cNvPr descr="Dollar with solid fill" id="293" name="Google Shape;293;p11"/>
          <p:cNvPicPr preferRelativeResize="0"/>
          <p:nvPr/>
        </p:nvPicPr>
        <p:blipFill rotWithShape="1">
          <a:blip r:embed="rId3">
            <a:alphaModFix/>
          </a:blip>
          <a:srcRect b="0" l="0" r="0" t="0"/>
          <a:stretch/>
        </p:blipFill>
        <p:spPr>
          <a:xfrm>
            <a:off x="271542" y="5174346"/>
            <a:ext cx="1122282" cy="1122282"/>
          </a:xfrm>
          <a:prstGeom prst="rect">
            <a:avLst/>
          </a:prstGeom>
          <a:noFill/>
          <a:ln>
            <a:noFill/>
          </a:ln>
        </p:spPr>
      </p:pic>
      <p:grpSp>
        <p:nvGrpSpPr>
          <p:cNvPr id="294" name="Google Shape;294;p11"/>
          <p:cNvGrpSpPr/>
          <p:nvPr/>
        </p:nvGrpSpPr>
        <p:grpSpPr>
          <a:xfrm>
            <a:off x="358819" y="388445"/>
            <a:ext cx="3669169" cy="4253003"/>
            <a:chOff x="358819" y="388445"/>
            <a:chExt cx="3669169" cy="4253003"/>
          </a:xfrm>
        </p:grpSpPr>
        <p:sp>
          <p:nvSpPr>
            <p:cNvPr id="295" name="Google Shape;295;p11"/>
            <p:cNvSpPr/>
            <p:nvPr/>
          </p:nvSpPr>
          <p:spPr>
            <a:xfrm>
              <a:off x="358819" y="388445"/>
              <a:ext cx="3599726" cy="4253003"/>
            </a:xfrm>
            <a:prstGeom prst="rect">
              <a:avLst/>
            </a:prstGeom>
            <a:solidFill>
              <a:schemeClr val="accent1"/>
            </a:solidFill>
            <a:ln cap="flat" cmpd="sng" w="15875">
              <a:solidFill>
                <a:srgbClr val="634C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6" name="Google Shape;296;p11"/>
            <p:cNvSpPr txBox="1"/>
            <p:nvPr/>
          </p:nvSpPr>
          <p:spPr>
            <a:xfrm>
              <a:off x="1031367" y="649749"/>
              <a:ext cx="299662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Arial"/>
                  <a:ea typeface="Arial"/>
                  <a:cs typeface="Arial"/>
                  <a:sym typeface="Arial"/>
                </a:rPr>
                <a:t>CASH BUYER</a:t>
              </a:r>
              <a:endParaRPr/>
            </a:p>
          </p:txBody>
        </p:sp>
        <p:sp>
          <p:nvSpPr>
            <p:cNvPr id="297" name="Google Shape;297;p11"/>
            <p:cNvSpPr/>
            <p:nvPr/>
          </p:nvSpPr>
          <p:spPr>
            <a:xfrm>
              <a:off x="526650" y="1227622"/>
              <a:ext cx="3264063" cy="3236063"/>
            </a:xfrm>
            <a:prstGeom prst="rect">
              <a:avLst/>
            </a:prstGeom>
            <a:solidFill>
              <a:schemeClr val="lt1"/>
            </a:solid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logo&#10;&#10;Description automatically generated" id="298" name="Google Shape;298;p11"/>
            <p:cNvPicPr preferRelativeResize="0"/>
            <p:nvPr/>
          </p:nvPicPr>
          <p:blipFill rotWithShape="1">
            <a:blip r:embed="rId4">
              <a:alphaModFix/>
            </a:blip>
            <a:srcRect b="0" l="0" r="0" t="0"/>
            <a:stretch/>
          </p:blipFill>
          <p:spPr>
            <a:xfrm>
              <a:off x="761609" y="1554732"/>
              <a:ext cx="2939975" cy="722744"/>
            </a:xfrm>
            <a:prstGeom prst="rect">
              <a:avLst/>
            </a:prstGeom>
            <a:noFill/>
            <a:ln>
              <a:noFill/>
            </a:ln>
          </p:spPr>
        </p:pic>
        <p:sp>
          <p:nvSpPr>
            <p:cNvPr id="299" name="Google Shape;299;p11"/>
            <p:cNvSpPr txBox="1"/>
            <p:nvPr/>
          </p:nvSpPr>
          <p:spPr>
            <a:xfrm>
              <a:off x="795638" y="2277476"/>
              <a:ext cx="2777930"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John L. Scott exclusive program to find cash buyers for your home.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Faster</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Sell As Is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10-20% Less Profit</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No Fee</a:t>
              </a:r>
              <a:endParaRPr/>
            </a:p>
          </p:txBody>
        </p:sp>
        <p:pic>
          <p:nvPicPr>
            <p:cNvPr descr="Badge 1 outline" id="300" name="Google Shape;300;p11"/>
            <p:cNvPicPr preferRelativeResize="0"/>
            <p:nvPr/>
          </p:nvPicPr>
          <p:blipFill rotWithShape="1">
            <a:blip r:embed="rId5">
              <a:alphaModFix/>
            </a:blip>
            <a:srcRect b="0" l="0" r="0" t="0"/>
            <a:stretch/>
          </p:blipFill>
          <p:spPr>
            <a:xfrm>
              <a:off x="553745" y="641940"/>
              <a:ext cx="415727" cy="415727"/>
            </a:xfrm>
            <a:prstGeom prst="rect">
              <a:avLst/>
            </a:prstGeom>
            <a:noFill/>
            <a:ln>
              <a:noFill/>
            </a:ln>
          </p:spPr>
        </p:pic>
      </p:grpSp>
      <p:grpSp>
        <p:nvGrpSpPr>
          <p:cNvPr id="301" name="Google Shape;301;p11"/>
          <p:cNvGrpSpPr/>
          <p:nvPr/>
        </p:nvGrpSpPr>
        <p:grpSpPr>
          <a:xfrm>
            <a:off x="4296977" y="412300"/>
            <a:ext cx="3599726" cy="4253003"/>
            <a:chOff x="4296977" y="412300"/>
            <a:chExt cx="3599726" cy="4253003"/>
          </a:xfrm>
        </p:grpSpPr>
        <p:sp>
          <p:nvSpPr>
            <p:cNvPr id="302" name="Google Shape;302;p11"/>
            <p:cNvSpPr/>
            <p:nvPr/>
          </p:nvSpPr>
          <p:spPr>
            <a:xfrm>
              <a:off x="4296977" y="412300"/>
              <a:ext cx="3599726" cy="4253003"/>
            </a:xfrm>
            <a:prstGeom prst="rect">
              <a:avLst/>
            </a:prstGeom>
            <a:solidFill>
              <a:schemeClr val="accent1"/>
            </a:solidFill>
            <a:ln cap="flat" cmpd="sng" w="15875">
              <a:solidFill>
                <a:srgbClr val="634C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11"/>
            <p:cNvSpPr txBox="1"/>
            <p:nvPr/>
          </p:nvSpPr>
          <p:spPr>
            <a:xfrm>
              <a:off x="4933563" y="649749"/>
              <a:ext cx="296314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Arial"/>
                  <a:ea typeface="Arial"/>
                  <a:cs typeface="Arial"/>
                  <a:sym typeface="Arial"/>
                </a:rPr>
                <a:t>OPEN MARKET</a:t>
              </a:r>
              <a:endParaRPr/>
            </a:p>
          </p:txBody>
        </p:sp>
        <p:sp>
          <p:nvSpPr>
            <p:cNvPr id="304" name="Google Shape;304;p11"/>
            <p:cNvSpPr/>
            <p:nvPr/>
          </p:nvSpPr>
          <p:spPr>
            <a:xfrm>
              <a:off x="4463969" y="1227621"/>
              <a:ext cx="3264063" cy="3236063"/>
            </a:xfrm>
            <a:prstGeom prst="rect">
              <a:avLst/>
            </a:prstGeom>
            <a:solidFill>
              <a:schemeClr val="lt1"/>
            </a:solid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5" name="Google Shape;305;p11"/>
            <p:cNvSpPr txBox="1"/>
            <p:nvPr/>
          </p:nvSpPr>
          <p:spPr>
            <a:xfrm>
              <a:off x="4707036" y="1496410"/>
              <a:ext cx="2777930" cy="289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Amazing digital marketing plan gets your home Maximum Exposure both online and offline. The traditional method of home sales.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Home is Move-In-Ready</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High Net Return</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No Expenses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No Program Needed</a:t>
              </a:r>
              <a:endParaRPr/>
            </a:p>
          </p:txBody>
        </p:sp>
        <p:pic>
          <p:nvPicPr>
            <p:cNvPr descr="Badge outline" id="306" name="Google Shape;306;p11"/>
            <p:cNvPicPr preferRelativeResize="0"/>
            <p:nvPr/>
          </p:nvPicPr>
          <p:blipFill rotWithShape="1">
            <a:blip r:embed="rId6">
              <a:alphaModFix/>
            </a:blip>
            <a:srcRect b="0" l="0" r="0" t="0"/>
            <a:stretch/>
          </p:blipFill>
          <p:spPr>
            <a:xfrm>
              <a:off x="4414414" y="649749"/>
              <a:ext cx="427161" cy="427161"/>
            </a:xfrm>
            <a:prstGeom prst="rect">
              <a:avLst/>
            </a:prstGeom>
            <a:noFill/>
            <a:ln>
              <a:noFill/>
            </a:ln>
          </p:spPr>
        </p:pic>
      </p:grpSp>
      <p:grpSp>
        <p:nvGrpSpPr>
          <p:cNvPr id="307" name="Google Shape;307;p11"/>
          <p:cNvGrpSpPr/>
          <p:nvPr/>
        </p:nvGrpSpPr>
        <p:grpSpPr>
          <a:xfrm>
            <a:off x="8233457" y="412300"/>
            <a:ext cx="3599726" cy="4253003"/>
            <a:chOff x="8233457" y="412300"/>
            <a:chExt cx="3599726" cy="4253003"/>
          </a:xfrm>
        </p:grpSpPr>
        <p:sp>
          <p:nvSpPr>
            <p:cNvPr id="308" name="Google Shape;308;p11"/>
            <p:cNvSpPr/>
            <p:nvPr/>
          </p:nvSpPr>
          <p:spPr>
            <a:xfrm>
              <a:off x="8233457" y="412300"/>
              <a:ext cx="3599726" cy="4253003"/>
            </a:xfrm>
            <a:prstGeom prst="rect">
              <a:avLst/>
            </a:prstGeom>
            <a:solidFill>
              <a:schemeClr val="accent1"/>
            </a:solidFill>
            <a:ln cap="flat" cmpd="sng" w="15875">
              <a:solidFill>
                <a:srgbClr val="634C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11"/>
            <p:cNvSpPr txBox="1"/>
            <p:nvPr/>
          </p:nvSpPr>
          <p:spPr>
            <a:xfrm>
              <a:off x="8820150" y="653841"/>
              <a:ext cx="296912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Arial"/>
                  <a:ea typeface="Arial"/>
                  <a:cs typeface="Arial"/>
                  <a:sym typeface="Arial"/>
                </a:rPr>
                <a:t>MARKET READY DAY 1</a:t>
              </a:r>
              <a:endParaRPr/>
            </a:p>
          </p:txBody>
        </p:sp>
        <p:sp>
          <p:nvSpPr>
            <p:cNvPr id="310" name="Google Shape;310;p11"/>
            <p:cNvSpPr/>
            <p:nvPr/>
          </p:nvSpPr>
          <p:spPr>
            <a:xfrm>
              <a:off x="8401288" y="1251477"/>
              <a:ext cx="3264063" cy="3236063"/>
            </a:xfrm>
            <a:prstGeom prst="rect">
              <a:avLst/>
            </a:prstGeom>
            <a:solidFill>
              <a:schemeClr val="lt1"/>
            </a:solid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11"/>
            <p:cNvSpPr txBox="1"/>
            <p:nvPr/>
          </p:nvSpPr>
          <p:spPr>
            <a:xfrm>
              <a:off x="8670276" y="2301331"/>
              <a:ext cx="2777930"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John L. Scott exclusive program to access equity in home for updates.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No Out Of Pocket $</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Highest Net Return</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Takes Some Time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No Fee</a:t>
              </a:r>
              <a:endParaRPr/>
            </a:p>
          </p:txBody>
        </p:sp>
        <p:pic>
          <p:nvPicPr>
            <p:cNvPr descr="Text&#10;&#10;Description automatically generated" id="312" name="Google Shape;312;p11"/>
            <p:cNvPicPr preferRelativeResize="0"/>
            <p:nvPr/>
          </p:nvPicPr>
          <p:blipFill rotWithShape="1">
            <a:blip r:embed="rId7">
              <a:alphaModFix/>
            </a:blip>
            <a:srcRect b="0" l="0" r="0" t="0"/>
            <a:stretch/>
          </p:blipFill>
          <p:spPr>
            <a:xfrm>
              <a:off x="8670276" y="1218940"/>
              <a:ext cx="2781444" cy="1143869"/>
            </a:xfrm>
            <a:prstGeom prst="rect">
              <a:avLst/>
            </a:prstGeom>
            <a:noFill/>
            <a:ln>
              <a:noFill/>
            </a:ln>
          </p:spPr>
        </p:pic>
        <p:pic>
          <p:nvPicPr>
            <p:cNvPr descr="Badge 3 outline" id="313" name="Google Shape;313;p11"/>
            <p:cNvPicPr preferRelativeResize="0"/>
            <p:nvPr/>
          </p:nvPicPr>
          <p:blipFill rotWithShape="1">
            <a:blip r:embed="rId8">
              <a:alphaModFix/>
            </a:blip>
            <a:srcRect b="0" l="0" r="0" t="0"/>
            <a:stretch/>
          </p:blipFill>
          <p:spPr>
            <a:xfrm>
              <a:off x="8325445" y="646924"/>
              <a:ext cx="432809" cy="432809"/>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2"/>
          <p:cNvSpPr txBox="1"/>
          <p:nvPr>
            <p:ph type="title"/>
          </p:nvPr>
        </p:nvSpPr>
        <p:spPr>
          <a:xfrm>
            <a:off x="1548693" y="5087999"/>
            <a:ext cx="10113645" cy="822960"/>
          </a:xfrm>
          <a:prstGeom prst="rect">
            <a:avLst/>
          </a:prstGeom>
          <a:noFill/>
          <a:ln>
            <a:noFill/>
          </a:ln>
        </p:spPr>
        <p:txBody>
          <a:bodyPr anchorCtr="0" anchor="b" bIns="0" lIns="91425" spcFirstLastPara="1" rIns="91425" wrap="square" tIns="0">
            <a:normAutofit/>
          </a:bodyPr>
          <a:lstStyle/>
          <a:p>
            <a:pPr indent="0" lvl="0" marL="0" rtl="0" algn="l">
              <a:lnSpc>
                <a:spcPct val="85000"/>
              </a:lnSpc>
              <a:spcBef>
                <a:spcPts val="0"/>
              </a:spcBef>
              <a:spcAft>
                <a:spcPts val="0"/>
              </a:spcAft>
              <a:buClr>
                <a:srgbClr val="FFFFFF"/>
              </a:buClr>
              <a:buSzPts val="4800"/>
              <a:buFont typeface="Arial"/>
              <a:buNone/>
            </a:pPr>
            <a:r>
              <a:rPr lang="en-US" sz="4800">
                <a:latin typeface="Arial"/>
                <a:ea typeface="Arial"/>
                <a:cs typeface="Arial"/>
                <a:sym typeface="Arial"/>
              </a:rPr>
              <a:t>GET THESE FIVE THINGS RIGHT</a:t>
            </a:r>
            <a:endParaRPr/>
          </a:p>
        </p:txBody>
      </p:sp>
      <p:sp>
        <p:nvSpPr>
          <p:cNvPr id="319" name="Google Shape;319;p12"/>
          <p:cNvSpPr txBox="1"/>
          <p:nvPr>
            <p:ph idx="1" type="body"/>
          </p:nvPr>
        </p:nvSpPr>
        <p:spPr>
          <a:xfrm>
            <a:off x="1676014" y="6051128"/>
            <a:ext cx="10113264" cy="594360"/>
          </a:xfrm>
          <a:prstGeom prst="rect">
            <a:avLst/>
          </a:prstGeom>
          <a:noFill/>
          <a:ln>
            <a:noFill/>
          </a:ln>
        </p:spPr>
        <p:txBody>
          <a:bodyPr anchorCtr="0" anchor="t" bIns="0" lIns="91425" spcFirstLastPara="1" rIns="91425" wrap="square" tIns="0">
            <a:normAutofit/>
          </a:bodyPr>
          <a:lstStyle/>
          <a:p>
            <a:pPr indent="0" lvl="0" marL="0" rtl="0" algn="l">
              <a:lnSpc>
                <a:spcPct val="90000"/>
              </a:lnSpc>
              <a:spcBef>
                <a:spcPts val="0"/>
              </a:spcBef>
              <a:spcAft>
                <a:spcPts val="0"/>
              </a:spcAft>
              <a:buSzPts val="2400"/>
              <a:buNone/>
            </a:pPr>
            <a:r>
              <a:rPr lang="en-US" sz="2400">
                <a:latin typeface="Arial"/>
                <a:ea typeface="Arial"/>
                <a:cs typeface="Arial"/>
                <a:sym typeface="Arial"/>
              </a:rPr>
              <a:t>To Sell Your Home Fast And For The Most Profit</a:t>
            </a:r>
            <a:endParaRPr/>
          </a:p>
        </p:txBody>
      </p:sp>
      <p:pic>
        <p:nvPicPr>
          <p:cNvPr id="320" name="Google Shape;320;p12"/>
          <p:cNvPicPr preferRelativeResize="0"/>
          <p:nvPr/>
        </p:nvPicPr>
        <p:blipFill rotWithShape="1">
          <a:blip r:embed="rId3">
            <a:alphaModFix/>
          </a:blip>
          <a:srcRect b="16234" l="0" r="0" t="4941"/>
          <a:stretch/>
        </p:blipFill>
        <p:spPr>
          <a:xfrm>
            <a:off x="-1" y="0"/>
            <a:ext cx="8095369" cy="4930815"/>
          </a:xfrm>
          <a:prstGeom prst="rect">
            <a:avLst/>
          </a:prstGeom>
          <a:noFill/>
          <a:ln>
            <a:noFill/>
          </a:ln>
        </p:spPr>
      </p:pic>
      <p:pic>
        <p:nvPicPr>
          <p:cNvPr id="321" name="Google Shape;321;p12"/>
          <p:cNvPicPr preferRelativeResize="0"/>
          <p:nvPr/>
        </p:nvPicPr>
        <p:blipFill rotWithShape="1">
          <a:blip r:embed="rId4">
            <a:alphaModFix/>
          </a:blip>
          <a:srcRect b="16181" l="0" r="48156" t="4994"/>
          <a:stretch/>
        </p:blipFill>
        <p:spPr>
          <a:xfrm>
            <a:off x="8095369" y="0"/>
            <a:ext cx="4196946" cy="4930815"/>
          </a:xfrm>
          <a:prstGeom prst="rect">
            <a:avLst/>
          </a:prstGeom>
          <a:noFill/>
          <a:ln>
            <a:noFill/>
          </a:ln>
        </p:spPr>
      </p:pic>
      <p:pic>
        <p:nvPicPr>
          <p:cNvPr id="322" name="Google Shape;322;p12"/>
          <p:cNvPicPr preferRelativeResize="0"/>
          <p:nvPr/>
        </p:nvPicPr>
        <p:blipFill rotWithShape="1">
          <a:blip r:embed="rId5">
            <a:alphaModFix/>
          </a:blip>
          <a:srcRect b="0" l="0" r="0" t="0"/>
          <a:stretch/>
        </p:blipFill>
        <p:spPr>
          <a:xfrm>
            <a:off x="4986182" y="618248"/>
            <a:ext cx="6510759" cy="36785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Checkmark with solid fill" id="323" name="Google Shape;323;p12"/>
          <p:cNvPicPr preferRelativeResize="0"/>
          <p:nvPr/>
        </p:nvPicPr>
        <p:blipFill rotWithShape="1">
          <a:blip r:embed="rId6">
            <a:alphaModFix/>
          </a:blip>
          <a:srcRect b="0" l="0" r="0" t="0"/>
          <a:stretch/>
        </p:blipFill>
        <p:spPr>
          <a:xfrm>
            <a:off x="314445" y="5269548"/>
            <a:ext cx="914400" cy="914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3"/>
          <p:cNvSpPr txBox="1"/>
          <p:nvPr>
            <p:ph type="title"/>
          </p:nvPr>
        </p:nvSpPr>
        <p:spPr>
          <a:xfrm>
            <a:off x="419579" y="385353"/>
            <a:ext cx="3347977" cy="22860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FFFFFF"/>
              </a:buClr>
              <a:buSzPts val="3200"/>
              <a:buFont typeface="Arial"/>
              <a:buNone/>
            </a:pPr>
            <a:r>
              <a:rPr lang="en-US" sz="3200">
                <a:latin typeface="Arial"/>
                <a:ea typeface="Arial"/>
                <a:cs typeface="Arial"/>
                <a:sym typeface="Arial"/>
              </a:rPr>
              <a:t>PRESENTATION</a:t>
            </a:r>
            <a:endParaRPr/>
          </a:p>
        </p:txBody>
      </p:sp>
      <p:sp>
        <p:nvSpPr>
          <p:cNvPr id="329" name="Google Shape;329;p13"/>
          <p:cNvSpPr txBox="1"/>
          <p:nvPr>
            <p:ph idx="2" type="body"/>
          </p:nvPr>
        </p:nvSpPr>
        <p:spPr>
          <a:xfrm>
            <a:off x="436945" y="3412808"/>
            <a:ext cx="3200400" cy="33791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1800">
                <a:latin typeface="Arial"/>
                <a:ea typeface="Arial"/>
                <a:cs typeface="Arial"/>
                <a:sym typeface="Arial"/>
              </a:rPr>
              <a:t>Get Your House Right by Cleaning, De-Cluttering and Staging</a:t>
            </a:r>
            <a:endParaRPr/>
          </a:p>
          <a:p>
            <a:pPr indent="0" lvl="0" marL="0" rtl="0" algn="l">
              <a:lnSpc>
                <a:spcPct val="90000"/>
              </a:lnSpc>
              <a:spcBef>
                <a:spcPts val="1400"/>
              </a:spcBef>
              <a:spcAft>
                <a:spcPts val="0"/>
              </a:spcAft>
              <a:buSzPts val="1800"/>
              <a:buNone/>
            </a:pPr>
            <a:r>
              <a:rPr lang="en-US" sz="1800">
                <a:solidFill>
                  <a:schemeClr val="lt1"/>
                </a:solidFill>
                <a:latin typeface="Arial"/>
                <a:ea typeface="Arial"/>
                <a:cs typeface="Arial"/>
                <a:sym typeface="Arial"/>
              </a:rPr>
              <a:t>Get Your Yard Right by Focusing on Curb Appeal</a:t>
            </a:r>
            <a:endParaRPr/>
          </a:p>
        </p:txBody>
      </p:sp>
      <p:pic>
        <p:nvPicPr>
          <p:cNvPr id="330" name="Google Shape;330;p13"/>
          <p:cNvPicPr preferRelativeResize="0"/>
          <p:nvPr/>
        </p:nvPicPr>
        <p:blipFill rotWithShape="1">
          <a:blip r:embed="rId3">
            <a:alphaModFix/>
          </a:blip>
          <a:srcRect b="0" l="21339" r="0" t="0"/>
          <a:stretch/>
        </p:blipFill>
        <p:spPr>
          <a:xfrm>
            <a:off x="4097436" y="-2880"/>
            <a:ext cx="8094564" cy="6858000"/>
          </a:xfrm>
          <a:prstGeom prst="rect">
            <a:avLst/>
          </a:prstGeom>
          <a:noFill/>
          <a:ln>
            <a:noFill/>
          </a:ln>
        </p:spPr>
      </p:pic>
      <p:grpSp>
        <p:nvGrpSpPr>
          <p:cNvPr id="331" name="Google Shape;331;p13"/>
          <p:cNvGrpSpPr/>
          <p:nvPr/>
        </p:nvGrpSpPr>
        <p:grpSpPr>
          <a:xfrm>
            <a:off x="4757195" y="594359"/>
            <a:ext cx="2199191" cy="461665"/>
            <a:chOff x="4757195" y="594359"/>
            <a:chExt cx="2199191" cy="461665"/>
          </a:xfrm>
        </p:grpSpPr>
        <p:sp>
          <p:nvSpPr>
            <p:cNvPr id="332" name="Google Shape;332;p13"/>
            <p:cNvSpPr/>
            <p:nvPr/>
          </p:nvSpPr>
          <p:spPr>
            <a:xfrm>
              <a:off x="4757195" y="594359"/>
              <a:ext cx="2199191" cy="461665"/>
            </a:xfrm>
            <a:prstGeom prst="rect">
              <a:avLst/>
            </a:prstGeom>
            <a:solidFill>
              <a:srgbClr val="896902">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13"/>
            <p:cNvSpPr txBox="1"/>
            <p:nvPr/>
          </p:nvSpPr>
          <p:spPr>
            <a:xfrm>
              <a:off x="4861368" y="594359"/>
              <a:ext cx="209501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Raleway"/>
                  <a:ea typeface="Raleway"/>
                  <a:cs typeface="Raleway"/>
                  <a:sym typeface="Raleway"/>
                </a:rPr>
                <a:t>HOUSE RIGHT</a:t>
              </a:r>
              <a:endParaRPr/>
            </a:p>
          </p:txBody>
        </p:sp>
      </p:grpSp>
      <p:pic>
        <p:nvPicPr>
          <p:cNvPr id="334" name="Google Shape;334;p13"/>
          <p:cNvPicPr preferRelativeResize="0"/>
          <p:nvPr/>
        </p:nvPicPr>
        <p:blipFill rotWithShape="1">
          <a:blip r:embed="rId4">
            <a:alphaModFix/>
          </a:blip>
          <a:srcRect b="41" l="26953" r="-10740" t="-42"/>
          <a:stretch/>
        </p:blipFill>
        <p:spPr>
          <a:xfrm>
            <a:off x="4097436" y="4867"/>
            <a:ext cx="9271464" cy="6853133"/>
          </a:xfrm>
          <a:prstGeom prst="rect">
            <a:avLst/>
          </a:prstGeom>
          <a:noFill/>
          <a:ln>
            <a:noFill/>
          </a:ln>
        </p:spPr>
      </p:pic>
      <p:grpSp>
        <p:nvGrpSpPr>
          <p:cNvPr id="335" name="Google Shape;335;p13"/>
          <p:cNvGrpSpPr/>
          <p:nvPr/>
        </p:nvGrpSpPr>
        <p:grpSpPr>
          <a:xfrm>
            <a:off x="4861368" y="596270"/>
            <a:ext cx="2386314" cy="469412"/>
            <a:chOff x="4757195" y="578426"/>
            <a:chExt cx="2386314" cy="469412"/>
          </a:xfrm>
        </p:grpSpPr>
        <p:sp>
          <p:nvSpPr>
            <p:cNvPr id="336" name="Google Shape;336;p13"/>
            <p:cNvSpPr/>
            <p:nvPr/>
          </p:nvSpPr>
          <p:spPr>
            <a:xfrm>
              <a:off x="4757195" y="578426"/>
              <a:ext cx="2199191" cy="469412"/>
            </a:xfrm>
            <a:prstGeom prst="rect">
              <a:avLst/>
            </a:prstGeom>
            <a:solidFill>
              <a:srgbClr val="896902">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13"/>
            <p:cNvSpPr txBox="1"/>
            <p:nvPr/>
          </p:nvSpPr>
          <p:spPr>
            <a:xfrm>
              <a:off x="5048491" y="623153"/>
              <a:ext cx="209501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Raleway"/>
                  <a:ea typeface="Raleway"/>
                  <a:cs typeface="Raleway"/>
                  <a:sym typeface="Raleway"/>
                </a:rPr>
                <a:t>YARD RIGHT</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childTnLst>
                          </p:cTn>
                        </p:par>
                        <p:par>
                          <p:cTn fill="hold">
                            <p:stCondLst>
                              <p:cond delay="1000"/>
                            </p:stCondLst>
                            <p:childTnLst>
                              <p:par>
                                <p:cTn fill="hold" nodeType="afterEffect" presetClass="entr" presetID="10" presetSubtype="0">
                                  <p:stCondLst>
                                    <p:cond delay="500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par>
                                <p:cTn fill="hold" nodeType="withEffect" presetClass="entr" presetID="10" presetSubtype="0">
                                  <p:stCondLst>
                                    <p:cond delay="500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pic>
        <p:nvPicPr>
          <p:cNvPr id="342" name="Google Shape;342;p14"/>
          <p:cNvPicPr preferRelativeResize="0"/>
          <p:nvPr/>
        </p:nvPicPr>
        <p:blipFill rotWithShape="1">
          <a:blip r:embed="rId3">
            <a:alphaModFix/>
          </a:blip>
          <a:srcRect b="0" l="0" r="0" t="0"/>
          <a:stretch/>
        </p:blipFill>
        <p:spPr>
          <a:xfrm>
            <a:off x="-29944" y="0"/>
            <a:ext cx="6364541" cy="4916606"/>
          </a:xfrm>
          <a:prstGeom prst="rect">
            <a:avLst/>
          </a:prstGeom>
          <a:noFill/>
          <a:ln>
            <a:noFill/>
          </a:ln>
        </p:spPr>
      </p:pic>
      <p:pic>
        <p:nvPicPr>
          <p:cNvPr id="343" name="Google Shape;343;p14"/>
          <p:cNvPicPr preferRelativeResize="0"/>
          <p:nvPr/>
        </p:nvPicPr>
        <p:blipFill rotWithShape="1">
          <a:blip r:embed="rId4">
            <a:alphaModFix/>
          </a:blip>
          <a:srcRect b="0" l="0" r="7295" t="0"/>
          <a:stretch/>
        </p:blipFill>
        <p:spPr>
          <a:xfrm>
            <a:off x="6296990" y="1928"/>
            <a:ext cx="5895010" cy="4912247"/>
          </a:xfrm>
          <a:prstGeom prst="rect">
            <a:avLst/>
          </a:prstGeom>
          <a:noFill/>
          <a:ln>
            <a:noFill/>
          </a:ln>
        </p:spPr>
      </p:pic>
      <p:sp>
        <p:nvSpPr>
          <p:cNvPr id="344" name="Google Shape;344;p14"/>
          <p:cNvSpPr txBox="1"/>
          <p:nvPr>
            <p:ph type="title"/>
          </p:nvPr>
        </p:nvSpPr>
        <p:spPr>
          <a:xfrm>
            <a:off x="1561376" y="5045331"/>
            <a:ext cx="10113645" cy="822960"/>
          </a:xfrm>
          <a:prstGeom prst="rect">
            <a:avLst/>
          </a:prstGeom>
          <a:noFill/>
          <a:ln>
            <a:noFill/>
          </a:ln>
        </p:spPr>
        <p:txBody>
          <a:bodyPr anchorCtr="0" anchor="b" bIns="0" lIns="91425" spcFirstLastPara="1" rIns="91425" wrap="square" tIns="0">
            <a:noAutofit/>
          </a:bodyPr>
          <a:lstStyle/>
          <a:p>
            <a:pPr indent="0" lvl="0" marL="0" rtl="0" algn="l">
              <a:lnSpc>
                <a:spcPct val="85000"/>
              </a:lnSpc>
              <a:spcBef>
                <a:spcPts val="0"/>
              </a:spcBef>
              <a:spcAft>
                <a:spcPts val="0"/>
              </a:spcAft>
              <a:buClr>
                <a:srgbClr val="FFFFFF"/>
              </a:buClr>
              <a:buSzPts val="4400"/>
              <a:buFont typeface="Arial"/>
              <a:buNone/>
            </a:pPr>
            <a:r>
              <a:rPr lang="en-US" sz="4400">
                <a:latin typeface="Arial"/>
                <a:ea typeface="Arial"/>
                <a:cs typeface="Arial"/>
                <a:sym typeface="Arial"/>
              </a:rPr>
              <a:t>AWARD</a:t>
            </a:r>
            <a:r>
              <a:rPr lang="en-US" sz="4000">
                <a:latin typeface="Arial"/>
                <a:ea typeface="Arial"/>
                <a:cs typeface="Arial"/>
                <a:sym typeface="Arial"/>
              </a:rPr>
              <a:t> WINNING PHOTO SHOOT</a:t>
            </a:r>
            <a:endParaRPr/>
          </a:p>
        </p:txBody>
      </p:sp>
      <p:sp>
        <p:nvSpPr>
          <p:cNvPr id="345" name="Google Shape;345;p14"/>
          <p:cNvSpPr txBox="1"/>
          <p:nvPr>
            <p:ph idx="1" type="body"/>
          </p:nvPr>
        </p:nvSpPr>
        <p:spPr>
          <a:xfrm>
            <a:off x="1561376" y="5997016"/>
            <a:ext cx="10113264" cy="594360"/>
          </a:xfrm>
          <a:prstGeom prst="rect">
            <a:avLst/>
          </a:prstGeom>
          <a:noFill/>
          <a:ln>
            <a:noFill/>
          </a:ln>
        </p:spPr>
        <p:txBody>
          <a:bodyPr anchorCtr="0" anchor="t" bIns="0" lIns="91425" spcFirstLastPara="1" rIns="91425" wrap="square" tIns="0">
            <a:normAutofit/>
          </a:bodyPr>
          <a:lstStyle/>
          <a:p>
            <a:pPr indent="0" lvl="0" marL="0" rtl="0" algn="l">
              <a:lnSpc>
                <a:spcPct val="90000"/>
              </a:lnSpc>
              <a:spcBef>
                <a:spcPts val="0"/>
              </a:spcBef>
              <a:spcAft>
                <a:spcPts val="0"/>
              </a:spcAft>
              <a:buSzPts val="2400"/>
              <a:buNone/>
            </a:pPr>
            <a:r>
              <a:rPr lang="en-US" sz="2400">
                <a:latin typeface="Arial"/>
                <a:ea typeface="Arial"/>
                <a:cs typeface="Arial"/>
                <a:sym typeface="Arial"/>
              </a:rPr>
              <a:t>Our Photographer Has Been Featured On Multiple Magazine Covers</a:t>
            </a:r>
            <a:endParaRPr/>
          </a:p>
        </p:txBody>
      </p:sp>
      <p:sp>
        <p:nvSpPr>
          <p:cNvPr id="346" name="Google Shape;346;p14"/>
          <p:cNvSpPr/>
          <p:nvPr/>
        </p:nvSpPr>
        <p:spPr>
          <a:xfrm>
            <a:off x="281940" y="4418346"/>
            <a:ext cx="1280160" cy="283194"/>
          </a:xfrm>
          <a:prstGeom prst="flowChartProcess">
            <a:avLst/>
          </a:prstGeom>
          <a:solidFill>
            <a:srgbClr val="F1F1F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7" name="Google Shape;347;p14"/>
          <p:cNvPicPr preferRelativeResize="0"/>
          <p:nvPr/>
        </p:nvPicPr>
        <p:blipFill rotWithShape="1">
          <a:blip r:embed="rId5">
            <a:alphaModFix/>
          </a:blip>
          <a:srcRect b="0" l="0" r="0" t="0"/>
          <a:stretch/>
        </p:blipFill>
        <p:spPr>
          <a:xfrm>
            <a:off x="1122502" y="3761772"/>
            <a:ext cx="879195" cy="1152403"/>
          </a:xfrm>
          <a:prstGeom prst="rect">
            <a:avLst/>
          </a:prstGeom>
          <a:noFill/>
          <a:ln>
            <a:noFill/>
          </a:ln>
        </p:spPr>
      </p:pic>
      <p:sp>
        <p:nvSpPr>
          <p:cNvPr id="348" name="Google Shape;348;p14"/>
          <p:cNvSpPr/>
          <p:nvPr/>
        </p:nvSpPr>
        <p:spPr>
          <a:xfrm>
            <a:off x="121920" y="4341762"/>
            <a:ext cx="160020" cy="401688"/>
          </a:xfrm>
          <a:prstGeom prst="flowChartProcess">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amera with solid fill" id="349" name="Google Shape;349;p14"/>
          <p:cNvPicPr preferRelativeResize="0"/>
          <p:nvPr/>
        </p:nvPicPr>
        <p:blipFill rotWithShape="1">
          <a:blip r:embed="rId6">
            <a:alphaModFix/>
          </a:blip>
          <a:srcRect b="0" l="0" r="0" t="0"/>
          <a:stretch/>
        </p:blipFill>
        <p:spPr>
          <a:xfrm>
            <a:off x="281940" y="5214040"/>
            <a:ext cx="1082588" cy="10825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1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656565"/>
              </a:buClr>
              <a:buSzPts val="4800"/>
              <a:buFont typeface="Arial"/>
              <a:buNone/>
            </a:pPr>
            <a:r>
              <a:rPr lang="en-US">
                <a:latin typeface="Arial"/>
                <a:ea typeface="Arial"/>
                <a:cs typeface="Arial"/>
                <a:sym typeface="Arial"/>
              </a:rPr>
              <a:t>DRONE VIDEO AND 3-D TOURS</a:t>
            </a:r>
            <a:endParaRPr/>
          </a:p>
        </p:txBody>
      </p:sp>
      <p:pic>
        <p:nvPicPr>
          <p:cNvPr id="355" name="Google Shape;355;p15"/>
          <p:cNvPicPr preferRelativeResize="0"/>
          <p:nvPr>
            <p:ph idx="1" type="body"/>
          </p:nvPr>
        </p:nvPicPr>
        <p:blipFill rotWithShape="1">
          <a:blip r:embed="rId3">
            <a:alphaModFix/>
          </a:blip>
          <a:srcRect b="0" l="0" r="0" t="0"/>
          <a:stretch/>
        </p:blipFill>
        <p:spPr>
          <a:xfrm>
            <a:off x="532925" y="2469059"/>
            <a:ext cx="5428771" cy="3067256"/>
          </a:xfrm>
          <a:prstGeom prst="rect">
            <a:avLst/>
          </a:prstGeom>
          <a:noFill/>
          <a:ln>
            <a:noFill/>
          </a:ln>
        </p:spPr>
      </p:pic>
      <p:pic>
        <p:nvPicPr>
          <p:cNvPr id="356" name="Google Shape;356;p15">
            <a:hlinkClick r:id="rId4"/>
          </p:cNvPr>
          <p:cNvPicPr preferRelativeResize="0"/>
          <p:nvPr>
            <p:ph idx="2" type="body"/>
          </p:nvPr>
        </p:nvPicPr>
        <p:blipFill rotWithShape="1">
          <a:blip r:embed="rId5">
            <a:alphaModFix/>
          </a:blip>
          <a:srcRect b="0" l="0" r="0" t="0"/>
          <a:stretch/>
        </p:blipFill>
        <p:spPr>
          <a:xfrm>
            <a:off x="6218237" y="2469058"/>
            <a:ext cx="5452901" cy="306725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16"/>
          <p:cNvSpPr txBox="1"/>
          <p:nvPr>
            <p:ph type="title"/>
          </p:nvPr>
        </p:nvSpPr>
        <p:spPr>
          <a:xfrm>
            <a:off x="457200" y="362865"/>
            <a:ext cx="3200400" cy="22860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FFFFFF"/>
              </a:buClr>
              <a:buSzPts val="3800"/>
              <a:buFont typeface="Arial"/>
              <a:buNone/>
            </a:pPr>
            <a:r>
              <a:rPr lang="en-US" sz="3800">
                <a:latin typeface="Arial"/>
                <a:ea typeface="Arial"/>
                <a:cs typeface="Arial"/>
                <a:sym typeface="Arial"/>
              </a:rPr>
              <a:t>PROMOTION</a:t>
            </a:r>
            <a:endParaRPr/>
          </a:p>
        </p:txBody>
      </p:sp>
      <p:sp>
        <p:nvSpPr>
          <p:cNvPr id="362" name="Google Shape;362;p16"/>
          <p:cNvSpPr txBox="1"/>
          <p:nvPr>
            <p:ph idx="2" type="body"/>
          </p:nvPr>
        </p:nvSpPr>
        <p:spPr>
          <a:xfrm>
            <a:off x="457200" y="3427263"/>
            <a:ext cx="3200400" cy="33791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1800">
                <a:latin typeface="Arial"/>
                <a:ea typeface="Arial"/>
                <a:cs typeface="Arial"/>
                <a:sym typeface="Arial"/>
              </a:rPr>
              <a:t>Driving the Highest Number of Ready, Willing and Able Buyers to The Listing in order to create a Frenzy Around Your Home</a:t>
            </a:r>
            <a:endParaRPr/>
          </a:p>
        </p:txBody>
      </p:sp>
      <p:pic>
        <p:nvPicPr>
          <p:cNvPr id="363" name="Google Shape;363;p16"/>
          <p:cNvPicPr preferRelativeResize="0"/>
          <p:nvPr/>
        </p:nvPicPr>
        <p:blipFill rotWithShape="1">
          <a:blip r:embed="rId3">
            <a:alphaModFix/>
          </a:blip>
          <a:srcRect b="8705" l="-195" r="33798" t="18501"/>
          <a:stretch/>
        </p:blipFill>
        <p:spPr>
          <a:xfrm>
            <a:off x="4096873" y="0"/>
            <a:ext cx="8095128"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17"/>
          <p:cNvPicPr preferRelativeResize="0"/>
          <p:nvPr/>
        </p:nvPicPr>
        <p:blipFill rotWithShape="1">
          <a:blip r:embed="rId3">
            <a:alphaModFix/>
          </a:blip>
          <a:srcRect b="8374" l="3162" r="17027" t="3993"/>
          <a:stretch/>
        </p:blipFill>
        <p:spPr>
          <a:xfrm>
            <a:off x="4109013" y="-1"/>
            <a:ext cx="8082987" cy="6858001"/>
          </a:xfrm>
          <a:prstGeom prst="rect">
            <a:avLst/>
          </a:prstGeom>
          <a:noFill/>
          <a:ln>
            <a:noFill/>
          </a:ln>
        </p:spPr>
      </p:pic>
      <p:sp>
        <p:nvSpPr>
          <p:cNvPr id="369" name="Google Shape;369;p17"/>
          <p:cNvSpPr txBox="1"/>
          <p:nvPr>
            <p:ph type="title"/>
          </p:nvPr>
        </p:nvSpPr>
        <p:spPr>
          <a:xfrm>
            <a:off x="457200" y="386015"/>
            <a:ext cx="3200400" cy="22860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FFFFFF"/>
              </a:buClr>
              <a:buSzPts val="4000"/>
              <a:buFont typeface="Arial"/>
              <a:buNone/>
            </a:pPr>
            <a:r>
              <a:rPr lang="en-US" sz="4000">
                <a:latin typeface="Arial"/>
                <a:ea typeface="Arial"/>
                <a:cs typeface="Arial"/>
                <a:sym typeface="Arial"/>
              </a:rPr>
              <a:t>BACKLOG</a:t>
            </a:r>
            <a:br>
              <a:rPr lang="en-US" sz="4000">
                <a:latin typeface="Arial"/>
                <a:ea typeface="Arial"/>
                <a:cs typeface="Arial"/>
                <a:sym typeface="Arial"/>
              </a:rPr>
            </a:br>
            <a:r>
              <a:rPr lang="en-US" sz="4000">
                <a:latin typeface="Arial"/>
                <a:ea typeface="Arial"/>
                <a:cs typeface="Arial"/>
                <a:sym typeface="Arial"/>
              </a:rPr>
              <a:t>OF BUYERS</a:t>
            </a:r>
            <a:endParaRPr/>
          </a:p>
        </p:txBody>
      </p:sp>
      <p:sp>
        <p:nvSpPr>
          <p:cNvPr id="370" name="Google Shape;370;p17"/>
          <p:cNvSpPr txBox="1"/>
          <p:nvPr>
            <p:ph idx="2" type="body"/>
          </p:nvPr>
        </p:nvSpPr>
        <p:spPr>
          <a:xfrm>
            <a:off x="364602" y="3428999"/>
            <a:ext cx="3200400" cy="33791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1800">
                <a:latin typeface="Arial"/>
                <a:ea typeface="Arial"/>
                <a:cs typeface="Arial"/>
                <a:sym typeface="Arial"/>
              </a:rPr>
              <a:t>The Buyer Activity is the Highest in the First Week Your Home is on the Market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18"/>
          <p:cNvSpPr txBox="1"/>
          <p:nvPr>
            <p:ph type="title"/>
          </p:nvPr>
        </p:nvSpPr>
        <p:spPr>
          <a:xfrm>
            <a:off x="457200" y="362865"/>
            <a:ext cx="3200400" cy="22860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FFFFFF"/>
              </a:buClr>
              <a:buSzPts val="3000"/>
              <a:buFont typeface="Arial"/>
              <a:buNone/>
            </a:pPr>
            <a:r>
              <a:rPr lang="en-US" sz="3000">
                <a:latin typeface="Arial"/>
                <a:ea typeface="Arial"/>
                <a:cs typeface="Arial"/>
                <a:sym typeface="Arial"/>
              </a:rPr>
              <a:t>SELLER </a:t>
            </a:r>
            <a:br>
              <a:rPr lang="en-US" sz="3000">
                <a:latin typeface="Arial"/>
                <a:ea typeface="Arial"/>
                <a:cs typeface="Arial"/>
                <a:sym typeface="Arial"/>
              </a:rPr>
            </a:br>
            <a:r>
              <a:rPr lang="en-US" sz="3000">
                <a:latin typeface="Arial"/>
                <a:ea typeface="Arial"/>
                <a:cs typeface="Arial"/>
                <a:sym typeface="Arial"/>
              </a:rPr>
              <a:t>LISTING LAUNCH</a:t>
            </a:r>
            <a:endParaRPr/>
          </a:p>
        </p:txBody>
      </p:sp>
      <p:sp>
        <p:nvSpPr>
          <p:cNvPr id="376" name="Google Shape;376;p18"/>
          <p:cNvSpPr txBox="1"/>
          <p:nvPr>
            <p:ph idx="2" type="body"/>
          </p:nvPr>
        </p:nvSpPr>
        <p:spPr>
          <a:xfrm>
            <a:off x="408048" y="3429000"/>
            <a:ext cx="3200400" cy="33791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1800">
                <a:latin typeface="Arial"/>
                <a:ea typeface="Arial"/>
                <a:cs typeface="Arial"/>
                <a:sym typeface="Arial"/>
              </a:rPr>
              <a:t>We Enhance the Psychology of the Market Place by Providing New Listings with Maximum Marketing Exposure to Increase the Motivation of the Backlog of Buyers</a:t>
            </a:r>
            <a:endParaRPr/>
          </a:p>
        </p:txBody>
      </p:sp>
      <p:pic>
        <p:nvPicPr>
          <p:cNvPr descr="A sign on the side of a tree&#10;&#10;Description automatically generated" id="377" name="Google Shape;377;p18"/>
          <p:cNvPicPr preferRelativeResize="0"/>
          <p:nvPr/>
        </p:nvPicPr>
        <p:blipFill rotWithShape="1">
          <a:blip r:embed="rId3">
            <a:alphaModFix/>
          </a:blip>
          <a:srcRect b="0" l="0" r="0" t="0"/>
          <a:stretch/>
        </p:blipFill>
        <p:spPr>
          <a:xfrm>
            <a:off x="4097518" y="0"/>
            <a:ext cx="9144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9"/>
          <p:cNvSpPr txBox="1"/>
          <p:nvPr>
            <p:ph type="title"/>
          </p:nvPr>
        </p:nvSpPr>
        <p:spPr>
          <a:xfrm>
            <a:off x="1504097" y="5097185"/>
            <a:ext cx="10113645" cy="822960"/>
          </a:xfrm>
          <a:prstGeom prst="rect">
            <a:avLst/>
          </a:prstGeom>
          <a:noFill/>
          <a:ln>
            <a:noFill/>
          </a:ln>
        </p:spPr>
        <p:txBody>
          <a:bodyPr anchorCtr="0" anchor="b" bIns="0" lIns="91425" spcFirstLastPara="1" rIns="91425" wrap="square" tIns="0">
            <a:noAutofit/>
          </a:bodyPr>
          <a:lstStyle/>
          <a:p>
            <a:pPr indent="0" lvl="0" marL="0" rtl="0" algn="l">
              <a:lnSpc>
                <a:spcPct val="85000"/>
              </a:lnSpc>
              <a:spcBef>
                <a:spcPts val="0"/>
              </a:spcBef>
              <a:spcAft>
                <a:spcPts val="0"/>
              </a:spcAft>
              <a:buClr>
                <a:srgbClr val="FFFFFF"/>
              </a:buClr>
              <a:buSzPts val="4400"/>
              <a:buFont typeface="Arial"/>
              <a:buNone/>
            </a:pPr>
            <a:r>
              <a:rPr lang="en-US" sz="4400">
                <a:latin typeface="Arial"/>
                <a:ea typeface="Arial"/>
                <a:cs typeface="Arial"/>
                <a:sym typeface="Arial"/>
              </a:rPr>
              <a:t>COMPLETE MARKETING STRATEGY</a:t>
            </a:r>
            <a:r>
              <a:rPr lang="en-US"/>
              <a:t>	</a:t>
            </a:r>
            <a:endParaRPr/>
          </a:p>
        </p:txBody>
      </p:sp>
      <p:sp>
        <p:nvSpPr>
          <p:cNvPr id="383" name="Google Shape;383;p19"/>
          <p:cNvSpPr txBox="1"/>
          <p:nvPr>
            <p:ph idx="1" type="body"/>
          </p:nvPr>
        </p:nvSpPr>
        <p:spPr>
          <a:xfrm>
            <a:off x="1520205" y="5920145"/>
            <a:ext cx="10113264" cy="594360"/>
          </a:xfrm>
          <a:prstGeom prst="rect">
            <a:avLst/>
          </a:prstGeom>
          <a:noFill/>
          <a:ln>
            <a:noFill/>
          </a:ln>
        </p:spPr>
        <p:txBody>
          <a:bodyPr anchorCtr="0" anchor="t" bIns="0" lIns="91425" spcFirstLastPara="1" rIns="91425" wrap="square" tIns="0">
            <a:normAutofit/>
          </a:bodyPr>
          <a:lstStyle/>
          <a:p>
            <a:pPr indent="0" lvl="0" marL="0" rtl="0" algn="l">
              <a:lnSpc>
                <a:spcPct val="90000"/>
              </a:lnSpc>
              <a:spcBef>
                <a:spcPts val="0"/>
              </a:spcBef>
              <a:spcAft>
                <a:spcPts val="0"/>
              </a:spcAft>
              <a:buSzPts val="2400"/>
              <a:buNone/>
            </a:pPr>
            <a:r>
              <a:rPr lang="en-US" sz="2400">
                <a:latin typeface="Arial"/>
                <a:ea typeface="Arial"/>
                <a:cs typeface="Arial"/>
                <a:sym typeface="Arial"/>
              </a:rPr>
              <a:t>How we Maximize Your Homes Exposure to the Backlog of Buyers</a:t>
            </a:r>
            <a:endParaRPr/>
          </a:p>
        </p:txBody>
      </p:sp>
      <p:grpSp>
        <p:nvGrpSpPr>
          <p:cNvPr id="384" name="Google Shape;384;p19"/>
          <p:cNvGrpSpPr/>
          <p:nvPr/>
        </p:nvGrpSpPr>
        <p:grpSpPr>
          <a:xfrm>
            <a:off x="6141634" y="516004"/>
            <a:ext cx="1848608" cy="1853519"/>
            <a:chOff x="6141634" y="516004"/>
            <a:chExt cx="1848608" cy="1853519"/>
          </a:xfrm>
        </p:grpSpPr>
        <p:pic>
          <p:nvPicPr>
            <p:cNvPr descr="Monitor" id="385" name="Google Shape;385;p19"/>
            <p:cNvPicPr preferRelativeResize="0"/>
            <p:nvPr/>
          </p:nvPicPr>
          <p:blipFill rotWithShape="1">
            <a:blip r:embed="rId3">
              <a:alphaModFix/>
            </a:blip>
            <a:srcRect b="0" l="0" r="0" t="0"/>
            <a:stretch/>
          </p:blipFill>
          <p:spPr>
            <a:xfrm>
              <a:off x="6560920" y="516004"/>
              <a:ext cx="914400" cy="914400"/>
            </a:xfrm>
            <a:prstGeom prst="rect">
              <a:avLst/>
            </a:prstGeom>
            <a:noFill/>
            <a:ln>
              <a:noFill/>
            </a:ln>
          </p:spPr>
        </p:pic>
        <p:sp>
          <p:nvSpPr>
            <p:cNvPr id="386" name="Google Shape;386;p19"/>
            <p:cNvSpPr txBox="1"/>
            <p:nvPr/>
          </p:nvSpPr>
          <p:spPr>
            <a:xfrm>
              <a:off x="6141634" y="1384638"/>
              <a:ext cx="1848608" cy="9848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Raleway"/>
                  <a:ea typeface="Raleway"/>
                  <a:cs typeface="Raleway"/>
                  <a:sym typeface="Raleway"/>
                </a:rPr>
                <a:t>LISTING WEBSITE</a:t>
              </a:r>
              <a:endParaRPr/>
            </a:p>
            <a:p>
              <a:pPr indent="0" lvl="0" marL="0" marR="0" rtl="0" algn="ctr">
                <a:spcBef>
                  <a:spcPts val="0"/>
                </a:spcBef>
                <a:spcAft>
                  <a:spcPts val="0"/>
                </a:spcAft>
                <a:buNone/>
              </a:pPr>
              <a:r>
                <a:rPr lang="en-US" sz="1200">
                  <a:solidFill>
                    <a:schemeClr val="dk1"/>
                  </a:solidFill>
                  <a:latin typeface="Raleway"/>
                  <a:ea typeface="Raleway"/>
                  <a:cs typeface="Raleway"/>
                  <a:sym typeface="Raleway"/>
                </a:rPr>
                <a:t>Custom Single Property Website</a:t>
              </a:r>
              <a:endParaRPr/>
            </a:p>
            <a:p>
              <a:pPr indent="0" lvl="0" marL="0" marR="0" rtl="0" algn="ctr">
                <a:spcBef>
                  <a:spcPts val="0"/>
                </a:spcBef>
                <a:spcAft>
                  <a:spcPts val="0"/>
                </a:spcAft>
                <a:buNone/>
              </a:pPr>
              <a:r>
                <a:t/>
              </a:r>
              <a:endParaRPr sz="1800">
                <a:solidFill>
                  <a:schemeClr val="dk1"/>
                </a:solidFill>
                <a:latin typeface="Raleway"/>
                <a:ea typeface="Raleway"/>
                <a:cs typeface="Raleway"/>
                <a:sym typeface="Raleway"/>
              </a:endParaRPr>
            </a:p>
          </p:txBody>
        </p:sp>
      </p:grpSp>
      <p:grpSp>
        <p:nvGrpSpPr>
          <p:cNvPr id="387" name="Google Shape;387;p19"/>
          <p:cNvGrpSpPr/>
          <p:nvPr/>
        </p:nvGrpSpPr>
        <p:grpSpPr>
          <a:xfrm>
            <a:off x="2365023" y="453265"/>
            <a:ext cx="1749994" cy="1951692"/>
            <a:chOff x="2365023" y="453265"/>
            <a:chExt cx="1749994" cy="1951692"/>
          </a:xfrm>
        </p:grpSpPr>
        <p:pic>
          <p:nvPicPr>
            <p:cNvPr descr="List" id="388" name="Google Shape;388;p19"/>
            <p:cNvPicPr preferRelativeResize="0"/>
            <p:nvPr/>
          </p:nvPicPr>
          <p:blipFill rotWithShape="1">
            <a:blip r:embed="rId4">
              <a:alphaModFix/>
            </a:blip>
            <a:srcRect b="0" l="0" r="0" t="0"/>
            <a:stretch/>
          </p:blipFill>
          <p:spPr>
            <a:xfrm>
              <a:off x="2740309" y="453265"/>
              <a:ext cx="914400" cy="914400"/>
            </a:xfrm>
            <a:prstGeom prst="rect">
              <a:avLst/>
            </a:prstGeom>
            <a:noFill/>
            <a:ln>
              <a:noFill/>
            </a:ln>
          </p:spPr>
        </p:pic>
        <p:sp>
          <p:nvSpPr>
            <p:cNvPr id="389" name="Google Shape;389;p19"/>
            <p:cNvSpPr txBox="1"/>
            <p:nvPr/>
          </p:nvSpPr>
          <p:spPr>
            <a:xfrm>
              <a:off x="2365023" y="1389294"/>
              <a:ext cx="1749994"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Raleway"/>
                  <a:ea typeface="Raleway"/>
                  <a:cs typeface="Raleway"/>
                  <a:sym typeface="Raleway"/>
                </a:rPr>
                <a:t>CUSTOM FLYER</a:t>
              </a:r>
              <a:endParaRPr/>
            </a:p>
            <a:p>
              <a:pPr indent="0" lvl="0" marL="0" marR="0" rtl="0" algn="ctr">
                <a:spcBef>
                  <a:spcPts val="0"/>
                </a:spcBef>
                <a:spcAft>
                  <a:spcPts val="0"/>
                </a:spcAft>
                <a:buNone/>
              </a:pPr>
              <a:r>
                <a:rPr lang="en-US" sz="1200">
                  <a:solidFill>
                    <a:schemeClr val="dk1"/>
                  </a:solidFill>
                  <a:latin typeface="Raleway"/>
                  <a:ea typeface="Raleway"/>
                  <a:cs typeface="Raleway"/>
                  <a:sym typeface="Raleway"/>
                </a:rPr>
                <a:t>Premium Quality Flyers Inside and Out</a:t>
              </a:r>
              <a:endParaRPr/>
            </a:p>
            <a:p>
              <a:pPr indent="0" lvl="0" marL="0" marR="0" rtl="0" algn="ctr">
                <a:spcBef>
                  <a:spcPts val="0"/>
                </a:spcBef>
                <a:spcAft>
                  <a:spcPts val="0"/>
                </a:spcAft>
                <a:buNone/>
              </a:pPr>
              <a:r>
                <a:t/>
              </a:r>
              <a:endParaRPr sz="1800">
                <a:solidFill>
                  <a:schemeClr val="dk1"/>
                </a:solidFill>
                <a:latin typeface="Raleway"/>
                <a:ea typeface="Raleway"/>
                <a:cs typeface="Raleway"/>
                <a:sym typeface="Raleway"/>
              </a:endParaRPr>
            </a:p>
          </p:txBody>
        </p:sp>
      </p:grpSp>
      <p:grpSp>
        <p:nvGrpSpPr>
          <p:cNvPr id="390" name="Google Shape;390;p19"/>
          <p:cNvGrpSpPr/>
          <p:nvPr/>
        </p:nvGrpSpPr>
        <p:grpSpPr>
          <a:xfrm>
            <a:off x="4227591" y="489837"/>
            <a:ext cx="1800183" cy="2076236"/>
            <a:chOff x="4227591" y="489837"/>
            <a:chExt cx="1800183" cy="2076236"/>
          </a:xfrm>
        </p:grpSpPr>
        <p:pic>
          <p:nvPicPr>
            <p:cNvPr descr="Hierarchy" id="391" name="Google Shape;391;p19"/>
            <p:cNvPicPr preferRelativeResize="0"/>
            <p:nvPr/>
          </p:nvPicPr>
          <p:blipFill rotWithShape="1">
            <a:blip r:embed="rId5">
              <a:alphaModFix/>
            </a:blip>
            <a:srcRect b="0" l="0" r="0" t="0"/>
            <a:stretch/>
          </p:blipFill>
          <p:spPr>
            <a:xfrm>
              <a:off x="4716682" y="489837"/>
              <a:ext cx="914400" cy="914400"/>
            </a:xfrm>
            <a:prstGeom prst="rect">
              <a:avLst/>
            </a:prstGeom>
            <a:noFill/>
            <a:ln>
              <a:noFill/>
            </a:ln>
          </p:spPr>
        </p:pic>
        <p:sp>
          <p:nvSpPr>
            <p:cNvPr id="392" name="Google Shape;392;p19"/>
            <p:cNvSpPr txBox="1"/>
            <p:nvPr/>
          </p:nvSpPr>
          <p:spPr>
            <a:xfrm>
              <a:off x="4227591" y="1396522"/>
              <a:ext cx="1800183" cy="116955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Raleway"/>
                  <a:ea typeface="Raleway"/>
                  <a:cs typeface="Raleway"/>
                  <a:sym typeface="Raleway"/>
                </a:rPr>
                <a:t>MLS SYNDICATION</a:t>
              </a:r>
              <a:endParaRPr/>
            </a:p>
            <a:p>
              <a:pPr indent="0" lvl="0" marL="0" marR="0" rtl="0" algn="ctr">
                <a:spcBef>
                  <a:spcPts val="0"/>
                </a:spcBef>
                <a:spcAft>
                  <a:spcPts val="0"/>
                </a:spcAft>
                <a:buNone/>
              </a:pPr>
              <a:r>
                <a:rPr lang="en-US" sz="1200">
                  <a:solidFill>
                    <a:schemeClr val="dk1"/>
                  </a:solidFill>
                  <a:latin typeface="Raleway"/>
                  <a:ea typeface="Raleway"/>
                  <a:cs typeface="Raleway"/>
                  <a:sym typeface="Raleway"/>
                </a:rPr>
                <a:t>MLS, Redfin, Zillow, Trulia, Realtor.com, Juwai.com, Leading RE</a:t>
              </a:r>
              <a:endParaRPr/>
            </a:p>
            <a:p>
              <a:pPr indent="0" lvl="0" marL="0" marR="0" rtl="0" algn="ctr">
                <a:spcBef>
                  <a:spcPts val="0"/>
                </a:spcBef>
                <a:spcAft>
                  <a:spcPts val="0"/>
                </a:spcAft>
                <a:buNone/>
              </a:pPr>
              <a:r>
                <a:t/>
              </a:r>
              <a:endParaRPr sz="1800">
                <a:solidFill>
                  <a:schemeClr val="dk1"/>
                </a:solidFill>
                <a:latin typeface="Raleway"/>
                <a:ea typeface="Raleway"/>
                <a:cs typeface="Raleway"/>
                <a:sym typeface="Raleway"/>
              </a:endParaRPr>
            </a:p>
          </p:txBody>
        </p:sp>
      </p:grpSp>
      <p:grpSp>
        <p:nvGrpSpPr>
          <p:cNvPr id="393" name="Google Shape;393;p19"/>
          <p:cNvGrpSpPr/>
          <p:nvPr/>
        </p:nvGrpSpPr>
        <p:grpSpPr>
          <a:xfrm>
            <a:off x="462796" y="483506"/>
            <a:ext cx="1749994" cy="2078088"/>
            <a:chOff x="431920" y="489837"/>
            <a:chExt cx="1749994" cy="2078088"/>
          </a:xfrm>
        </p:grpSpPr>
        <p:pic>
          <p:nvPicPr>
            <p:cNvPr descr="Sign" id="394" name="Google Shape;394;p19"/>
            <p:cNvPicPr preferRelativeResize="0"/>
            <p:nvPr/>
          </p:nvPicPr>
          <p:blipFill rotWithShape="1">
            <a:blip r:embed="rId6">
              <a:alphaModFix/>
            </a:blip>
            <a:srcRect b="0" l="0" r="0" t="0"/>
            <a:stretch/>
          </p:blipFill>
          <p:spPr>
            <a:xfrm>
              <a:off x="881608" y="489837"/>
              <a:ext cx="914400" cy="914400"/>
            </a:xfrm>
            <a:prstGeom prst="rect">
              <a:avLst/>
            </a:prstGeom>
            <a:noFill/>
            <a:ln>
              <a:noFill/>
            </a:ln>
          </p:spPr>
        </p:pic>
        <p:sp>
          <p:nvSpPr>
            <p:cNvPr id="395" name="Google Shape;395;p19"/>
            <p:cNvSpPr txBox="1"/>
            <p:nvPr/>
          </p:nvSpPr>
          <p:spPr>
            <a:xfrm>
              <a:off x="431920" y="1367596"/>
              <a:ext cx="174999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Raleway"/>
                  <a:ea typeface="Raleway"/>
                  <a:cs typeface="Raleway"/>
                  <a:sym typeface="Raleway"/>
                </a:rPr>
                <a:t>SIGNAGE</a:t>
              </a:r>
              <a:endParaRPr/>
            </a:p>
            <a:p>
              <a:pPr indent="0" lvl="0" marL="0" marR="0" rtl="0" algn="ctr">
                <a:spcBef>
                  <a:spcPts val="0"/>
                </a:spcBef>
                <a:spcAft>
                  <a:spcPts val="0"/>
                </a:spcAft>
                <a:buNone/>
              </a:pPr>
              <a:r>
                <a:rPr lang="en-US" sz="1200">
                  <a:solidFill>
                    <a:schemeClr val="dk1"/>
                  </a:solidFill>
                  <a:latin typeface="Raleway"/>
                  <a:ea typeface="Raleway"/>
                  <a:cs typeface="Raleway"/>
                  <a:sym typeface="Raleway"/>
                </a:rPr>
                <a:t>Yard Sign, Directions And New Listing A Board</a:t>
              </a:r>
              <a:endParaRPr/>
            </a:p>
            <a:p>
              <a:pPr indent="0" lvl="0" marL="0" marR="0" rtl="0" algn="ctr">
                <a:spcBef>
                  <a:spcPts val="0"/>
                </a:spcBef>
                <a:spcAft>
                  <a:spcPts val="0"/>
                </a:spcAft>
                <a:buNone/>
              </a:pPr>
              <a:r>
                <a:t/>
              </a:r>
              <a:endParaRPr sz="1800">
                <a:solidFill>
                  <a:schemeClr val="dk1"/>
                </a:solidFill>
                <a:latin typeface="Raleway"/>
                <a:ea typeface="Raleway"/>
                <a:cs typeface="Raleway"/>
                <a:sym typeface="Raleway"/>
              </a:endParaRPr>
            </a:p>
          </p:txBody>
        </p:sp>
      </p:grpSp>
      <p:grpSp>
        <p:nvGrpSpPr>
          <p:cNvPr id="396" name="Google Shape;396;p19"/>
          <p:cNvGrpSpPr/>
          <p:nvPr/>
        </p:nvGrpSpPr>
        <p:grpSpPr>
          <a:xfrm>
            <a:off x="8114234" y="502920"/>
            <a:ext cx="1749994" cy="2082047"/>
            <a:chOff x="8114234" y="502920"/>
            <a:chExt cx="1749994" cy="2082047"/>
          </a:xfrm>
        </p:grpSpPr>
        <p:pic>
          <p:nvPicPr>
            <p:cNvPr descr="Envelope" id="397" name="Google Shape;397;p19"/>
            <p:cNvPicPr preferRelativeResize="0"/>
            <p:nvPr/>
          </p:nvPicPr>
          <p:blipFill rotWithShape="1">
            <a:blip r:embed="rId7">
              <a:alphaModFix/>
            </a:blip>
            <a:srcRect b="0" l="0" r="0" t="0"/>
            <a:stretch/>
          </p:blipFill>
          <p:spPr>
            <a:xfrm>
              <a:off x="8551756" y="502920"/>
              <a:ext cx="914400" cy="914400"/>
            </a:xfrm>
            <a:prstGeom prst="rect">
              <a:avLst/>
            </a:prstGeom>
            <a:noFill/>
            <a:ln>
              <a:noFill/>
            </a:ln>
          </p:spPr>
        </p:pic>
        <p:sp>
          <p:nvSpPr>
            <p:cNvPr id="398" name="Google Shape;398;p19"/>
            <p:cNvSpPr txBox="1"/>
            <p:nvPr/>
          </p:nvSpPr>
          <p:spPr>
            <a:xfrm>
              <a:off x="8114234" y="1384638"/>
              <a:ext cx="174999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Raleway"/>
                  <a:ea typeface="Raleway"/>
                  <a:cs typeface="Raleway"/>
                  <a:sym typeface="Raleway"/>
                </a:rPr>
                <a:t>EMAIL SPHERE</a:t>
              </a:r>
              <a:endParaRPr/>
            </a:p>
            <a:p>
              <a:pPr indent="0" lvl="0" marL="0" marR="0" rtl="0" algn="ctr">
                <a:spcBef>
                  <a:spcPts val="0"/>
                </a:spcBef>
                <a:spcAft>
                  <a:spcPts val="0"/>
                </a:spcAft>
                <a:buNone/>
              </a:pPr>
              <a:r>
                <a:rPr lang="en-US" sz="1200">
                  <a:solidFill>
                    <a:schemeClr val="dk1"/>
                  </a:solidFill>
                  <a:latin typeface="Raleway"/>
                  <a:ea typeface="Raleway"/>
                  <a:cs typeface="Raleway"/>
                  <a:sym typeface="Raleway"/>
                </a:rPr>
                <a:t>Sending New Listing Alert To Over 4,000 Contacts</a:t>
              </a:r>
              <a:endParaRPr/>
            </a:p>
            <a:p>
              <a:pPr indent="0" lvl="0" marL="0" marR="0" rtl="0" algn="ctr">
                <a:spcBef>
                  <a:spcPts val="0"/>
                </a:spcBef>
                <a:spcAft>
                  <a:spcPts val="0"/>
                </a:spcAft>
                <a:buNone/>
              </a:pPr>
              <a:r>
                <a:t/>
              </a:r>
              <a:endParaRPr sz="1800">
                <a:solidFill>
                  <a:schemeClr val="dk1"/>
                </a:solidFill>
                <a:latin typeface="Raleway"/>
                <a:ea typeface="Raleway"/>
                <a:cs typeface="Raleway"/>
                <a:sym typeface="Raleway"/>
              </a:endParaRPr>
            </a:p>
          </p:txBody>
        </p:sp>
      </p:grpSp>
      <p:grpSp>
        <p:nvGrpSpPr>
          <p:cNvPr id="399" name="Google Shape;399;p19"/>
          <p:cNvGrpSpPr/>
          <p:nvPr/>
        </p:nvGrpSpPr>
        <p:grpSpPr>
          <a:xfrm>
            <a:off x="9964885" y="502920"/>
            <a:ext cx="1899166" cy="2068926"/>
            <a:chOff x="9964885" y="502920"/>
            <a:chExt cx="1899166" cy="2068926"/>
          </a:xfrm>
        </p:grpSpPr>
        <p:pic>
          <p:nvPicPr>
            <p:cNvPr descr="Network" id="400" name="Google Shape;400;p19"/>
            <p:cNvPicPr preferRelativeResize="0"/>
            <p:nvPr/>
          </p:nvPicPr>
          <p:blipFill rotWithShape="1">
            <a:blip r:embed="rId8">
              <a:alphaModFix/>
            </a:blip>
            <a:srcRect b="0" l="0" r="0" t="0"/>
            <a:stretch/>
          </p:blipFill>
          <p:spPr>
            <a:xfrm>
              <a:off x="10492435" y="502920"/>
              <a:ext cx="914400" cy="914400"/>
            </a:xfrm>
            <a:prstGeom prst="rect">
              <a:avLst/>
            </a:prstGeom>
            <a:noFill/>
            <a:ln>
              <a:noFill/>
            </a:ln>
          </p:spPr>
        </p:pic>
        <p:sp>
          <p:nvSpPr>
            <p:cNvPr id="401" name="Google Shape;401;p19"/>
            <p:cNvSpPr txBox="1"/>
            <p:nvPr/>
          </p:nvSpPr>
          <p:spPr>
            <a:xfrm>
              <a:off x="9964885" y="1402295"/>
              <a:ext cx="1899166" cy="116955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Raleway"/>
                  <a:ea typeface="Raleway"/>
                  <a:cs typeface="Raleway"/>
                  <a:sym typeface="Raleway"/>
                </a:rPr>
                <a:t>SOCIAL MEDIA</a:t>
              </a:r>
              <a:endParaRPr/>
            </a:p>
            <a:p>
              <a:pPr indent="0" lvl="0" marL="0" marR="0" rtl="0" algn="ctr">
                <a:spcBef>
                  <a:spcPts val="0"/>
                </a:spcBef>
                <a:spcAft>
                  <a:spcPts val="0"/>
                </a:spcAft>
                <a:buNone/>
              </a:pPr>
              <a:r>
                <a:rPr lang="en-US" sz="1200">
                  <a:solidFill>
                    <a:schemeClr val="dk1"/>
                  </a:solidFill>
                  <a:latin typeface="Raleway"/>
                  <a:ea typeface="Raleway"/>
                  <a:cs typeface="Raleway"/>
                  <a:sym typeface="Raleway"/>
                </a:rPr>
                <a:t>6,000 Monthly Visitors, 1,000+ FB, 600+, Twitter, 400+ IG, 200+ Youtube</a:t>
              </a:r>
              <a:endParaRPr sz="1200">
                <a:solidFill>
                  <a:schemeClr val="dk1"/>
                </a:solidFill>
                <a:latin typeface="Raleway"/>
                <a:ea typeface="Raleway"/>
                <a:cs typeface="Raleway"/>
                <a:sym typeface="Raleway"/>
              </a:endParaRPr>
            </a:p>
            <a:p>
              <a:pPr indent="0" lvl="0" marL="0" marR="0" rtl="0" algn="ctr">
                <a:spcBef>
                  <a:spcPts val="0"/>
                </a:spcBef>
                <a:spcAft>
                  <a:spcPts val="0"/>
                </a:spcAft>
                <a:buNone/>
              </a:pPr>
              <a:r>
                <a:t/>
              </a:r>
              <a:endParaRPr sz="1800">
                <a:solidFill>
                  <a:schemeClr val="dk1"/>
                </a:solidFill>
                <a:latin typeface="Raleway"/>
                <a:ea typeface="Raleway"/>
                <a:cs typeface="Raleway"/>
                <a:sym typeface="Raleway"/>
              </a:endParaRPr>
            </a:p>
          </p:txBody>
        </p:sp>
      </p:grpSp>
      <p:grpSp>
        <p:nvGrpSpPr>
          <p:cNvPr id="402" name="Google Shape;402;p19"/>
          <p:cNvGrpSpPr/>
          <p:nvPr/>
        </p:nvGrpSpPr>
        <p:grpSpPr>
          <a:xfrm>
            <a:off x="328078" y="2701881"/>
            <a:ext cx="1926001" cy="1640682"/>
            <a:chOff x="328078" y="2701881"/>
            <a:chExt cx="1926001" cy="1640682"/>
          </a:xfrm>
        </p:grpSpPr>
        <p:pic>
          <p:nvPicPr>
            <p:cNvPr descr="Bulls-eye" id="403" name="Google Shape;403;p19"/>
            <p:cNvPicPr preferRelativeResize="0"/>
            <p:nvPr/>
          </p:nvPicPr>
          <p:blipFill rotWithShape="1">
            <a:blip r:embed="rId9">
              <a:alphaModFix/>
            </a:blip>
            <a:srcRect b="0" l="0" r="0" t="0"/>
            <a:stretch/>
          </p:blipFill>
          <p:spPr>
            <a:xfrm>
              <a:off x="881608" y="2701881"/>
              <a:ext cx="914400" cy="914400"/>
            </a:xfrm>
            <a:prstGeom prst="rect">
              <a:avLst/>
            </a:prstGeom>
            <a:noFill/>
            <a:ln>
              <a:noFill/>
            </a:ln>
          </p:spPr>
        </p:pic>
        <p:sp>
          <p:nvSpPr>
            <p:cNvPr id="404" name="Google Shape;404;p19"/>
            <p:cNvSpPr txBox="1"/>
            <p:nvPr/>
          </p:nvSpPr>
          <p:spPr>
            <a:xfrm>
              <a:off x="328078" y="3603899"/>
              <a:ext cx="192600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Raleway"/>
                  <a:ea typeface="Raleway"/>
                  <a:cs typeface="Raleway"/>
                  <a:sym typeface="Raleway"/>
                </a:rPr>
                <a:t>DIGITAL ADS</a:t>
              </a:r>
              <a:endParaRPr/>
            </a:p>
            <a:p>
              <a:pPr indent="0" lvl="0" marL="0" marR="0" rtl="0" algn="ctr">
                <a:spcBef>
                  <a:spcPts val="0"/>
                </a:spcBef>
                <a:spcAft>
                  <a:spcPts val="0"/>
                </a:spcAft>
                <a:buNone/>
              </a:pPr>
              <a:r>
                <a:rPr lang="en-US" sz="1200">
                  <a:solidFill>
                    <a:schemeClr val="dk1"/>
                  </a:solidFill>
                  <a:latin typeface="Raleway"/>
                  <a:ea typeface="Raleway"/>
                  <a:cs typeface="Raleway"/>
                  <a:sym typeface="Raleway"/>
                </a:rPr>
                <a:t>Targeted Facebook and Google Ad Campaign</a:t>
              </a:r>
              <a:endParaRPr/>
            </a:p>
          </p:txBody>
        </p:sp>
      </p:grpSp>
      <p:grpSp>
        <p:nvGrpSpPr>
          <p:cNvPr id="405" name="Google Shape;405;p19"/>
          <p:cNvGrpSpPr/>
          <p:nvPr/>
        </p:nvGrpSpPr>
        <p:grpSpPr>
          <a:xfrm>
            <a:off x="2319089" y="2701881"/>
            <a:ext cx="1749994" cy="2074568"/>
            <a:chOff x="2319089" y="2701881"/>
            <a:chExt cx="1749994" cy="2074568"/>
          </a:xfrm>
        </p:grpSpPr>
        <p:pic>
          <p:nvPicPr>
            <p:cNvPr descr="Send" id="406" name="Google Shape;406;p19"/>
            <p:cNvPicPr preferRelativeResize="0"/>
            <p:nvPr/>
          </p:nvPicPr>
          <p:blipFill rotWithShape="1">
            <a:blip r:embed="rId10">
              <a:alphaModFix/>
            </a:blip>
            <a:srcRect b="0" l="0" r="0" t="0"/>
            <a:stretch/>
          </p:blipFill>
          <p:spPr>
            <a:xfrm>
              <a:off x="2795574" y="2701881"/>
              <a:ext cx="914400" cy="914400"/>
            </a:xfrm>
            <a:prstGeom prst="rect">
              <a:avLst/>
            </a:prstGeom>
            <a:noFill/>
            <a:ln>
              <a:noFill/>
            </a:ln>
          </p:spPr>
        </p:pic>
        <p:sp>
          <p:nvSpPr>
            <p:cNvPr id="407" name="Google Shape;407;p19"/>
            <p:cNvSpPr txBox="1"/>
            <p:nvPr/>
          </p:nvSpPr>
          <p:spPr>
            <a:xfrm>
              <a:off x="2319089" y="3576120"/>
              <a:ext cx="174999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Raleway"/>
                  <a:ea typeface="Raleway"/>
                  <a:cs typeface="Raleway"/>
                  <a:sym typeface="Raleway"/>
                </a:rPr>
                <a:t>DIRECT MAILER</a:t>
              </a:r>
              <a:endParaRPr/>
            </a:p>
            <a:p>
              <a:pPr indent="0" lvl="0" marL="0" marR="0" rtl="0" algn="ctr">
                <a:spcBef>
                  <a:spcPts val="0"/>
                </a:spcBef>
                <a:spcAft>
                  <a:spcPts val="0"/>
                </a:spcAft>
                <a:buNone/>
              </a:pPr>
              <a:r>
                <a:rPr lang="en-US" sz="1200">
                  <a:solidFill>
                    <a:schemeClr val="dk1"/>
                  </a:solidFill>
                  <a:latin typeface="Raleway"/>
                  <a:ea typeface="Raleway"/>
                  <a:cs typeface="Raleway"/>
                  <a:sym typeface="Raleway"/>
                </a:rPr>
                <a:t>Just Listed Postcards Mailed To Neighborhood</a:t>
              </a:r>
              <a:endParaRPr/>
            </a:p>
            <a:p>
              <a:pPr indent="0" lvl="0" marL="0" marR="0" rtl="0" algn="ctr">
                <a:spcBef>
                  <a:spcPts val="0"/>
                </a:spcBef>
                <a:spcAft>
                  <a:spcPts val="0"/>
                </a:spcAft>
                <a:buNone/>
              </a:pPr>
              <a:r>
                <a:t/>
              </a:r>
              <a:endParaRPr sz="1800">
                <a:solidFill>
                  <a:schemeClr val="dk1"/>
                </a:solidFill>
                <a:latin typeface="Raleway"/>
                <a:ea typeface="Raleway"/>
                <a:cs typeface="Raleway"/>
                <a:sym typeface="Raleway"/>
              </a:endParaRPr>
            </a:p>
          </p:txBody>
        </p:sp>
      </p:grpSp>
      <p:grpSp>
        <p:nvGrpSpPr>
          <p:cNvPr id="408" name="Google Shape;408;p19"/>
          <p:cNvGrpSpPr/>
          <p:nvPr/>
        </p:nvGrpSpPr>
        <p:grpSpPr>
          <a:xfrm>
            <a:off x="4127738" y="2689499"/>
            <a:ext cx="1978577" cy="1825973"/>
            <a:chOff x="4127738" y="2689499"/>
            <a:chExt cx="1978577" cy="1825973"/>
          </a:xfrm>
        </p:grpSpPr>
        <p:pic>
          <p:nvPicPr>
            <p:cNvPr descr="Megaphone" id="409" name="Google Shape;409;p19"/>
            <p:cNvPicPr preferRelativeResize="0"/>
            <p:nvPr/>
          </p:nvPicPr>
          <p:blipFill rotWithShape="1">
            <a:blip r:embed="rId11">
              <a:alphaModFix/>
            </a:blip>
            <a:srcRect b="0" l="0" r="0" t="0"/>
            <a:stretch/>
          </p:blipFill>
          <p:spPr>
            <a:xfrm>
              <a:off x="4758162" y="2689499"/>
              <a:ext cx="914400" cy="914400"/>
            </a:xfrm>
            <a:prstGeom prst="rect">
              <a:avLst/>
            </a:prstGeom>
            <a:noFill/>
            <a:ln>
              <a:noFill/>
            </a:ln>
          </p:spPr>
        </p:pic>
        <p:sp>
          <p:nvSpPr>
            <p:cNvPr id="410" name="Google Shape;410;p19"/>
            <p:cNvSpPr txBox="1"/>
            <p:nvPr/>
          </p:nvSpPr>
          <p:spPr>
            <a:xfrm>
              <a:off x="4127738" y="3622920"/>
              <a:ext cx="1978577" cy="8925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Raleway"/>
                  <a:ea typeface="Raleway"/>
                  <a:cs typeface="Raleway"/>
                  <a:sym typeface="Raleway"/>
                </a:rPr>
                <a:t>POST OPEN HOUSE</a:t>
              </a:r>
              <a:endParaRPr/>
            </a:p>
            <a:p>
              <a:pPr indent="0" lvl="0" marL="0" marR="0" rtl="0" algn="ctr">
                <a:spcBef>
                  <a:spcPts val="0"/>
                </a:spcBef>
                <a:spcAft>
                  <a:spcPts val="0"/>
                </a:spcAft>
                <a:buNone/>
              </a:pPr>
              <a:r>
                <a:rPr lang="en-US" sz="1200">
                  <a:solidFill>
                    <a:schemeClr val="dk1"/>
                  </a:solidFill>
                  <a:latin typeface="Raleway"/>
                  <a:ea typeface="Raleway"/>
                  <a:cs typeface="Raleway"/>
                  <a:sym typeface="Raleway"/>
                </a:rPr>
                <a:t>We Market The Open House To Craigslist, Redfin, Zillow, Facebook</a:t>
              </a:r>
              <a:endParaRPr/>
            </a:p>
          </p:txBody>
        </p:sp>
      </p:grpSp>
      <p:grpSp>
        <p:nvGrpSpPr>
          <p:cNvPr id="411" name="Google Shape;411;p19"/>
          <p:cNvGrpSpPr/>
          <p:nvPr/>
        </p:nvGrpSpPr>
        <p:grpSpPr>
          <a:xfrm>
            <a:off x="6164970" y="2645162"/>
            <a:ext cx="1749994" cy="2171448"/>
            <a:chOff x="6164970" y="2645162"/>
            <a:chExt cx="1749994" cy="2171448"/>
          </a:xfrm>
        </p:grpSpPr>
        <p:pic>
          <p:nvPicPr>
            <p:cNvPr descr="Users" id="412" name="Google Shape;412;p19"/>
            <p:cNvPicPr preferRelativeResize="0"/>
            <p:nvPr/>
          </p:nvPicPr>
          <p:blipFill rotWithShape="1">
            <a:blip r:embed="rId12">
              <a:alphaModFix/>
            </a:blip>
            <a:srcRect b="0" l="0" r="0" t="0"/>
            <a:stretch/>
          </p:blipFill>
          <p:spPr>
            <a:xfrm>
              <a:off x="6613684" y="2645162"/>
              <a:ext cx="914400" cy="914400"/>
            </a:xfrm>
            <a:prstGeom prst="rect">
              <a:avLst/>
            </a:prstGeom>
            <a:noFill/>
            <a:ln>
              <a:noFill/>
            </a:ln>
          </p:spPr>
        </p:pic>
        <p:sp>
          <p:nvSpPr>
            <p:cNvPr id="413" name="Google Shape;413;p19"/>
            <p:cNvSpPr txBox="1"/>
            <p:nvPr/>
          </p:nvSpPr>
          <p:spPr>
            <a:xfrm>
              <a:off x="6164970" y="3616281"/>
              <a:ext cx="174999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Raleway"/>
                  <a:ea typeface="Raleway"/>
                  <a:cs typeface="Raleway"/>
                  <a:sym typeface="Raleway"/>
                </a:rPr>
                <a:t>SHOWING TIME</a:t>
              </a:r>
              <a:endParaRPr/>
            </a:p>
            <a:p>
              <a:pPr indent="0" lvl="0" marL="0" marR="0" rtl="0" algn="ctr">
                <a:spcBef>
                  <a:spcPts val="0"/>
                </a:spcBef>
                <a:spcAft>
                  <a:spcPts val="0"/>
                </a:spcAft>
                <a:buNone/>
              </a:pPr>
              <a:r>
                <a:rPr lang="en-US" sz="1200">
                  <a:solidFill>
                    <a:schemeClr val="dk1"/>
                  </a:solidFill>
                  <a:latin typeface="Raleway"/>
                  <a:ea typeface="Raleway"/>
                  <a:cs typeface="Raleway"/>
                  <a:sym typeface="Raleway"/>
                </a:rPr>
                <a:t>Software to keep track of showings and get instant feedback</a:t>
              </a:r>
              <a:endParaRPr/>
            </a:p>
            <a:p>
              <a:pPr indent="0" lvl="0" marL="0" marR="0" rtl="0" algn="ctr">
                <a:spcBef>
                  <a:spcPts val="0"/>
                </a:spcBef>
                <a:spcAft>
                  <a:spcPts val="0"/>
                </a:spcAft>
                <a:buNone/>
              </a:pPr>
              <a:r>
                <a:t/>
              </a:r>
              <a:endParaRPr sz="1800">
                <a:solidFill>
                  <a:schemeClr val="dk1"/>
                </a:solidFill>
                <a:latin typeface="Raleway"/>
                <a:ea typeface="Raleway"/>
                <a:cs typeface="Raleway"/>
                <a:sym typeface="Raleway"/>
              </a:endParaRPr>
            </a:p>
          </p:txBody>
        </p:sp>
      </p:grpSp>
      <p:grpSp>
        <p:nvGrpSpPr>
          <p:cNvPr id="414" name="Google Shape;414;p19"/>
          <p:cNvGrpSpPr/>
          <p:nvPr/>
        </p:nvGrpSpPr>
        <p:grpSpPr>
          <a:xfrm>
            <a:off x="8013578" y="2661020"/>
            <a:ext cx="1898690" cy="2389429"/>
            <a:chOff x="8013578" y="2661020"/>
            <a:chExt cx="1898690" cy="2389429"/>
          </a:xfrm>
        </p:grpSpPr>
        <p:pic>
          <p:nvPicPr>
            <p:cNvPr descr="Qr Code" id="415" name="Google Shape;415;p19"/>
            <p:cNvPicPr preferRelativeResize="0"/>
            <p:nvPr/>
          </p:nvPicPr>
          <p:blipFill rotWithShape="1">
            <a:blip r:embed="rId13">
              <a:alphaModFix/>
            </a:blip>
            <a:srcRect b="0" l="0" r="0" t="0"/>
            <a:stretch/>
          </p:blipFill>
          <p:spPr>
            <a:xfrm>
              <a:off x="8576272" y="2661020"/>
              <a:ext cx="914400" cy="914400"/>
            </a:xfrm>
            <a:prstGeom prst="rect">
              <a:avLst/>
            </a:prstGeom>
            <a:noFill/>
            <a:ln>
              <a:noFill/>
            </a:ln>
          </p:spPr>
        </p:pic>
        <p:sp>
          <p:nvSpPr>
            <p:cNvPr id="416" name="Google Shape;416;p19"/>
            <p:cNvSpPr txBox="1"/>
            <p:nvPr/>
          </p:nvSpPr>
          <p:spPr>
            <a:xfrm>
              <a:off x="8013578" y="3603899"/>
              <a:ext cx="1898690"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Raleway"/>
                  <a:ea typeface="Raleway"/>
                  <a:cs typeface="Raleway"/>
                  <a:sym typeface="Raleway"/>
                </a:rPr>
                <a:t>PERMAFLYER</a:t>
              </a:r>
              <a:endParaRPr/>
            </a:p>
            <a:p>
              <a:pPr indent="0" lvl="0" marL="0" marR="0" rtl="0" algn="ctr">
                <a:spcBef>
                  <a:spcPts val="0"/>
                </a:spcBef>
                <a:spcAft>
                  <a:spcPts val="0"/>
                </a:spcAft>
                <a:buNone/>
              </a:pPr>
              <a:r>
                <a:rPr lang="en-US" sz="1200">
                  <a:solidFill>
                    <a:schemeClr val="dk1"/>
                  </a:solidFill>
                  <a:latin typeface="Raleway"/>
                  <a:ea typeface="Raleway"/>
                  <a:cs typeface="Raleway"/>
                  <a:sym typeface="Raleway"/>
                </a:rPr>
                <a:t>Plastic Flyer with QR Code for easy access to listing 24/7</a:t>
              </a:r>
              <a:endParaRPr/>
            </a:p>
            <a:p>
              <a:pPr indent="0" lvl="0" marL="0" marR="0" rtl="0" algn="ctr">
                <a:spcBef>
                  <a:spcPts val="0"/>
                </a:spcBef>
                <a:spcAft>
                  <a:spcPts val="0"/>
                </a:spcAft>
                <a:buNone/>
              </a:pPr>
              <a:r>
                <a:t/>
              </a:r>
              <a:endParaRPr sz="1800">
                <a:solidFill>
                  <a:schemeClr val="dk1"/>
                </a:solidFill>
                <a:latin typeface="Raleway"/>
                <a:ea typeface="Raleway"/>
                <a:cs typeface="Raleway"/>
                <a:sym typeface="Raleway"/>
              </a:endParaRPr>
            </a:p>
            <a:p>
              <a:pPr indent="0" lvl="0" marL="0" marR="0" rtl="0" algn="ctr">
                <a:spcBef>
                  <a:spcPts val="0"/>
                </a:spcBef>
                <a:spcAft>
                  <a:spcPts val="0"/>
                </a:spcAft>
                <a:buNone/>
              </a:pPr>
              <a:r>
                <a:t/>
              </a:r>
              <a:endParaRPr sz="1800">
                <a:solidFill>
                  <a:schemeClr val="dk1"/>
                </a:solidFill>
                <a:latin typeface="Raleway"/>
                <a:ea typeface="Raleway"/>
                <a:cs typeface="Raleway"/>
                <a:sym typeface="Raleway"/>
              </a:endParaRPr>
            </a:p>
          </p:txBody>
        </p:sp>
      </p:grpSp>
      <p:grpSp>
        <p:nvGrpSpPr>
          <p:cNvPr id="417" name="Google Shape;417;p19"/>
          <p:cNvGrpSpPr/>
          <p:nvPr/>
        </p:nvGrpSpPr>
        <p:grpSpPr>
          <a:xfrm>
            <a:off x="9977278" y="2645509"/>
            <a:ext cx="1749994" cy="2343385"/>
            <a:chOff x="9977278" y="2645509"/>
            <a:chExt cx="1749994" cy="2343385"/>
          </a:xfrm>
        </p:grpSpPr>
        <p:pic>
          <p:nvPicPr>
            <p:cNvPr descr="House" id="418" name="Google Shape;418;p19"/>
            <p:cNvPicPr preferRelativeResize="0"/>
            <p:nvPr/>
          </p:nvPicPr>
          <p:blipFill rotWithShape="1">
            <a:blip r:embed="rId14">
              <a:alphaModFix/>
            </a:blip>
            <a:srcRect b="0" l="0" r="0" t="0"/>
            <a:stretch/>
          </p:blipFill>
          <p:spPr>
            <a:xfrm>
              <a:off x="10492435" y="2645509"/>
              <a:ext cx="914400" cy="914400"/>
            </a:xfrm>
            <a:prstGeom prst="rect">
              <a:avLst/>
            </a:prstGeom>
            <a:noFill/>
            <a:ln>
              <a:noFill/>
            </a:ln>
          </p:spPr>
        </p:pic>
        <p:sp>
          <p:nvSpPr>
            <p:cNvPr id="419" name="Google Shape;419;p19"/>
            <p:cNvSpPr txBox="1"/>
            <p:nvPr/>
          </p:nvSpPr>
          <p:spPr>
            <a:xfrm>
              <a:off x="9977278" y="3603899"/>
              <a:ext cx="1749994"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Raleway"/>
                  <a:ea typeface="Raleway"/>
                  <a:cs typeface="Raleway"/>
                  <a:sym typeface="Raleway"/>
                </a:rPr>
                <a:t>OPEN HOUSE</a:t>
              </a:r>
              <a:endParaRPr/>
            </a:p>
            <a:p>
              <a:pPr indent="0" lvl="0" marL="0" marR="0" rtl="0" algn="ctr">
                <a:spcBef>
                  <a:spcPts val="0"/>
                </a:spcBef>
                <a:spcAft>
                  <a:spcPts val="0"/>
                </a:spcAft>
                <a:buNone/>
              </a:pPr>
              <a:r>
                <a:rPr lang="en-US" sz="1200">
                  <a:solidFill>
                    <a:schemeClr val="dk1"/>
                  </a:solidFill>
                  <a:latin typeface="Raleway"/>
                  <a:ea typeface="Raleway"/>
                  <a:cs typeface="Raleway"/>
                  <a:sym typeface="Raleway"/>
                </a:rPr>
                <a:t>To Give Access To Neighbors and Buyers without agents</a:t>
              </a:r>
              <a:endParaRPr/>
            </a:p>
            <a:p>
              <a:pPr indent="0" lvl="0" marL="0" marR="0" rtl="0" algn="ctr">
                <a:spcBef>
                  <a:spcPts val="0"/>
                </a:spcBef>
                <a:spcAft>
                  <a:spcPts val="0"/>
                </a:spcAft>
                <a:buNone/>
              </a:pPr>
              <a:r>
                <a:t/>
              </a:r>
              <a:endParaRPr sz="1200">
                <a:solidFill>
                  <a:schemeClr val="dk1"/>
                </a:solidFill>
                <a:latin typeface="Raleway"/>
                <a:ea typeface="Raleway"/>
                <a:cs typeface="Raleway"/>
                <a:sym typeface="Raleway"/>
              </a:endParaRPr>
            </a:p>
            <a:p>
              <a:pPr indent="0" lvl="0" marL="0" marR="0" rtl="0" algn="ctr">
                <a:spcBef>
                  <a:spcPts val="0"/>
                </a:spcBef>
                <a:spcAft>
                  <a:spcPts val="0"/>
                </a:spcAft>
                <a:buNone/>
              </a:pPr>
              <a:r>
                <a:t/>
              </a:r>
              <a:endParaRPr sz="1800">
                <a:solidFill>
                  <a:schemeClr val="dk1"/>
                </a:solidFill>
                <a:latin typeface="Raleway"/>
                <a:ea typeface="Raleway"/>
                <a:cs typeface="Raleway"/>
                <a:sym typeface="Raleway"/>
              </a:endParaRPr>
            </a:p>
          </p:txBody>
        </p:sp>
      </p:grpSp>
      <p:pic>
        <p:nvPicPr>
          <p:cNvPr descr="Chess pieces with solid fill" id="420" name="Google Shape;420;p19"/>
          <p:cNvPicPr preferRelativeResize="0"/>
          <p:nvPr/>
        </p:nvPicPr>
        <p:blipFill rotWithShape="1">
          <a:blip r:embed="rId15">
            <a:alphaModFix/>
          </a:blip>
          <a:srcRect b="0" l="0" r="0" t="0"/>
          <a:stretch/>
        </p:blipFill>
        <p:spPr>
          <a:xfrm>
            <a:off x="182879" y="5147261"/>
            <a:ext cx="1220902" cy="12209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93"/>
                                        </p:tgtEl>
                                        <p:attrNameLst>
                                          <p:attrName>style.visibility</p:attrName>
                                        </p:attrNameLst>
                                      </p:cBhvr>
                                      <p:to>
                                        <p:strVal val="visible"/>
                                      </p:to>
                                    </p:set>
                                    <p:anim calcmode="lin" valueType="num">
                                      <p:cBhvr additive="base">
                                        <p:cTn dur="500"/>
                                        <p:tgtEl>
                                          <p:spTgt spid="393"/>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500"/>
                                        <p:tgtEl>
                                          <p:spTgt spid="387"/>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390"/>
                                        </p:tgtEl>
                                        <p:attrNameLst>
                                          <p:attrName>style.visibility</p:attrName>
                                        </p:attrNameLst>
                                      </p:cBhvr>
                                      <p:to>
                                        <p:strVal val="visible"/>
                                      </p:to>
                                    </p:set>
                                    <p:anim calcmode="lin" valueType="num">
                                      <p:cBhvr additive="base">
                                        <p:cTn dur="500"/>
                                        <p:tgtEl>
                                          <p:spTgt spid="390"/>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2" presetSubtype="4">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500"/>
                                        <p:tgtEl>
                                          <p:spTgt spid="384"/>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396"/>
                                        </p:tgtEl>
                                        <p:attrNameLst>
                                          <p:attrName>style.visibility</p:attrName>
                                        </p:attrNameLst>
                                      </p:cBhvr>
                                      <p:to>
                                        <p:strVal val="visible"/>
                                      </p:to>
                                    </p:set>
                                    <p:anim calcmode="lin" valueType="num">
                                      <p:cBhvr additive="base">
                                        <p:cTn dur="500"/>
                                        <p:tgtEl>
                                          <p:spTgt spid="396"/>
                                        </p:tgtEl>
                                        <p:attrNameLst>
                                          <p:attrName>ppt_y</p:attrName>
                                        </p:attrNameLst>
                                      </p:cBhvr>
                                      <p:tavLst>
                                        <p:tav fmla="" tm="0">
                                          <p:val>
                                            <p:strVal val="#ppt_y+1"/>
                                          </p:val>
                                        </p:tav>
                                        <p:tav fmla="" tm="100000">
                                          <p:val>
                                            <p:strVal val="#ppt_y"/>
                                          </p:val>
                                        </p:tav>
                                      </p:tavLst>
                                    </p:anim>
                                  </p:childTnLst>
                                </p:cTn>
                              </p:par>
                            </p:childTnLst>
                          </p:cTn>
                        </p:par>
                        <p:par>
                          <p:cTn fill="hold">
                            <p:stCondLst>
                              <p:cond delay="2500"/>
                            </p:stCondLst>
                            <p:childTnLst>
                              <p:par>
                                <p:cTn fill="hold" nodeType="afterEffect" presetClass="entr" presetID="2" presetSubtype="4">
                                  <p:stCondLst>
                                    <p:cond delay="0"/>
                                  </p:stCondLst>
                                  <p:childTnLst>
                                    <p:set>
                                      <p:cBhvr>
                                        <p:cTn dur="1" fill="hold">
                                          <p:stCondLst>
                                            <p:cond delay="0"/>
                                          </p:stCondLst>
                                        </p:cTn>
                                        <p:tgtEl>
                                          <p:spTgt spid="399"/>
                                        </p:tgtEl>
                                        <p:attrNameLst>
                                          <p:attrName>style.visibility</p:attrName>
                                        </p:attrNameLst>
                                      </p:cBhvr>
                                      <p:to>
                                        <p:strVal val="visible"/>
                                      </p:to>
                                    </p:set>
                                    <p:anim calcmode="lin" valueType="num">
                                      <p:cBhvr additive="base">
                                        <p:cTn dur="500"/>
                                        <p:tgtEl>
                                          <p:spTgt spid="399"/>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2" presetSubtype="4">
                                  <p:stCondLst>
                                    <p:cond delay="0"/>
                                  </p:stCondLst>
                                  <p:childTnLst>
                                    <p:set>
                                      <p:cBhvr>
                                        <p:cTn dur="1" fill="hold">
                                          <p:stCondLst>
                                            <p:cond delay="0"/>
                                          </p:stCondLst>
                                        </p:cTn>
                                        <p:tgtEl>
                                          <p:spTgt spid="402"/>
                                        </p:tgtEl>
                                        <p:attrNameLst>
                                          <p:attrName>style.visibility</p:attrName>
                                        </p:attrNameLst>
                                      </p:cBhvr>
                                      <p:to>
                                        <p:strVal val="visible"/>
                                      </p:to>
                                    </p:set>
                                    <p:anim calcmode="lin" valueType="num">
                                      <p:cBhvr additive="base">
                                        <p:cTn dur="500"/>
                                        <p:tgtEl>
                                          <p:spTgt spid="402"/>
                                        </p:tgtEl>
                                        <p:attrNameLst>
                                          <p:attrName>ppt_y</p:attrName>
                                        </p:attrNameLst>
                                      </p:cBhvr>
                                      <p:tavLst>
                                        <p:tav fmla="" tm="0">
                                          <p:val>
                                            <p:strVal val="#ppt_y+1"/>
                                          </p:val>
                                        </p:tav>
                                        <p:tav fmla="" tm="100000">
                                          <p:val>
                                            <p:strVal val="#ppt_y"/>
                                          </p:val>
                                        </p:tav>
                                      </p:tavLst>
                                    </p:anim>
                                  </p:childTnLst>
                                </p:cTn>
                              </p:par>
                            </p:childTnLst>
                          </p:cTn>
                        </p:par>
                        <p:par>
                          <p:cTn fill="hold">
                            <p:stCondLst>
                              <p:cond delay="3500"/>
                            </p:stCondLst>
                            <p:childTnLst>
                              <p:par>
                                <p:cTn fill="hold" nodeType="afterEffect" presetClass="entr" presetID="2" presetSubtype="4">
                                  <p:stCondLst>
                                    <p:cond delay="0"/>
                                  </p:stCondLst>
                                  <p:childTnLst>
                                    <p:set>
                                      <p:cBhvr>
                                        <p:cTn dur="1" fill="hold">
                                          <p:stCondLst>
                                            <p:cond delay="0"/>
                                          </p:stCondLst>
                                        </p:cTn>
                                        <p:tgtEl>
                                          <p:spTgt spid="405"/>
                                        </p:tgtEl>
                                        <p:attrNameLst>
                                          <p:attrName>style.visibility</p:attrName>
                                        </p:attrNameLst>
                                      </p:cBhvr>
                                      <p:to>
                                        <p:strVal val="visible"/>
                                      </p:to>
                                    </p:set>
                                    <p:anim calcmode="lin" valueType="num">
                                      <p:cBhvr additive="base">
                                        <p:cTn dur="500"/>
                                        <p:tgtEl>
                                          <p:spTgt spid="405"/>
                                        </p:tgtEl>
                                        <p:attrNameLst>
                                          <p:attrName>ppt_y</p:attrName>
                                        </p:attrNameLst>
                                      </p:cBhvr>
                                      <p:tavLst>
                                        <p:tav fmla="" tm="0">
                                          <p:val>
                                            <p:strVal val="#ppt_y+1"/>
                                          </p:val>
                                        </p:tav>
                                        <p:tav fmla="" tm="100000">
                                          <p:val>
                                            <p:strVal val="#ppt_y"/>
                                          </p:val>
                                        </p:tav>
                                      </p:tavLst>
                                    </p:anim>
                                  </p:childTnLst>
                                </p:cTn>
                              </p:par>
                            </p:childTnLst>
                          </p:cTn>
                        </p:par>
                        <p:par>
                          <p:cTn fill="hold">
                            <p:stCondLst>
                              <p:cond delay="4000"/>
                            </p:stCondLst>
                            <p:childTnLst>
                              <p:par>
                                <p:cTn fill="hold" nodeType="afterEffect" presetClass="entr" presetID="2" presetSubtype="4">
                                  <p:stCondLst>
                                    <p:cond delay="0"/>
                                  </p:stCondLst>
                                  <p:childTnLst>
                                    <p:set>
                                      <p:cBhvr>
                                        <p:cTn dur="1" fill="hold">
                                          <p:stCondLst>
                                            <p:cond delay="0"/>
                                          </p:stCondLst>
                                        </p:cTn>
                                        <p:tgtEl>
                                          <p:spTgt spid="408"/>
                                        </p:tgtEl>
                                        <p:attrNameLst>
                                          <p:attrName>style.visibility</p:attrName>
                                        </p:attrNameLst>
                                      </p:cBhvr>
                                      <p:to>
                                        <p:strVal val="visible"/>
                                      </p:to>
                                    </p:set>
                                    <p:anim calcmode="lin" valueType="num">
                                      <p:cBhvr additive="base">
                                        <p:cTn dur="500"/>
                                        <p:tgtEl>
                                          <p:spTgt spid="408"/>
                                        </p:tgtEl>
                                        <p:attrNameLst>
                                          <p:attrName>ppt_y</p:attrName>
                                        </p:attrNameLst>
                                      </p:cBhvr>
                                      <p:tavLst>
                                        <p:tav fmla="" tm="0">
                                          <p:val>
                                            <p:strVal val="#ppt_y+1"/>
                                          </p:val>
                                        </p:tav>
                                        <p:tav fmla="" tm="100000">
                                          <p:val>
                                            <p:strVal val="#ppt_y"/>
                                          </p:val>
                                        </p:tav>
                                      </p:tavLst>
                                    </p:anim>
                                  </p:childTnLst>
                                </p:cTn>
                              </p:par>
                            </p:childTnLst>
                          </p:cTn>
                        </p:par>
                        <p:par>
                          <p:cTn fill="hold">
                            <p:stCondLst>
                              <p:cond delay="4500"/>
                            </p:stCondLst>
                            <p:childTnLst>
                              <p:par>
                                <p:cTn fill="hold" nodeType="afterEffect" presetClass="entr" presetID="2" presetSubtype="4">
                                  <p:stCondLst>
                                    <p:cond delay="0"/>
                                  </p:stCondLst>
                                  <p:childTnLst>
                                    <p:set>
                                      <p:cBhvr>
                                        <p:cTn dur="1" fill="hold">
                                          <p:stCondLst>
                                            <p:cond delay="0"/>
                                          </p:stCondLst>
                                        </p:cTn>
                                        <p:tgtEl>
                                          <p:spTgt spid="411"/>
                                        </p:tgtEl>
                                        <p:attrNameLst>
                                          <p:attrName>style.visibility</p:attrName>
                                        </p:attrNameLst>
                                      </p:cBhvr>
                                      <p:to>
                                        <p:strVal val="visible"/>
                                      </p:to>
                                    </p:set>
                                    <p:anim calcmode="lin" valueType="num">
                                      <p:cBhvr additive="base">
                                        <p:cTn dur="500"/>
                                        <p:tgtEl>
                                          <p:spTgt spid="411"/>
                                        </p:tgtEl>
                                        <p:attrNameLst>
                                          <p:attrName>ppt_y</p:attrName>
                                        </p:attrNameLst>
                                      </p:cBhvr>
                                      <p:tavLst>
                                        <p:tav fmla="" tm="0">
                                          <p:val>
                                            <p:strVal val="#ppt_y+1"/>
                                          </p:val>
                                        </p:tav>
                                        <p:tav fmla="" tm="100000">
                                          <p:val>
                                            <p:strVal val="#ppt_y"/>
                                          </p:val>
                                        </p:tav>
                                      </p:tavLst>
                                    </p:anim>
                                  </p:childTnLst>
                                </p:cTn>
                              </p:par>
                            </p:childTnLst>
                          </p:cTn>
                        </p:par>
                        <p:par>
                          <p:cTn fill="hold">
                            <p:stCondLst>
                              <p:cond delay="5000"/>
                            </p:stCondLst>
                            <p:childTnLst>
                              <p:par>
                                <p:cTn fill="hold" nodeType="afterEffect" presetClass="entr" presetID="2" presetSubtype="4">
                                  <p:stCondLst>
                                    <p:cond delay="0"/>
                                  </p:stCondLst>
                                  <p:childTnLst>
                                    <p:set>
                                      <p:cBhvr>
                                        <p:cTn dur="1" fill="hold">
                                          <p:stCondLst>
                                            <p:cond delay="0"/>
                                          </p:stCondLst>
                                        </p:cTn>
                                        <p:tgtEl>
                                          <p:spTgt spid="414"/>
                                        </p:tgtEl>
                                        <p:attrNameLst>
                                          <p:attrName>style.visibility</p:attrName>
                                        </p:attrNameLst>
                                      </p:cBhvr>
                                      <p:to>
                                        <p:strVal val="visible"/>
                                      </p:to>
                                    </p:set>
                                    <p:anim calcmode="lin" valueType="num">
                                      <p:cBhvr additive="base">
                                        <p:cTn dur="500"/>
                                        <p:tgtEl>
                                          <p:spTgt spid="414"/>
                                        </p:tgtEl>
                                        <p:attrNameLst>
                                          <p:attrName>ppt_y</p:attrName>
                                        </p:attrNameLst>
                                      </p:cBhvr>
                                      <p:tavLst>
                                        <p:tav fmla="" tm="0">
                                          <p:val>
                                            <p:strVal val="#ppt_y+1"/>
                                          </p:val>
                                        </p:tav>
                                        <p:tav fmla="" tm="100000">
                                          <p:val>
                                            <p:strVal val="#ppt_y"/>
                                          </p:val>
                                        </p:tav>
                                      </p:tavLst>
                                    </p:anim>
                                  </p:childTnLst>
                                </p:cTn>
                              </p:par>
                            </p:childTnLst>
                          </p:cTn>
                        </p:par>
                        <p:par>
                          <p:cTn fill="hold">
                            <p:stCondLst>
                              <p:cond delay="5500"/>
                            </p:stCondLst>
                            <p:childTnLst>
                              <p:par>
                                <p:cTn fill="hold" nodeType="afterEffect" presetClass="entr" presetID="2" presetSubtype="4">
                                  <p:stCondLst>
                                    <p:cond delay="0"/>
                                  </p:stCondLst>
                                  <p:childTnLst>
                                    <p:set>
                                      <p:cBhvr>
                                        <p:cTn dur="1" fill="hold">
                                          <p:stCondLst>
                                            <p:cond delay="0"/>
                                          </p:stCondLst>
                                        </p:cTn>
                                        <p:tgtEl>
                                          <p:spTgt spid="417"/>
                                        </p:tgtEl>
                                        <p:attrNameLst>
                                          <p:attrName>style.visibility</p:attrName>
                                        </p:attrNameLst>
                                      </p:cBhvr>
                                      <p:to>
                                        <p:strVal val="visible"/>
                                      </p:to>
                                    </p:set>
                                    <p:anim calcmode="lin" valueType="num">
                                      <p:cBhvr additive="base">
                                        <p:cTn dur="500"/>
                                        <p:tgtEl>
                                          <p:spTgt spid="41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
          <p:cNvSpPr txBox="1"/>
          <p:nvPr>
            <p:ph type="title"/>
          </p:nvPr>
        </p:nvSpPr>
        <p:spPr>
          <a:xfrm>
            <a:off x="1909043" y="5084064"/>
            <a:ext cx="10113645" cy="822960"/>
          </a:xfrm>
          <a:prstGeom prst="rect">
            <a:avLst/>
          </a:prstGeom>
          <a:noFill/>
          <a:ln>
            <a:noFill/>
          </a:ln>
        </p:spPr>
        <p:txBody>
          <a:bodyPr anchorCtr="0" anchor="b" bIns="0" lIns="91425" spcFirstLastPara="1" rIns="91425" wrap="square" tIns="0">
            <a:noAutofit/>
          </a:bodyPr>
          <a:lstStyle/>
          <a:p>
            <a:pPr indent="0" lvl="0" marL="0" rtl="0" algn="l">
              <a:lnSpc>
                <a:spcPct val="85000"/>
              </a:lnSpc>
              <a:spcBef>
                <a:spcPts val="0"/>
              </a:spcBef>
              <a:spcAft>
                <a:spcPts val="0"/>
              </a:spcAft>
              <a:buClr>
                <a:srgbClr val="FFFFFF"/>
              </a:buClr>
              <a:buSzPts val="4400"/>
              <a:buFont typeface="Arial"/>
              <a:buNone/>
            </a:pPr>
            <a:r>
              <a:rPr lang="en-US" sz="4400">
                <a:latin typeface="Arial"/>
                <a:ea typeface="Arial"/>
                <a:cs typeface="Arial"/>
                <a:sym typeface="Arial"/>
              </a:rPr>
              <a:t>LET US FOCUS ON YOUR GOALS</a:t>
            </a:r>
            <a:endParaRPr/>
          </a:p>
        </p:txBody>
      </p:sp>
      <p:sp>
        <p:nvSpPr>
          <p:cNvPr id="115" name="Google Shape;115;p2"/>
          <p:cNvSpPr txBox="1"/>
          <p:nvPr>
            <p:ph idx="1" type="body"/>
          </p:nvPr>
        </p:nvSpPr>
        <p:spPr>
          <a:xfrm>
            <a:off x="1994332" y="6075793"/>
            <a:ext cx="10113264" cy="594360"/>
          </a:xfrm>
          <a:prstGeom prst="rect">
            <a:avLst/>
          </a:prstGeom>
          <a:noFill/>
          <a:ln>
            <a:noFill/>
          </a:ln>
        </p:spPr>
        <p:txBody>
          <a:bodyPr anchorCtr="0" anchor="t" bIns="0" lIns="91425" spcFirstLastPara="1" rIns="91425" wrap="square" tIns="0">
            <a:normAutofit/>
          </a:bodyPr>
          <a:lstStyle/>
          <a:p>
            <a:pPr indent="0" lvl="0" marL="0" rtl="0" algn="l">
              <a:lnSpc>
                <a:spcPct val="90000"/>
              </a:lnSpc>
              <a:spcBef>
                <a:spcPts val="0"/>
              </a:spcBef>
              <a:spcAft>
                <a:spcPts val="0"/>
              </a:spcAft>
              <a:buSzPts val="2400"/>
              <a:buNone/>
            </a:pPr>
            <a:r>
              <a:rPr lang="en-US" sz="2400">
                <a:latin typeface="Arial"/>
                <a:ea typeface="Arial"/>
                <a:cs typeface="Arial"/>
                <a:sym typeface="Arial"/>
              </a:rPr>
              <a:t>This Is All About YOU!</a:t>
            </a:r>
            <a:endParaRPr/>
          </a:p>
        </p:txBody>
      </p:sp>
      <p:pic>
        <p:nvPicPr>
          <p:cNvPr descr="Bullseye with solid fill" id="116" name="Google Shape;116;p2"/>
          <p:cNvPicPr preferRelativeResize="0"/>
          <p:nvPr/>
        </p:nvPicPr>
        <p:blipFill rotWithShape="1">
          <a:blip r:embed="rId3">
            <a:alphaModFix/>
          </a:blip>
          <a:srcRect b="0" l="0" r="0" t="0"/>
          <a:stretch/>
        </p:blipFill>
        <p:spPr>
          <a:xfrm>
            <a:off x="0" y="4976482"/>
            <a:ext cx="1842796" cy="1842796"/>
          </a:xfrm>
          <a:prstGeom prst="rect">
            <a:avLst/>
          </a:prstGeom>
          <a:noFill/>
          <a:ln>
            <a:noFill/>
          </a:ln>
        </p:spPr>
      </p:pic>
      <p:pic>
        <p:nvPicPr>
          <p:cNvPr id="117" name="Google Shape;117;p2"/>
          <p:cNvPicPr preferRelativeResize="0"/>
          <p:nvPr/>
        </p:nvPicPr>
        <p:blipFill rotWithShape="1">
          <a:blip r:embed="rId4">
            <a:alphaModFix/>
          </a:blip>
          <a:srcRect b="15915" l="0" r="0" t="15922"/>
          <a:stretch/>
        </p:blipFill>
        <p:spPr>
          <a:xfrm>
            <a:off x="9488325" y="2442575"/>
            <a:ext cx="2312924" cy="2365348"/>
          </a:xfrm>
          <a:prstGeom prst="rect">
            <a:avLst/>
          </a:prstGeom>
          <a:noFill/>
          <a:ln>
            <a:noFill/>
          </a:ln>
        </p:spPr>
      </p:pic>
      <p:pic>
        <p:nvPicPr>
          <p:cNvPr descr="Fireworks with solid fill" id="118" name="Google Shape;118;p2"/>
          <p:cNvPicPr preferRelativeResize="0"/>
          <p:nvPr/>
        </p:nvPicPr>
        <p:blipFill rotWithShape="1">
          <a:blip r:embed="rId5">
            <a:alphaModFix/>
          </a:blip>
          <a:srcRect b="0" l="0" r="0" t="0"/>
          <a:stretch/>
        </p:blipFill>
        <p:spPr>
          <a:xfrm>
            <a:off x="677846" y="571648"/>
            <a:ext cx="1239808" cy="1239808"/>
          </a:xfrm>
          <a:prstGeom prst="rect">
            <a:avLst/>
          </a:prstGeom>
          <a:noFill/>
          <a:ln>
            <a:noFill/>
          </a:ln>
        </p:spPr>
      </p:pic>
      <p:sp>
        <p:nvSpPr>
          <p:cNvPr id="119" name="Google Shape;119;p2"/>
          <p:cNvSpPr txBox="1"/>
          <p:nvPr/>
        </p:nvSpPr>
        <p:spPr>
          <a:xfrm>
            <a:off x="2209800" y="950976"/>
            <a:ext cx="9312965"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400" u="none" cap="none" strike="noStrike">
                <a:solidFill>
                  <a:schemeClr val="dk1"/>
                </a:solidFill>
                <a:latin typeface="Arial"/>
                <a:ea typeface="Arial"/>
                <a:cs typeface="Arial"/>
                <a:sym typeface="Arial"/>
              </a:rPr>
              <a:t>We Want To Make This A Big Deal</a:t>
            </a:r>
            <a:endParaRPr/>
          </a:p>
        </p:txBody>
      </p:sp>
      <p:sp>
        <p:nvSpPr>
          <p:cNvPr id="120" name="Google Shape;120;p2"/>
          <p:cNvSpPr txBox="1"/>
          <p:nvPr/>
        </p:nvSpPr>
        <p:spPr>
          <a:xfrm>
            <a:off x="669235" y="2202258"/>
            <a:ext cx="905326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OUR PROFESSIONAL PURPOSE IS TO HELP YOU ACHIEVE YOUR GOALS</a:t>
            </a:r>
            <a:endParaRPr/>
          </a:p>
        </p:txBody>
      </p:sp>
      <p:sp>
        <p:nvSpPr>
          <p:cNvPr id="121" name="Google Shape;121;p2"/>
          <p:cNvSpPr txBox="1"/>
          <p:nvPr/>
        </p:nvSpPr>
        <p:spPr>
          <a:xfrm>
            <a:off x="1437151" y="2858471"/>
            <a:ext cx="7707086" cy="175432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Preview Your Home </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Discuss Your Needs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Review Comparable Properties &amp; Current Market Trends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Determine Pricing and Estimate of Net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Create a Marketing Plan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List Your Home</a:t>
            </a:r>
            <a:endParaRPr/>
          </a:p>
        </p:txBody>
      </p:sp>
      <p:pic>
        <p:nvPicPr>
          <p:cNvPr descr="Fireworks with solid fill" id="122" name="Google Shape;122;p2"/>
          <p:cNvPicPr preferRelativeResize="0"/>
          <p:nvPr/>
        </p:nvPicPr>
        <p:blipFill rotWithShape="1">
          <a:blip r:embed="rId5">
            <a:alphaModFix/>
          </a:blip>
          <a:srcRect b="0" l="0" r="0" t="0"/>
          <a:stretch/>
        </p:blipFill>
        <p:spPr>
          <a:xfrm>
            <a:off x="1131003" y="-11243"/>
            <a:ext cx="1239808" cy="1239808"/>
          </a:xfrm>
          <a:prstGeom prst="rect">
            <a:avLst/>
          </a:prstGeom>
          <a:noFill/>
          <a:ln>
            <a:noFill/>
          </a:ln>
        </p:spPr>
      </p:pic>
      <p:pic>
        <p:nvPicPr>
          <p:cNvPr descr="Fireworks with solid fill" id="123" name="Google Shape;123;p2"/>
          <p:cNvPicPr preferRelativeResize="0"/>
          <p:nvPr/>
        </p:nvPicPr>
        <p:blipFill rotWithShape="1">
          <a:blip r:embed="rId5">
            <a:alphaModFix/>
          </a:blip>
          <a:srcRect b="0" l="0" r="0" t="0"/>
          <a:stretch/>
        </p:blipFill>
        <p:spPr>
          <a:xfrm>
            <a:off x="838857" y="234909"/>
            <a:ext cx="1239808" cy="1239808"/>
          </a:xfrm>
          <a:prstGeom prst="rect">
            <a:avLst/>
          </a:prstGeom>
          <a:noFill/>
          <a:ln>
            <a:noFill/>
          </a:ln>
        </p:spPr>
      </p:pic>
      <p:pic>
        <p:nvPicPr>
          <p:cNvPr descr="Fireworks with solid fill" id="124" name="Google Shape;124;p2"/>
          <p:cNvPicPr preferRelativeResize="0"/>
          <p:nvPr/>
        </p:nvPicPr>
        <p:blipFill rotWithShape="1">
          <a:blip r:embed="rId5">
            <a:alphaModFix/>
          </a:blip>
          <a:srcRect b="0" l="0" r="0" t="0"/>
          <a:stretch/>
        </p:blipFill>
        <p:spPr>
          <a:xfrm>
            <a:off x="525375" y="880519"/>
            <a:ext cx="1239808" cy="12398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par>
                          <p:cTn fill="hold">
                            <p:stCondLst>
                              <p:cond delay="1000"/>
                            </p:stCondLst>
                            <p:childTnLst>
                              <p:par>
                                <p:cTn fill="hold" nodeType="afterEffect" presetClass="exit" presetID="1" presetSubtype="0">
                                  <p:stCondLst>
                                    <p:cond delay="0"/>
                                  </p:stCondLst>
                                  <p:childTnLst>
                                    <p:set>
                                      <p:cBhvr>
                                        <p:cTn dur="1" fill="hold">
                                          <p:stCondLst>
                                            <p:cond delay="1"/>
                                          </p:stCondLst>
                                        </p:cTn>
                                        <p:tgtEl>
                                          <p:spTgt spid="124"/>
                                        </p:tgtEl>
                                        <p:attrNameLst>
                                          <p:attrName>style.visibility</p:attrName>
                                        </p:attrNameLst>
                                      </p:cBhvr>
                                      <p:to>
                                        <p:strVal val="hidden"/>
                                      </p:to>
                                    </p:set>
                                  </p:childTnLst>
                                </p:cTn>
                              </p:par>
                            </p:childTnLst>
                          </p:cTn>
                        </p:par>
                        <p:par>
                          <p:cTn fill="hold">
                            <p:stCondLst>
                              <p:cond delay="1001"/>
                            </p:stCondLst>
                            <p:childTnLst>
                              <p:par>
                                <p:cTn fill="hold" nodeType="after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par>
                          <p:cTn fill="hold">
                            <p:stCondLst>
                              <p:cond delay="2001"/>
                            </p:stCondLst>
                            <p:childTnLst>
                              <p:par>
                                <p:cTn fill="hold" nodeType="afterEffect" presetClass="exit" presetID="1" presetSubtype="0">
                                  <p:stCondLst>
                                    <p:cond delay="0"/>
                                  </p:stCondLst>
                                  <p:childTnLst>
                                    <p:set>
                                      <p:cBhvr>
                                        <p:cTn dur="1" fill="hold">
                                          <p:stCondLst>
                                            <p:cond delay="1"/>
                                          </p:stCondLst>
                                        </p:cTn>
                                        <p:tgtEl>
                                          <p:spTgt spid="118"/>
                                        </p:tgtEl>
                                        <p:attrNameLst>
                                          <p:attrName>style.visibility</p:attrName>
                                        </p:attrNameLst>
                                      </p:cBhvr>
                                      <p:to>
                                        <p:strVal val="hidden"/>
                                      </p:to>
                                    </p:set>
                                  </p:childTnLst>
                                </p:cTn>
                              </p:par>
                            </p:childTnLst>
                          </p:cTn>
                        </p:par>
                        <p:par>
                          <p:cTn fill="hold">
                            <p:stCondLst>
                              <p:cond delay="2002"/>
                            </p:stCondLst>
                            <p:childTnLst>
                              <p:par>
                                <p:cTn fill="hold" nodeType="after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par>
                          <p:cTn fill="hold">
                            <p:stCondLst>
                              <p:cond delay="3002"/>
                            </p:stCondLst>
                            <p:childTnLst>
                              <p:par>
                                <p:cTn fill="hold" nodeType="afterEffect" presetClass="exit" presetID="1" presetSubtype="0">
                                  <p:stCondLst>
                                    <p:cond delay="0"/>
                                  </p:stCondLst>
                                  <p:childTnLst>
                                    <p:set>
                                      <p:cBhvr>
                                        <p:cTn dur="1" fill="hold">
                                          <p:stCondLst>
                                            <p:cond delay="1"/>
                                          </p:stCondLst>
                                        </p:cTn>
                                        <p:tgtEl>
                                          <p:spTgt spid="123"/>
                                        </p:tgtEl>
                                        <p:attrNameLst>
                                          <p:attrName>style.visibility</p:attrName>
                                        </p:attrNameLst>
                                      </p:cBhvr>
                                      <p:to>
                                        <p:strVal val="hidden"/>
                                      </p:to>
                                    </p:set>
                                  </p:childTnLst>
                                </p:cTn>
                              </p:par>
                            </p:childTnLst>
                          </p:cTn>
                        </p:par>
                        <p:par>
                          <p:cTn fill="hold">
                            <p:stCondLst>
                              <p:cond delay="3003"/>
                            </p:stCondLst>
                            <p:childTnLst>
                              <p:par>
                                <p:cTn fill="hold" nodeType="after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4" name="Shape 424"/>
        <p:cNvGrpSpPr/>
        <p:nvPr/>
      </p:nvGrpSpPr>
      <p:grpSpPr>
        <a:xfrm>
          <a:off x="0" y="0"/>
          <a:ext cx="0" cy="0"/>
          <a:chOff x="0" y="0"/>
          <a:chExt cx="0" cy="0"/>
        </a:xfrm>
      </p:grpSpPr>
      <p:sp>
        <p:nvSpPr>
          <p:cNvPr id="425" name="Google Shape;425;p2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0"/>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7" name="Google Shape;427;p20"/>
          <p:cNvCxnSpPr/>
          <p:nvPr/>
        </p:nvCxnSpPr>
        <p:spPr>
          <a:xfrm>
            <a:off x="1207658" y="4343400"/>
            <a:ext cx="9875520" cy="0"/>
          </a:xfrm>
          <a:prstGeom prst="straightConnector1">
            <a:avLst/>
          </a:prstGeom>
          <a:noFill/>
          <a:ln cap="flat" cmpd="sng" w="9525">
            <a:solidFill>
              <a:srgbClr val="989898"/>
            </a:solidFill>
            <a:prstDash val="solid"/>
            <a:round/>
            <a:headEnd len="sm" w="sm" type="none"/>
            <a:tailEnd len="sm" w="sm" type="none"/>
          </a:ln>
        </p:spPr>
      </p:cxnSp>
      <p:pic>
        <p:nvPicPr>
          <p:cNvPr id="428" name="Google Shape;428;p20"/>
          <p:cNvPicPr preferRelativeResize="0"/>
          <p:nvPr>
            <p:ph idx="1" type="body"/>
          </p:nvPr>
        </p:nvPicPr>
        <p:blipFill rotWithShape="1">
          <a:blip r:embed="rId3">
            <a:alphaModFix/>
          </a:blip>
          <a:srcRect b="23906" l="0" r="0" t="23907"/>
          <a:stretch/>
        </p:blipFill>
        <p:spPr>
          <a:xfrm>
            <a:off x="-32" y="10"/>
            <a:ext cx="12192031" cy="4915066"/>
          </a:xfrm>
          <a:prstGeom prst="rect">
            <a:avLst/>
          </a:prstGeom>
          <a:noFill/>
          <a:ln>
            <a:noFill/>
          </a:ln>
        </p:spPr>
      </p:pic>
      <p:sp>
        <p:nvSpPr>
          <p:cNvPr id="429" name="Google Shape;429;p20"/>
          <p:cNvSpPr/>
          <p:nvPr/>
        </p:nvSpPr>
        <p:spPr>
          <a:xfrm>
            <a:off x="1507" y="4953000"/>
            <a:ext cx="12188952"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0"/>
          <p:cNvSpPr txBox="1"/>
          <p:nvPr>
            <p:ph type="title"/>
          </p:nvPr>
        </p:nvSpPr>
        <p:spPr>
          <a:xfrm>
            <a:off x="1373289" y="5029115"/>
            <a:ext cx="10058400" cy="8229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FFFFFF"/>
              </a:buClr>
              <a:buSzPts val="4000"/>
              <a:buFont typeface="Arial"/>
              <a:buNone/>
            </a:pPr>
            <a:r>
              <a:rPr lang="en-US" sz="4000">
                <a:latin typeface="Arial"/>
                <a:ea typeface="Arial"/>
                <a:cs typeface="Arial"/>
                <a:sym typeface="Arial"/>
              </a:rPr>
              <a:t>GLOBAL EXPOSURE FOR YOUR HOME</a:t>
            </a:r>
            <a:endParaRPr/>
          </a:p>
        </p:txBody>
      </p:sp>
      <p:sp>
        <p:nvSpPr>
          <p:cNvPr id="431" name="Google Shape;431;p20"/>
          <p:cNvSpPr/>
          <p:nvPr/>
        </p:nvSpPr>
        <p:spPr>
          <a:xfrm>
            <a:off x="1507" y="4906176"/>
            <a:ext cx="12188952"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0"/>
          <p:cNvSpPr txBox="1"/>
          <p:nvPr/>
        </p:nvSpPr>
        <p:spPr>
          <a:xfrm>
            <a:off x="1332113" y="5908265"/>
            <a:ext cx="1085672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Arial"/>
                <a:ea typeface="Arial"/>
                <a:cs typeface="Arial"/>
                <a:sym typeface="Arial"/>
              </a:rPr>
              <a:t>We Are Teamed Up with Leading Real Estate Companies and Juwai.com </a:t>
            </a:r>
            <a:endParaRPr/>
          </a:p>
        </p:txBody>
      </p:sp>
      <p:pic>
        <p:nvPicPr>
          <p:cNvPr descr="Globe with solid fill" id="433" name="Google Shape;433;p20"/>
          <p:cNvPicPr preferRelativeResize="0"/>
          <p:nvPr/>
        </p:nvPicPr>
        <p:blipFill rotWithShape="1">
          <a:blip r:embed="rId4">
            <a:alphaModFix/>
          </a:blip>
          <a:srcRect b="0" l="0" r="0" t="0"/>
          <a:stretch/>
        </p:blipFill>
        <p:spPr>
          <a:xfrm>
            <a:off x="156972" y="5228292"/>
            <a:ext cx="1060852" cy="10608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sp>
        <p:nvSpPr>
          <p:cNvPr id="438" name="Google Shape;438;p21"/>
          <p:cNvSpPr txBox="1"/>
          <p:nvPr>
            <p:ph type="title"/>
          </p:nvPr>
        </p:nvSpPr>
        <p:spPr>
          <a:xfrm>
            <a:off x="1447496" y="5074920"/>
            <a:ext cx="10610529" cy="82296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chemeClr val="lt1"/>
              </a:buClr>
              <a:buSzPts val="4000"/>
              <a:buFont typeface="Arial"/>
              <a:buNone/>
            </a:pPr>
            <a:r>
              <a:rPr lang="en-US" sz="4000">
                <a:solidFill>
                  <a:schemeClr val="lt1"/>
                </a:solidFill>
                <a:latin typeface="Arial"/>
                <a:ea typeface="Arial"/>
                <a:cs typeface="Arial"/>
                <a:sym typeface="Arial"/>
              </a:rPr>
              <a:t>WE WILL STAY IN DIRECT COMMUNICATION</a:t>
            </a:r>
            <a:endParaRPr/>
          </a:p>
        </p:txBody>
      </p:sp>
      <p:pic>
        <p:nvPicPr>
          <p:cNvPr id="439" name="Google Shape;439;p21"/>
          <p:cNvPicPr preferRelativeResize="0"/>
          <p:nvPr/>
        </p:nvPicPr>
        <p:blipFill rotWithShape="1">
          <a:blip r:embed="rId3">
            <a:alphaModFix/>
          </a:blip>
          <a:srcRect b="44468" l="0" r="3093" t="5004"/>
          <a:stretch/>
        </p:blipFill>
        <p:spPr>
          <a:xfrm>
            <a:off x="0" y="0"/>
            <a:ext cx="12199466" cy="4915076"/>
          </a:xfrm>
          <a:prstGeom prst="rect">
            <a:avLst/>
          </a:prstGeom>
          <a:noFill/>
          <a:ln>
            <a:noFill/>
          </a:ln>
        </p:spPr>
      </p:pic>
      <p:sp>
        <p:nvSpPr>
          <p:cNvPr id="440" name="Google Shape;440;p21"/>
          <p:cNvSpPr txBox="1"/>
          <p:nvPr/>
        </p:nvSpPr>
        <p:spPr>
          <a:xfrm>
            <a:off x="1447496" y="5884235"/>
            <a:ext cx="1061052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Arial"/>
                <a:ea typeface="Arial"/>
                <a:cs typeface="Arial"/>
                <a:sym typeface="Arial"/>
              </a:rPr>
              <a:t>Peoples #1 Complaint With Agents is a Lack of Communication</a:t>
            </a:r>
            <a:endParaRPr/>
          </a:p>
        </p:txBody>
      </p:sp>
      <p:pic>
        <p:nvPicPr>
          <p:cNvPr descr="Chat with solid fill" id="441" name="Google Shape;441;p21"/>
          <p:cNvPicPr preferRelativeResize="0"/>
          <p:nvPr/>
        </p:nvPicPr>
        <p:blipFill rotWithShape="1">
          <a:blip r:embed="rId4">
            <a:alphaModFix/>
          </a:blip>
          <a:srcRect b="0" l="0" r="0" t="0"/>
          <a:stretch/>
        </p:blipFill>
        <p:spPr>
          <a:xfrm>
            <a:off x="182879" y="5194055"/>
            <a:ext cx="1264617" cy="126461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22"/>
          <p:cNvSpPr txBox="1"/>
          <p:nvPr>
            <p:ph type="title"/>
          </p:nvPr>
        </p:nvSpPr>
        <p:spPr>
          <a:xfrm>
            <a:off x="572947" y="362866"/>
            <a:ext cx="3200400" cy="22860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FFFFFF"/>
              </a:buClr>
              <a:buSzPts val="4400"/>
              <a:buFont typeface="Arial"/>
              <a:buNone/>
            </a:pPr>
            <a:r>
              <a:rPr lang="en-US" sz="4400">
                <a:latin typeface="Arial"/>
                <a:ea typeface="Arial"/>
                <a:cs typeface="Arial"/>
                <a:sym typeface="Arial"/>
              </a:rPr>
              <a:t>PRICING</a:t>
            </a:r>
            <a:endParaRPr/>
          </a:p>
        </p:txBody>
      </p:sp>
      <p:sp>
        <p:nvSpPr>
          <p:cNvPr id="447" name="Google Shape;447;p22"/>
          <p:cNvSpPr txBox="1"/>
          <p:nvPr>
            <p:ph idx="2" type="body"/>
          </p:nvPr>
        </p:nvSpPr>
        <p:spPr>
          <a:xfrm>
            <a:off x="376178" y="3428999"/>
            <a:ext cx="3200400" cy="33791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1800">
                <a:latin typeface="Arial"/>
                <a:ea typeface="Arial"/>
                <a:cs typeface="Arial"/>
                <a:sym typeface="Arial"/>
              </a:rPr>
              <a:t>We Will Expertly Price Your Home with Active Comparables Because…</a:t>
            </a:r>
            <a:endParaRPr/>
          </a:p>
          <a:p>
            <a:pPr indent="0" lvl="0" marL="0" rtl="0" algn="l">
              <a:lnSpc>
                <a:spcPct val="90000"/>
              </a:lnSpc>
              <a:spcBef>
                <a:spcPts val="1400"/>
              </a:spcBef>
              <a:spcAft>
                <a:spcPts val="0"/>
              </a:spcAft>
              <a:buSzPts val="1800"/>
              <a:buNone/>
            </a:pPr>
            <a:r>
              <a:rPr lang="en-US" sz="1800">
                <a:latin typeface="Arial"/>
                <a:ea typeface="Arial"/>
                <a:cs typeface="Arial"/>
                <a:sym typeface="Arial"/>
              </a:rPr>
              <a:t>We Want Your Home To Have a Sold Sign, We Don’t Want Other People to Use Your Listing to Sell Their Home</a:t>
            </a:r>
            <a:endParaRPr b="1" sz="1800">
              <a:latin typeface="Arial"/>
              <a:ea typeface="Arial"/>
              <a:cs typeface="Arial"/>
              <a:sym typeface="Arial"/>
            </a:endParaRPr>
          </a:p>
        </p:txBody>
      </p:sp>
      <p:pic>
        <p:nvPicPr>
          <p:cNvPr id="448" name="Google Shape;448;p22"/>
          <p:cNvPicPr preferRelativeResize="0"/>
          <p:nvPr/>
        </p:nvPicPr>
        <p:blipFill rotWithShape="1">
          <a:blip r:embed="rId3">
            <a:alphaModFix/>
          </a:blip>
          <a:srcRect b="8612" l="0" r="16110" t="4148"/>
          <a:stretch/>
        </p:blipFill>
        <p:spPr>
          <a:xfrm>
            <a:off x="3657601" y="-1"/>
            <a:ext cx="8534400" cy="68580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3"/>
          <p:cNvSpPr txBox="1"/>
          <p:nvPr/>
        </p:nvSpPr>
        <p:spPr>
          <a:xfrm>
            <a:off x="430303" y="1053661"/>
            <a:ext cx="3298054" cy="1959840"/>
          </a:xfrm>
          <a:prstGeom prst="rect">
            <a:avLst/>
          </a:prstGeom>
          <a:noFill/>
          <a:ln>
            <a:noFill/>
          </a:ln>
        </p:spPr>
        <p:txBody>
          <a:bodyPr anchorCtr="0" anchor="b" bIns="45700" lIns="91425" spcFirstLastPara="1" rIns="91425" wrap="square" tIns="45700">
            <a:normAutofit lnSpcReduction="10000"/>
          </a:bodyPr>
          <a:lstStyle/>
          <a:p>
            <a:pPr indent="0" lvl="0" marL="0" marR="0" rtl="0" algn="l">
              <a:lnSpc>
                <a:spcPct val="85000"/>
              </a:lnSpc>
              <a:spcBef>
                <a:spcPts val="0"/>
              </a:spcBef>
              <a:spcAft>
                <a:spcPts val="0"/>
              </a:spcAft>
              <a:buClr>
                <a:srgbClr val="FFFFFF"/>
              </a:buClr>
              <a:buSzPts val="3600"/>
              <a:buFont typeface="Calibri"/>
              <a:buNone/>
            </a:pPr>
            <a:r>
              <a:rPr b="1" i="0" lang="en-US" sz="3600" u="none" cap="none" strike="noStrike">
                <a:solidFill>
                  <a:srgbClr val="FFFFFF"/>
                </a:solidFill>
                <a:latin typeface="Raleway"/>
                <a:ea typeface="Raleway"/>
                <a:cs typeface="Raleway"/>
                <a:sym typeface="Raleway"/>
              </a:rPr>
              <a:t>ADVICE FROM </a:t>
            </a:r>
            <a:r>
              <a:rPr b="0" i="0" lang="en-US" sz="3600" u="none" cap="none" strike="noStrike">
                <a:solidFill>
                  <a:srgbClr val="FFFFFF"/>
                </a:solidFill>
                <a:latin typeface="Raleway"/>
                <a:ea typeface="Raleway"/>
                <a:cs typeface="Raleway"/>
                <a:sym typeface="Raleway"/>
              </a:rPr>
              <a:t>A TREE</a:t>
            </a:r>
            <a:br>
              <a:rPr b="1" i="0" lang="en-US" sz="4000" u="none" cap="none" strike="noStrike">
                <a:solidFill>
                  <a:srgbClr val="FFFFFF"/>
                </a:solidFill>
                <a:latin typeface="Raleway"/>
                <a:ea typeface="Raleway"/>
                <a:cs typeface="Raleway"/>
                <a:sym typeface="Raleway"/>
              </a:rPr>
            </a:br>
            <a:br>
              <a:rPr b="1" i="0" lang="en-US" sz="4000" u="none" cap="none" strike="noStrike">
                <a:solidFill>
                  <a:srgbClr val="FFFFFF"/>
                </a:solidFill>
                <a:latin typeface="Raleway"/>
                <a:ea typeface="Raleway"/>
                <a:cs typeface="Raleway"/>
                <a:sym typeface="Raleway"/>
              </a:rPr>
            </a:br>
            <a:endParaRPr b="0" i="0" sz="3600" u="none" cap="none" strike="noStrike">
              <a:solidFill>
                <a:srgbClr val="FFFFFF"/>
              </a:solidFill>
              <a:latin typeface="Calibri"/>
              <a:ea typeface="Calibri"/>
              <a:cs typeface="Calibri"/>
              <a:sym typeface="Calibri"/>
            </a:endParaRPr>
          </a:p>
        </p:txBody>
      </p:sp>
      <p:sp>
        <p:nvSpPr>
          <p:cNvPr id="130" name="Google Shape;130;p3"/>
          <p:cNvSpPr txBox="1"/>
          <p:nvPr/>
        </p:nvSpPr>
        <p:spPr>
          <a:xfrm>
            <a:off x="122249" y="2439885"/>
            <a:ext cx="3300580" cy="3721802"/>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10000"/>
              </a:lnSpc>
              <a:spcBef>
                <a:spcPts val="1200"/>
              </a:spcBef>
              <a:spcAft>
                <a:spcPts val="0"/>
              </a:spcAft>
              <a:buClr>
                <a:srgbClr val="896902"/>
              </a:buClr>
              <a:buSzPts val="1500"/>
              <a:buFont typeface="Calibri"/>
              <a:buNone/>
            </a:pPr>
            <a:r>
              <a:rPr b="0" i="0" lang="en-US" sz="1800" u="none" cap="none" strike="noStrike">
                <a:solidFill>
                  <a:srgbClr val="FFFFFF"/>
                </a:solidFill>
                <a:latin typeface="Raleway"/>
                <a:ea typeface="Raleway"/>
                <a:cs typeface="Raleway"/>
                <a:sym typeface="Raleway"/>
              </a:rPr>
              <a:t>“Stand tall and proud.</a:t>
            </a:r>
            <a:br>
              <a:rPr b="0" i="0" lang="en-US" sz="1800" u="none" cap="none" strike="noStrike">
                <a:solidFill>
                  <a:srgbClr val="FFFFFF"/>
                </a:solidFill>
                <a:latin typeface="Raleway"/>
                <a:ea typeface="Raleway"/>
                <a:cs typeface="Raleway"/>
                <a:sym typeface="Raleway"/>
              </a:rPr>
            </a:br>
            <a:r>
              <a:rPr b="0" i="0" lang="en-US" sz="1800" u="none" cap="none" strike="noStrike">
                <a:solidFill>
                  <a:srgbClr val="FFFFFF"/>
                </a:solidFill>
                <a:latin typeface="Raleway"/>
                <a:ea typeface="Raleway"/>
                <a:cs typeface="Raleway"/>
                <a:sym typeface="Raleway"/>
              </a:rPr>
              <a:t>Sink your roots into the Earth.</a:t>
            </a:r>
            <a:br>
              <a:rPr b="0" i="0" lang="en-US" sz="1800" u="none" cap="none" strike="noStrike">
                <a:solidFill>
                  <a:srgbClr val="FFFFFF"/>
                </a:solidFill>
                <a:latin typeface="Raleway"/>
                <a:ea typeface="Raleway"/>
                <a:cs typeface="Raleway"/>
                <a:sym typeface="Raleway"/>
              </a:rPr>
            </a:br>
            <a:r>
              <a:rPr b="0" i="0" lang="en-US" sz="1800" u="none" cap="none" strike="noStrike">
                <a:solidFill>
                  <a:srgbClr val="FFFFFF"/>
                </a:solidFill>
                <a:latin typeface="Raleway"/>
                <a:ea typeface="Raleway"/>
                <a:cs typeface="Raleway"/>
                <a:sym typeface="Raleway"/>
              </a:rPr>
              <a:t>Be content with your natural beauty.</a:t>
            </a:r>
            <a:br>
              <a:rPr b="0" i="0" lang="en-US" sz="1800" u="none" cap="none" strike="noStrike">
                <a:solidFill>
                  <a:srgbClr val="FFFFFF"/>
                </a:solidFill>
                <a:latin typeface="Raleway"/>
                <a:ea typeface="Raleway"/>
                <a:cs typeface="Raleway"/>
                <a:sym typeface="Raleway"/>
              </a:rPr>
            </a:br>
            <a:r>
              <a:rPr b="0" i="0" lang="en-US" sz="1800" u="none" cap="none" strike="noStrike">
                <a:solidFill>
                  <a:srgbClr val="FFFFFF"/>
                </a:solidFill>
                <a:latin typeface="Raleway"/>
                <a:ea typeface="Raleway"/>
                <a:cs typeface="Raleway"/>
                <a:sym typeface="Raleway"/>
              </a:rPr>
              <a:t>Go out on a limb.</a:t>
            </a:r>
            <a:br>
              <a:rPr b="0" i="0" lang="en-US" sz="1800" u="none" cap="none" strike="noStrike">
                <a:solidFill>
                  <a:srgbClr val="FFFFFF"/>
                </a:solidFill>
                <a:latin typeface="Raleway"/>
                <a:ea typeface="Raleway"/>
                <a:cs typeface="Raleway"/>
                <a:sym typeface="Raleway"/>
              </a:rPr>
            </a:br>
            <a:r>
              <a:rPr b="0" i="0" lang="en-US" sz="1800" u="none" cap="none" strike="noStrike">
                <a:solidFill>
                  <a:srgbClr val="FFFFFF"/>
                </a:solidFill>
                <a:latin typeface="Raleway"/>
                <a:ea typeface="Raleway"/>
                <a:cs typeface="Raleway"/>
                <a:sym typeface="Raleway"/>
              </a:rPr>
              <a:t>Drink plenty of water.</a:t>
            </a:r>
            <a:br>
              <a:rPr b="0" i="0" lang="en-US" sz="1800" u="none" cap="none" strike="noStrike">
                <a:solidFill>
                  <a:srgbClr val="FFFFFF"/>
                </a:solidFill>
                <a:latin typeface="Raleway"/>
                <a:ea typeface="Raleway"/>
                <a:cs typeface="Raleway"/>
                <a:sym typeface="Raleway"/>
              </a:rPr>
            </a:br>
            <a:r>
              <a:rPr b="0" i="0" lang="en-US" sz="1800" u="none" cap="none" strike="noStrike">
                <a:solidFill>
                  <a:srgbClr val="FFFFFF"/>
                </a:solidFill>
                <a:latin typeface="Raleway"/>
                <a:ea typeface="Raleway"/>
                <a:cs typeface="Raleway"/>
                <a:sym typeface="Raleway"/>
              </a:rPr>
              <a:t>Remember your roots.</a:t>
            </a:r>
            <a:br>
              <a:rPr b="0" i="0" lang="en-US" sz="1800" u="none" cap="none" strike="noStrike">
                <a:solidFill>
                  <a:srgbClr val="FFFFFF"/>
                </a:solidFill>
                <a:latin typeface="Raleway"/>
                <a:ea typeface="Raleway"/>
                <a:cs typeface="Raleway"/>
                <a:sym typeface="Raleway"/>
              </a:rPr>
            </a:br>
            <a:r>
              <a:rPr b="0" i="0" lang="en-US" sz="1800" u="none" cap="none" strike="noStrike">
                <a:solidFill>
                  <a:srgbClr val="FFFFFF"/>
                </a:solidFill>
                <a:latin typeface="Raleway"/>
                <a:ea typeface="Raleway"/>
                <a:cs typeface="Raleway"/>
                <a:sym typeface="Raleway"/>
              </a:rPr>
              <a:t>Enjoy the view!”</a:t>
            </a:r>
            <a:endParaRPr/>
          </a:p>
          <a:p>
            <a:pPr indent="-228600" lvl="0" marL="457200" marR="0" rtl="0" algn="r">
              <a:lnSpc>
                <a:spcPct val="90000"/>
              </a:lnSpc>
              <a:spcBef>
                <a:spcPts val="1200"/>
              </a:spcBef>
              <a:spcAft>
                <a:spcPts val="0"/>
              </a:spcAft>
              <a:buClr>
                <a:srgbClr val="896902"/>
              </a:buClr>
              <a:buSzPts val="1500"/>
              <a:buFont typeface="Calibri"/>
              <a:buNone/>
            </a:pPr>
            <a:br>
              <a:rPr b="0" i="0" lang="en-US" sz="1500" u="none" cap="none" strike="noStrike">
                <a:solidFill>
                  <a:srgbClr val="FFFFFF"/>
                </a:solidFill>
                <a:latin typeface="Raleway"/>
                <a:ea typeface="Raleway"/>
                <a:cs typeface="Raleway"/>
                <a:sym typeface="Raleway"/>
              </a:rPr>
            </a:br>
            <a:r>
              <a:rPr b="0" i="1" lang="en-US" sz="1400" u="none" cap="none" strike="noStrike">
                <a:solidFill>
                  <a:srgbClr val="FFFFFF"/>
                </a:solidFill>
                <a:latin typeface="Raleway"/>
                <a:ea typeface="Raleway"/>
                <a:cs typeface="Raleway"/>
                <a:sym typeface="Raleway"/>
              </a:rPr>
              <a:t>~ Ilan Shamir</a:t>
            </a:r>
            <a:br>
              <a:rPr b="0" i="0" lang="en-US" sz="1500" u="none" cap="none" strike="noStrike">
                <a:solidFill>
                  <a:srgbClr val="FFFFFF"/>
                </a:solidFill>
                <a:latin typeface="Raleway"/>
                <a:ea typeface="Raleway"/>
                <a:cs typeface="Raleway"/>
                <a:sym typeface="Raleway"/>
              </a:rPr>
            </a:br>
            <a:endParaRPr b="0" i="0" sz="1500" u="none" cap="none" strike="noStrike">
              <a:solidFill>
                <a:srgbClr val="FFFFFF"/>
              </a:solidFill>
              <a:latin typeface="Calibri"/>
              <a:ea typeface="Calibri"/>
              <a:cs typeface="Calibri"/>
              <a:sym typeface="Calibri"/>
            </a:endParaRPr>
          </a:p>
        </p:txBody>
      </p:sp>
      <p:sp>
        <p:nvSpPr>
          <p:cNvPr id="131" name="Google Shape;131;p3"/>
          <p:cNvSpPr txBox="1"/>
          <p:nvPr/>
        </p:nvSpPr>
        <p:spPr>
          <a:xfrm>
            <a:off x="4499149" y="435466"/>
            <a:ext cx="6744956" cy="4008838"/>
          </a:xfrm>
          <a:prstGeom prst="rect">
            <a:avLst/>
          </a:prstGeom>
          <a:noFill/>
          <a:ln>
            <a:noFill/>
          </a:ln>
        </p:spPr>
        <p:txBody>
          <a:bodyPr anchorCtr="0" anchor="t" bIns="45700" lIns="0" spcFirstLastPara="1" rIns="0" wrap="square" tIns="45700">
            <a:normAutofit/>
          </a:bodyPr>
          <a:lstStyle/>
          <a:p>
            <a:pPr indent="-342900" lvl="0" marL="457200" marR="0" rtl="0" algn="ctr">
              <a:lnSpc>
                <a:spcPct val="90000"/>
              </a:lnSpc>
              <a:spcBef>
                <a:spcPts val="1200"/>
              </a:spcBef>
              <a:spcAft>
                <a:spcPts val="0"/>
              </a:spcAft>
              <a:buClr>
                <a:srgbClr val="896902"/>
              </a:buClr>
              <a:buSzPts val="1800"/>
              <a:buFont typeface="Calibri"/>
              <a:buChar char=" "/>
            </a:pPr>
            <a:r>
              <a:rPr b="0" i="0" lang="en-US" sz="4400" u="none" cap="none" strike="noStrike">
                <a:solidFill>
                  <a:srgbClr val="191919"/>
                </a:solidFill>
                <a:latin typeface="Raleway"/>
                <a:ea typeface="Raleway"/>
                <a:cs typeface="Raleway"/>
                <a:sym typeface="Raleway"/>
              </a:rPr>
              <a:t>THE </a:t>
            </a:r>
            <a:r>
              <a:rPr b="1" i="0" lang="en-US" sz="4400" u="none" cap="none" strike="noStrike">
                <a:solidFill>
                  <a:srgbClr val="191919"/>
                </a:solidFill>
                <a:latin typeface="Raleway"/>
                <a:ea typeface="Raleway"/>
                <a:cs typeface="Raleway"/>
                <a:sym typeface="Raleway"/>
              </a:rPr>
              <a:t>MADRONA</a:t>
            </a:r>
            <a:r>
              <a:rPr b="0" i="0" lang="en-US" sz="4400" u="none" cap="none" strike="noStrike">
                <a:solidFill>
                  <a:srgbClr val="191919"/>
                </a:solidFill>
                <a:latin typeface="Raleway"/>
                <a:ea typeface="Raleway"/>
                <a:cs typeface="Raleway"/>
                <a:sym typeface="Raleway"/>
              </a:rPr>
              <a:t> GROUP </a:t>
            </a:r>
            <a:endParaRPr/>
          </a:p>
        </p:txBody>
      </p:sp>
      <p:sp>
        <p:nvSpPr>
          <p:cNvPr id="132" name="Google Shape;132;p3"/>
          <p:cNvSpPr/>
          <p:nvPr/>
        </p:nvSpPr>
        <p:spPr>
          <a:xfrm>
            <a:off x="5014127" y="3013501"/>
            <a:ext cx="6229978"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2000"/>
              <a:buFont typeface="Arial"/>
              <a:buNone/>
            </a:pPr>
            <a:r>
              <a:rPr b="1" lang="en-US" sz="2000">
                <a:solidFill>
                  <a:srgbClr val="000000"/>
                </a:solidFill>
                <a:latin typeface="Raleway"/>
                <a:ea typeface="Raleway"/>
                <a:cs typeface="Raleway"/>
                <a:sym typeface="Raleway"/>
              </a:rPr>
              <a:t>Jason Fox and Joe Kiser </a:t>
            </a:r>
            <a:endParaRPr/>
          </a:p>
          <a:p>
            <a:pPr indent="0" lvl="0" marL="0" marR="0" rtl="0" algn="ctr">
              <a:spcBef>
                <a:spcPts val="0"/>
              </a:spcBef>
              <a:spcAft>
                <a:spcPts val="0"/>
              </a:spcAft>
              <a:buClr>
                <a:srgbClr val="000000"/>
              </a:buClr>
              <a:buSzPts val="2000"/>
              <a:buFont typeface="Arial"/>
              <a:buNone/>
            </a:pPr>
            <a:r>
              <a:t/>
            </a:r>
            <a:endParaRPr b="1" sz="2000">
              <a:solidFill>
                <a:srgbClr val="000000"/>
              </a:solidFill>
              <a:latin typeface="Raleway"/>
              <a:ea typeface="Raleway"/>
              <a:cs typeface="Raleway"/>
              <a:sym typeface="Raleway"/>
            </a:endParaRPr>
          </a:p>
          <a:p>
            <a:pPr indent="0" lvl="0" marL="0" marR="0" rtl="0" algn="ctr">
              <a:spcBef>
                <a:spcPts val="0"/>
              </a:spcBef>
              <a:spcAft>
                <a:spcPts val="0"/>
              </a:spcAft>
              <a:buClr>
                <a:srgbClr val="000000"/>
              </a:buClr>
              <a:buSzPts val="1400"/>
              <a:buFont typeface="Arial"/>
              <a:buNone/>
            </a:pPr>
            <a:r>
              <a:rPr lang="en-US" sz="1400">
                <a:solidFill>
                  <a:srgbClr val="000000"/>
                </a:solidFill>
                <a:latin typeface="Raleway"/>
                <a:ea typeface="Raleway"/>
                <a:cs typeface="Raleway"/>
                <a:sym typeface="Raleway"/>
              </a:rPr>
              <a:t>Founded The Madrona Group to be a virtual first, world class real estate brand, created for agents by agents.</a:t>
            </a:r>
            <a:endParaRPr/>
          </a:p>
          <a:p>
            <a:pPr indent="0" lvl="0" marL="0" marR="0" rtl="0" algn="l">
              <a:spcBef>
                <a:spcPts val="0"/>
              </a:spcBef>
              <a:spcAft>
                <a:spcPts val="0"/>
              </a:spcAft>
              <a:buClr>
                <a:srgbClr val="000000"/>
              </a:buClr>
              <a:buSzPts val="1600"/>
              <a:buFont typeface="Arial"/>
              <a:buNone/>
            </a:pPr>
            <a:r>
              <a:t/>
            </a:r>
            <a:endParaRPr b="1" sz="1600">
              <a:solidFill>
                <a:srgbClr val="000000"/>
              </a:solidFill>
              <a:latin typeface="Raleway"/>
              <a:ea typeface="Raleway"/>
              <a:cs typeface="Raleway"/>
              <a:sym typeface="Raleway"/>
            </a:endParaRPr>
          </a:p>
          <a:p>
            <a:pPr indent="0" lvl="0" marL="0" marR="0" rtl="0" algn="l">
              <a:spcBef>
                <a:spcPts val="0"/>
              </a:spcBef>
              <a:spcAft>
                <a:spcPts val="0"/>
              </a:spcAft>
              <a:buClr>
                <a:srgbClr val="000000"/>
              </a:buClr>
              <a:buSzPts val="1600"/>
              <a:buFont typeface="Arial"/>
              <a:buNone/>
            </a:pPr>
            <a:r>
              <a:t/>
            </a:r>
            <a:endParaRPr b="1" sz="1600">
              <a:solidFill>
                <a:srgbClr val="000000"/>
              </a:solidFill>
              <a:latin typeface="Raleway"/>
              <a:ea typeface="Raleway"/>
              <a:cs typeface="Raleway"/>
              <a:sym typeface="Raleway"/>
            </a:endParaRPr>
          </a:p>
          <a:p>
            <a:pPr indent="0" lvl="0" marL="0" marR="0" rtl="0" algn="l">
              <a:spcBef>
                <a:spcPts val="0"/>
              </a:spcBef>
              <a:spcAft>
                <a:spcPts val="0"/>
              </a:spcAft>
              <a:buClr>
                <a:srgbClr val="000000"/>
              </a:buClr>
              <a:buSzPts val="1200"/>
              <a:buFont typeface="Arial"/>
              <a:buNone/>
            </a:pPr>
            <a:r>
              <a:t/>
            </a:r>
            <a:endParaRPr sz="1200">
              <a:solidFill>
                <a:srgbClr val="000000"/>
              </a:solidFill>
              <a:latin typeface="Raleway"/>
              <a:ea typeface="Raleway"/>
              <a:cs typeface="Raleway"/>
              <a:sym typeface="Raleway"/>
            </a:endParaRPr>
          </a:p>
        </p:txBody>
      </p:sp>
      <p:pic>
        <p:nvPicPr>
          <p:cNvPr id="133" name="Google Shape;133;p3"/>
          <p:cNvPicPr preferRelativeResize="0"/>
          <p:nvPr/>
        </p:nvPicPr>
        <p:blipFill rotWithShape="1">
          <a:blip r:embed="rId3">
            <a:alphaModFix/>
          </a:blip>
          <a:srcRect b="16675" l="0" r="0" t="16675"/>
          <a:stretch/>
        </p:blipFill>
        <p:spPr>
          <a:xfrm>
            <a:off x="10154163" y="4815156"/>
            <a:ext cx="2037836" cy="2037837"/>
          </a:xfrm>
          <a:prstGeom prst="rect">
            <a:avLst/>
          </a:prstGeom>
          <a:noFill/>
          <a:ln>
            <a:noFill/>
          </a:ln>
        </p:spPr>
      </p:pic>
      <p:sp>
        <p:nvSpPr>
          <p:cNvPr id="134" name="Google Shape;134;p3"/>
          <p:cNvSpPr txBox="1"/>
          <p:nvPr/>
        </p:nvSpPr>
        <p:spPr>
          <a:xfrm>
            <a:off x="4676252" y="1489018"/>
            <a:ext cx="6993652" cy="141577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0000"/>
              </a:buClr>
              <a:buSzPts val="2200"/>
              <a:buFont typeface="Arial"/>
              <a:buNone/>
            </a:pPr>
            <a:r>
              <a:rPr lang="en-US" sz="2200">
                <a:solidFill>
                  <a:srgbClr val="000000"/>
                </a:solidFill>
                <a:latin typeface="Raleway"/>
                <a:ea typeface="Raleway"/>
                <a:cs typeface="Raleway"/>
                <a:sym typeface="Raleway"/>
              </a:rPr>
              <a:t>John L. Scott Ballard </a:t>
            </a:r>
            <a:r>
              <a:rPr b="1" lang="en-US" sz="2200">
                <a:solidFill>
                  <a:srgbClr val="000000"/>
                </a:solidFill>
                <a:latin typeface="Raleway"/>
                <a:ea typeface="Raleway"/>
                <a:cs typeface="Raleway"/>
                <a:sym typeface="Raleway"/>
              </a:rPr>
              <a:t>+</a:t>
            </a:r>
            <a:r>
              <a:rPr lang="en-US" sz="2200">
                <a:solidFill>
                  <a:srgbClr val="000000"/>
                </a:solidFill>
                <a:latin typeface="Raleway"/>
                <a:ea typeface="Raleway"/>
                <a:cs typeface="Raleway"/>
                <a:sym typeface="Raleway"/>
              </a:rPr>
              <a:t> John L. Scott Westwood </a:t>
            </a:r>
            <a:r>
              <a:rPr b="1" lang="en-US" sz="2200">
                <a:solidFill>
                  <a:srgbClr val="000000"/>
                </a:solidFill>
                <a:latin typeface="Raleway"/>
                <a:ea typeface="Raleway"/>
                <a:cs typeface="Raleway"/>
                <a:sym typeface="Raleway"/>
              </a:rPr>
              <a:t>+</a:t>
            </a:r>
            <a:r>
              <a:rPr lang="en-US" sz="2200">
                <a:solidFill>
                  <a:srgbClr val="000000"/>
                </a:solidFill>
                <a:latin typeface="Raleway"/>
                <a:ea typeface="Raleway"/>
                <a:cs typeface="Raleway"/>
                <a:sym typeface="Raleway"/>
              </a:rPr>
              <a:t> Team TMG</a:t>
            </a:r>
            <a:endParaRPr/>
          </a:p>
          <a:p>
            <a:pPr indent="0" lvl="0" marL="0" marR="0" rtl="0" algn="ctr">
              <a:spcBef>
                <a:spcPts val="0"/>
              </a:spcBef>
              <a:spcAft>
                <a:spcPts val="0"/>
              </a:spcAft>
              <a:buClr>
                <a:srgbClr val="000000"/>
              </a:buClr>
              <a:buSzPts val="1400"/>
              <a:buFont typeface="Arial"/>
              <a:buNone/>
            </a:pPr>
            <a:r>
              <a:t/>
            </a:r>
            <a:endParaRPr sz="1400">
              <a:solidFill>
                <a:srgbClr val="000000"/>
              </a:solidFill>
              <a:latin typeface="Raleway"/>
              <a:ea typeface="Raleway"/>
              <a:cs typeface="Raleway"/>
              <a:sym typeface="Raleway"/>
            </a:endParaRPr>
          </a:p>
          <a:p>
            <a:pPr indent="0" lvl="0" marL="0" marR="0" rtl="0" algn="ctr">
              <a:spcBef>
                <a:spcPts val="0"/>
              </a:spcBef>
              <a:spcAft>
                <a:spcPts val="0"/>
              </a:spcAft>
              <a:buClr>
                <a:srgbClr val="000000"/>
              </a:buClr>
              <a:buSzPts val="1400"/>
              <a:buFont typeface="Arial"/>
              <a:buNone/>
            </a:pPr>
            <a:r>
              <a:rPr lang="en-US" sz="1400">
                <a:solidFill>
                  <a:srgbClr val="000000"/>
                </a:solidFill>
                <a:latin typeface="Raleway"/>
                <a:ea typeface="Raleway"/>
                <a:cs typeface="Raleway"/>
                <a:sym typeface="Raleway"/>
              </a:rPr>
              <a:t>The Madrona Group, Inc Is a Hub and Spoke Real Estate Model Serving [ Agents + Clients ] Where They Are.</a:t>
            </a:r>
            <a:endParaRPr/>
          </a:p>
        </p:txBody>
      </p:sp>
      <p:pic>
        <p:nvPicPr>
          <p:cNvPr descr="A picture containing sky, scene, road, way&#10;&#10;Description automatically generated" id="135" name="Google Shape;135;p3"/>
          <p:cNvPicPr preferRelativeResize="0"/>
          <p:nvPr/>
        </p:nvPicPr>
        <p:blipFill rotWithShape="1">
          <a:blip r:embed="rId4">
            <a:alphaModFix/>
          </a:blip>
          <a:srcRect b="0" l="0" r="0" t="0"/>
          <a:stretch/>
        </p:blipFill>
        <p:spPr>
          <a:xfrm>
            <a:off x="4215520" y="4923692"/>
            <a:ext cx="2902989" cy="1934308"/>
          </a:xfrm>
          <a:prstGeom prst="rect">
            <a:avLst/>
          </a:prstGeom>
          <a:noFill/>
          <a:ln>
            <a:noFill/>
          </a:ln>
        </p:spPr>
      </p:pic>
      <p:pic>
        <p:nvPicPr>
          <p:cNvPr descr="A picture containing tree, building, stone&#10;&#10;Description automatically generated" id="136" name="Google Shape;136;p3"/>
          <p:cNvPicPr preferRelativeResize="0"/>
          <p:nvPr/>
        </p:nvPicPr>
        <p:blipFill rotWithShape="1">
          <a:blip r:embed="rId5">
            <a:alphaModFix/>
          </a:blip>
          <a:srcRect b="0" l="0" r="0" t="0"/>
          <a:stretch/>
        </p:blipFill>
        <p:spPr>
          <a:xfrm>
            <a:off x="7246239" y="4919602"/>
            <a:ext cx="2902989" cy="19333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656565"/>
              </a:buClr>
              <a:buSzPts val="4800"/>
              <a:buFont typeface="Arial"/>
              <a:buNone/>
            </a:pPr>
            <a:r>
              <a:rPr lang="en-US">
                <a:latin typeface="Arial"/>
                <a:ea typeface="Arial"/>
                <a:cs typeface="Arial"/>
                <a:sym typeface="Arial"/>
              </a:rPr>
              <a:t>MEET ARod!</a:t>
            </a:r>
            <a:endParaRPr/>
          </a:p>
        </p:txBody>
      </p:sp>
      <p:pic>
        <p:nvPicPr>
          <p:cNvPr id="142" name="Google Shape;142;p4"/>
          <p:cNvPicPr preferRelativeResize="0"/>
          <p:nvPr/>
        </p:nvPicPr>
        <p:blipFill rotWithShape="1">
          <a:blip r:embed="rId3">
            <a:alphaModFix/>
          </a:blip>
          <a:srcRect b="15955" l="0" r="0" t="15948"/>
          <a:stretch/>
        </p:blipFill>
        <p:spPr>
          <a:xfrm>
            <a:off x="3611584" y="1878903"/>
            <a:ext cx="2559586" cy="2324052"/>
          </a:xfrm>
          <a:prstGeom prst="rect">
            <a:avLst/>
          </a:prstGeom>
          <a:noFill/>
          <a:ln>
            <a:noFill/>
          </a:ln>
        </p:spPr>
      </p:pic>
      <p:pic>
        <p:nvPicPr>
          <p:cNvPr id="143" name="Google Shape;143;p4"/>
          <p:cNvPicPr preferRelativeResize="0"/>
          <p:nvPr/>
        </p:nvPicPr>
        <p:blipFill rotWithShape="1">
          <a:blip r:embed="rId4">
            <a:alphaModFix/>
          </a:blip>
          <a:srcRect b="15687" l="0" r="0" t="15687"/>
          <a:stretch/>
        </p:blipFill>
        <p:spPr>
          <a:xfrm>
            <a:off x="8802682" y="1939364"/>
            <a:ext cx="2353001" cy="2153062"/>
          </a:xfrm>
          <a:prstGeom prst="rect">
            <a:avLst/>
          </a:prstGeom>
          <a:noFill/>
          <a:ln>
            <a:noFill/>
          </a:ln>
        </p:spPr>
      </p:pic>
      <p:pic>
        <p:nvPicPr>
          <p:cNvPr id="144" name="Google Shape;144;p4"/>
          <p:cNvPicPr preferRelativeResize="0"/>
          <p:nvPr/>
        </p:nvPicPr>
        <p:blipFill rotWithShape="1">
          <a:blip r:embed="rId5">
            <a:alphaModFix/>
          </a:blip>
          <a:srcRect b="5688" l="0" r="0" t="5697"/>
          <a:stretch/>
        </p:blipFill>
        <p:spPr>
          <a:xfrm>
            <a:off x="7201914" y="4344448"/>
            <a:ext cx="2161310" cy="1915124"/>
          </a:xfrm>
          <a:prstGeom prst="rect">
            <a:avLst/>
          </a:prstGeom>
          <a:noFill/>
          <a:ln>
            <a:noFill/>
          </a:ln>
        </p:spPr>
      </p:pic>
      <p:pic>
        <p:nvPicPr>
          <p:cNvPr id="145" name="Google Shape;145;p4"/>
          <p:cNvPicPr preferRelativeResize="0"/>
          <p:nvPr/>
        </p:nvPicPr>
        <p:blipFill rotWithShape="1">
          <a:blip r:embed="rId6">
            <a:alphaModFix/>
          </a:blip>
          <a:srcRect b="21875" l="0" r="0" t="21875"/>
          <a:stretch/>
        </p:blipFill>
        <p:spPr>
          <a:xfrm>
            <a:off x="9475575" y="4294450"/>
            <a:ext cx="2617700" cy="1963274"/>
          </a:xfrm>
          <a:prstGeom prst="rect">
            <a:avLst/>
          </a:prstGeom>
          <a:noFill/>
          <a:ln>
            <a:noFill/>
          </a:ln>
        </p:spPr>
      </p:pic>
      <p:pic>
        <p:nvPicPr>
          <p:cNvPr id="146" name="Google Shape;146;p4"/>
          <p:cNvPicPr preferRelativeResize="0"/>
          <p:nvPr/>
        </p:nvPicPr>
        <p:blipFill rotWithShape="1">
          <a:blip r:embed="rId7">
            <a:alphaModFix/>
          </a:blip>
          <a:srcRect b="5044" l="0" r="0" t="5035"/>
          <a:stretch/>
        </p:blipFill>
        <p:spPr>
          <a:xfrm>
            <a:off x="3837985" y="4344505"/>
            <a:ext cx="1607128" cy="1926917"/>
          </a:xfrm>
          <a:prstGeom prst="rect">
            <a:avLst/>
          </a:prstGeom>
          <a:noFill/>
          <a:ln>
            <a:noFill/>
          </a:ln>
        </p:spPr>
      </p:pic>
      <p:pic>
        <p:nvPicPr>
          <p:cNvPr id="147" name="Google Shape;147;p4"/>
          <p:cNvPicPr preferRelativeResize="0"/>
          <p:nvPr/>
        </p:nvPicPr>
        <p:blipFill rotWithShape="1">
          <a:blip r:embed="rId8">
            <a:alphaModFix/>
          </a:blip>
          <a:srcRect b="4270" l="0" r="0" t="4279"/>
          <a:stretch/>
        </p:blipFill>
        <p:spPr>
          <a:xfrm>
            <a:off x="6489006" y="1869957"/>
            <a:ext cx="1920659" cy="2341872"/>
          </a:xfrm>
          <a:prstGeom prst="rect">
            <a:avLst/>
          </a:prstGeom>
          <a:noFill/>
          <a:ln>
            <a:noFill/>
          </a:ln>
        </p:spPr>
      </p:pic>
      <p:pic>
        <p:nvPicPr>
          <p:cNvPr id="148" name="Google Shape;148;p4"/>
          <p:cNvPicPr preferRelativeResize="0"/>
          <p:nvPr/>
        </p:nvPicPr>
        <p:blipFill rotWithShape="1">
          <a:blip r:embed="rId9">
            <a:alphaModFix/>
          </a:blip>
          <a:srcRect b="0" l="0" r="0" t="0"/>
          <a:stretch/>
        </p:blipFill>
        <p:spPr>
          <a:xfrm>
            <a:off x="228377" y="1918478"/>
            <a:ext cx="3065366" cy="2299025"/>
          </a:xfrm>
          <a:prstGeom prst="rect">
            <a:avLst/>
          </a:prstGeom>
          <a:noFill/>
          <a:ln>
            <a:noFill/>
          </a:ln>
        </p:spPr>
      </p:pic>
      <p:pic>
        <p:nvPicPr>
          <p:cNvPr id="149" name="Google Shape;149;p4"/>
          <p:cNvPicPr preferRelativeResize="0"/>
          <p:nvPr/>
        </p:nvPicPr>
        <p:blipFill rotWithShape="1">
          <a:blip r:embed="rId10">
            <a:alphaModFix/>
          </a:blip>
          <a:srcRect b="5308" l="0" r="0" t="5317"/>
          <a:stretch/>
        </p:blipFill>
        <p:spPr>
          <a:xfrm>
            <a:off x="5538611" y="4337780"/>
            <a:ext cx="1607128" cy="1915126"/>
          </a:xfrm>
          <a:prstGeom prst="rect">
            <a:avLst/>
          </a:prstGeom>
          <a:noFill/>
          <a:ln>
            <a:noFill/>
          </a:ln>
        </p:spPr>
      </p:pic>
      <p:pic>
        <p:nvPicPr>
          <p:cNvPr id="150" name="Google Shape;150;p4"/>
          <p:cNvPicPr preferRelativeResize="0"/>
          <p:nvPr/>
        </p:nvPicPr>
        <p:blipFill rotWithShape="1">
          <a:blip r:embed="rId11">
            <a:alphaModFix/>
          </a:blip>
          <a:srcRect b="0" l="3121" r="3131" t="0"/>
          <a:stretch/>
        </p:blipFill>
        <p:spPr>
          <a:xfrm>
            <a:off x="228378" y="4319484"/>
            <a:ext cx="1472450" cy="1963269"/>
          </a:xfrm>
          <a:prstGeom prst="rect">
            <a:avLst/>
          </a:prstGeom>
          <a:noFill/>
          <a:ln>
            <a:noFill/>
          </a:ln>
        </p:spPr>
      </p:pic>
      <p:pic>
        <p:nvPicPr>
          <p:cNvPr id="151" name="Google Shape;151;p4"/>
          <p:cNvPicPr preferRelativeResize="0"/>
          <p:nvPr/>
        </p:nvPicPr>
        <p:blipFill rotWithShape="1">
          <a:blip r:embed="rId12">
            <a:alphaModFix/>
          </a:blip>
          <a:srcRect b="0" l="16675" r="16675" t="0"/>
          <a:stretch/>
        </p:blipFill>
        <p:spPr>
          <a:xfrm>
            <a:off x="1799499" y="4319485"/>
            <a:ext cx="1951933" cy="19519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
                                        <p:tgtEl>
                                          <p:spTgt spid="14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5"/>
          <p:cNvSpPr txBox="1"/>
          <p:nvPr>
            <p:ph type="title"/>
          </p:nvPr>
        </p:nvSpPr>
        <p:spPr>
          <a:xfrm>
            <a:off x="1581026" y="4931979"/>
            <a:ext cx="10113645" cy="822960"/>
          </a:xfrm>
          <a:prstGeom prst="rect">
            <a:avLst/>
          </a:prstGeom>
          <a:noFill/>
          <a:ln>
            <a:noFill/>
          </a:ln>
        </p:spPr>
        <p:txBody>
          <a:bodyPr anchorCtr="0" anchor="b" bIns="0" lIns="91425" spcFirstLastPara="1" rIns="91425" wrap="square" tIns="0">
            <a:normAutofit/>
          </a:bodyPr>
          <a:lstStyle/>
          <a:p>
            <a:pPr indent="0" lvl="0" marL="0" rtl="0" algn="l">
              <a:lnSpc>
                <a:spcPct val="85000"/>
              </a:lnSpc>
              <a:spcBef>
                <a:spcPts val="0"/>
              </a:spcBef>
              <a:spcAft>
                <a:spcPts val="0"/>
              </a:spcAft>
              <a:buClr>
                <a:srgbClr val="FFFFFF"/>
              </a:buClr>
              <a:buSzPts val="3600"/>
              <a:buFont typeface="Arial"/>
              <a:buNone/>
            </a:pPr>
            <a:r>
              <a:rPr lang="en-US">
                <a:latin typeface="Arial"/>
                <a:ea typeface="Arial"/>
                <a:cs typeface="Arial"/>
                <a:sym typeface="Arial"/>
              </a:rPr>
              <a:t>WHAT OUR CLIENTS SAY ABOUT US</a:t>
            </a:r>
            <a:endParaRPr/>
          </a:p>
        </p:txBody>
      </p:sp>
      <p:sp>
        <p:nvSpPr>
          <p:cNvPr id="157" name="Google Shape;157;p5"/>
          <p:cNvSpPr txBox="1"/>
          <p:nvPr>
            <p:ph idx="1" type="body"/>
          </p:nvPr>
        </p:nvSpPr>
        <p:spPr>
          <a:xfrm>
            <a:off x="1581026" y="5941928"/>
            <a:ext cx="10113264" cy="594360"/>
          </a:xfrm>
          <a:prstGeom prst="rect">
            <a:avLst/>
          </a:prstGeom>
          <a:noFill/>
          <a:ln>
            <a:noFill/>
          </a:ln>
        </p:spPr>
        <p:txBody>
          <a:bodyPr anchorCtr="0" anchor="t" bIns="0" lIns="91425" spcFirstLastPara="1" rIns="91425" wrap="square" tIns="0">
            <a:normAutofit/>
          </a:bodyPr>
          <a:lstStyle/>
          <a:p>
            <a:pPr indent="0" lvl="0" marL="0" rtl="0" algn="l">
              <a:lnSpc>
                <a:spcPct val="90000"/>
              </a:lnSpc>
              <a:spcBef>
                <a:spcPts val="0"/>
              </a:spcBef>
              <a:spcAft>
                <a:spcPts val="0"/>
              </a:spcAft>
              <a:buSzPts val="1800"/>
              <a:buNone/>
            </a:pPr>
            <a:r>
              <a:rPr lang="en-US" sz="1800">
                <a:latin typeface="Arial"/>
                <a:ea typeface="Arial"/>
                <a:cs typeface="Arial"/>
                <a:sym typeface="Arial"/>
              </a:rPr>
              <a:t>Find Our Raving Fans on Zillow, Yelp, Google, Facebook, Redfin and Youtube</a:t>
            </a:r>
            <a:endParaRPr sz="1800">
              <a:latin typeface="Arial"/>
              <a:ea typeface="Arial"/>
              <a:cs typeface="Arial"/>
              <a:sym typeface="Arial"/>
            </a:endParaRPr>
          </a:p>
        </p:txBody>
      </p:sp>
      <p:grpSp>
        <p:nvGrpSpPr>
          <p:cNvPr id="158" name="Google Shape;158;p5"/>
          <p:cNvGrpSpPr/>
          <p:nvPr/>
        </p:nvGrpSpPr>
        <p:grpSpPr>
          <a:xfrm>
            <a:off x="230908" y="4864795"/>
            <a:ext cx="1175217" cy="1671493"/>
            <a:chOff x="230908" y="4864795"/>
            <a:chExt cx="1175217" cy="1671493"/>
          </a:xfrm>
        </p:grpSpPr>
        <p:pic>
          <p:nvPicPr>
            <p:cNvPr descr="Rating 3 Star with solid fill" id="159" name="Google Shape;159;p5"/>
            <p:cNvPicPr preferRelativeResize="0"/>
            <p:nvPr/>
          </p:nvPicPr>
          <p:blipFill rotWithShape="1">
            <a:blip r:embed="rId3">
              <a:alphaModFix/>
            </a:blip>
            <a:srcRect b="0" l="0" r="0" t="0"/>
            <a:stretch/>
          </p:blipFill>
          <p:spPr>
            <a:xfrm>
              <a:off x="230908" y="4864795"/>
              <a:ext cx="1175217" cy="1175217"/>
            </a:xfrm>
            <a:prstGeom prst="rect">
              <a:avLst/>
            </a:prstGeom>
            <a:noFill/>
            <a:ln>
              <a:noFill/>
            </a:ln>
          </p:spPr>
        </p:pic>
        <p:pic>
          <p:nvPicPr>
            <p:cNvPr descr="Rating 3 Star with solid fill" id="160" name="Google Shape;160;p5"/>
            <p:cNvPicPr preferRelativeResize="0"/>
            <p:nvPr/>
          </p:nvPicPr>
          <p:blipFill rotWithShape="1">
            <a:blip r:embed="rId3">
              <a:alphaModFix/>
            </a:blip>
            <a:srcRect b="0" l="33520" r="0" t="0"/>
            <a:stretch/>
          </p:blipFill>
          <p:spPr>
            <a:xfrm>
              <a:off x="427873" y="5361071"/>
              <a:ext cx="781285" cy="1175217"/>
            </a:xfrm>
            <a:prstGeom prst="rect">
              <a:avLst/>
            </a:prstGeom>
            <a:noFill/>
            <a:ln>
              <a:noFill/>
            </a:ln>
          </p:spPr>
        </p:pic>
      </p:grpSp>
      <p:pic>
        <p:nvPicPr>
          <p:cNvPr id="161" name="Google Shape;161;p5">
            <a:hlinkClick r:id="rId4"/>
          </p:cNvPr>
          <p:cNvPicPr preferRelativeResize="0"/>
          <p:nvPr/>
        </p:nvPicPr>
        <p:blipFill rotWithShape="1">
          <a:blip r:embed="rId5">
            <a:alphaModFix/>
          </a:blip>
          <a:srcRect b="0" l="0" r="0" t="0"/>
          <a:stretch/>
        </p:blipFill>
        <p:spPr>
          <a:xfrm>
            <a:off x="10308324" y="3034096"/>
            <a:ext cx="1428750" cy="762000"/>
          </a:xfrm>
          <a:prstGeom prst="rect">
            <a:avLst/>
          </a:prstGeom>
          <a:noFill/>
          <a:ln>
            <a:noFill/>
          </a:ln>
        </p:spPr>
      </p:pic>
      <p:pic>
        <p:nvPicPr>
          <p:cNvPr id="162" name="Google Shape;162;p5">
            <a:hlinkClick r:id="rId6"/>
          </p:cNvPr>
          <p:cNvPicPr preferRelativeResize="0"/>
          <p:nvPr/>
        </p:nvPicPr>
        <p:blipFill rotWithShape="1">
          <a:blip r:embed="rId7">
            <a:alphaModFix/>
          </a:blip>
          <a:srcRect b="0" l="0" r="0" t="0"/>
          <a:stretch/>
        </p:blipFill>
        <p:spPr>
          <a:xfrm>
            <a:off x="10308324" y="2096708"/>
            <a:ext cx="1428750" cy="762000"/>
          </a:xfrm>
          <a:prstGeom prst="rect">
            <a:avLst/>
          </a:prstGeom>
          <a:noFill/>
          <a:ln>
            <a:noFill/>
          </a:ln>
        </p:spPr>
      </p:pic>
      <p:pic>
        <p:nvPicPr>
          <p:cNvPr id="163" name="Google Shape;163;p5">
            <a:hlinkClick r:id="rId8"/>
          </p:cNvPr>
          <p:cNvPicPr preferRelativeResize="0"/>
          <p:nvPr/>
        </p:nvPicPr>
        <p:blipFill rotWithShape="1">
          <a:blip r:embed="rId9">
            <a:alphaModFix/>
          </a:blip>
          <a:srcRect b="0" l="0" r="0" t="0"/>
          <a:stretch/>
        </p:blipFill>
        <p:spPr>
          <a:xfrm>
            <a:off x="10308324" y="1192086"/>
            <a:ext cx="1428750" cy="762000"/>
          </a:xfrm>
          <a:prstGeom prst="rect">
            <a:avLst/>
          </a:prstGeom>
          <a:noFill/>
          <a:ln>
            <a:noFill/>
          </a:ln>
        </p:spPr>
      </p:pic>
      <p:pic>
        <p:nvPicPr>
          <p:cNvPr id="164" name="Google Shape;164;p5">
            <a:hlinkClick r:id="rId10"/>
          </p:cNvPr>
          <p:cNvPicPr preferRelativeResize="0"/>
          <p:nvPr/>
        </p:nvPicPr>
        <p:blipFill rotWithShape="1">
          <a:blip r:embed="rId11">
            <a:alphaModFix/>
          </a:blip>
          <a:srcRect b="0" l="0" r="0" t="0"/>
          <a:stretch/>
        </p:blipFill>
        <p:spPr>
          <a:xfrm>
            <a:off x="10227045" y="337163"/>
            <a:ext cx="1428750" cy="762000"/>
          </a:xfrm>
          <a:prstGeom prst="rect">
            <a:avLst/>
          </a:prstGeom>
          <a:noFill/>
          <a:ln>
            <a:noFill/>
          </a:ln>
        </p:spPr>
      </p:pic>
      <p:sp>
        <p:nvSpPr>
          <p:cNvPr id="165" name="Google Shape;165;p5"/>
          <p:cNvSpPr/>
          <p:nvPr/>
        </p:nvSpPr>
        <p:spPr>
          <a:xfrm>
            <a:off x="4352475" y="2298374"/>
            <a:ext cx="5726400" cy="2454600"/>
          </a:xfrm>
          <a:prstGeom prst="rect">
            <a:avLst/>
          </a:prstGeom>
          <a:solidFill>
            <a:srgbClr val="F1F1F1"/>
          </a:solidFill>
          <a:ln>
            <a:noFill/>
          </a:ln>
        </p:spPr>
        <p:txBody>
          <a:bodyPr anchorCtr="0" anchor="ctr" bIns="182875" lIns="274300" spcFirstLastPara="1" rIns="274300" wrap="square" tIns="182875">
            <a:noAutofit/>
          </a:bodyPr>
          <a:lstStyle/>
          <a:p>
            <a:pPr indent="0" lvl="0" marL="0" marR="0" rtl="0" algn="ctr">
              <a:spcBef>
                <a:spcPts val="0"/>
              </a:spcBef>
              <a:spcAft>
                <a:spcPts val="0"/>
              </a:spcAft>
              <a:buNone/>
            </a:pPr>
            <a:r>
              <a:rPr lang="en-US" sz="1000">
                <a:solidFill>
                  <a:srgbClr val="202124"/>
                </a:solidFill>
                <a:highlight>
                  <a:srgbClr val="FFFFFF"/>
                </a:highlight>
                <a:latin typeface="Roboto"/>
                <a:ea typeface="Roboto"/>
                <a:cs typeface="Roboto"/>
                <a:sym typeface="Roboto"/>
              </a:rPr>
              <a:t>Ashley has been a true gift for me trying to navigate the tough and competitive Seattle real market, especially coming from the east coast where the market did not seem as crazy as here. Her knowledge of the market, professionalism and affable personality along with her ethics were what I found to be most impressive. She is also extremely responsive and her enthusiasm to find you the best deal are unparalleled. I found her to be extremely hardworking and dedicated to her job to provide the best experience to the buyer especially in a wild market as this one. I would highly recommend Ashley based on my experience of having bought a really sweet house of my choice and liking within a short time, all thanks to Ashley's persistence, hard work and firm yet gentle negotiating skills. She is also super fast in.providimg comps.and other relevant information about potential properties. What is even more commendable is Ashley's diligence to follow up even after the process is complete. Also her team member Joshua deserves special.mention for his enthusiasm and cheerful disposition and supporting the process when needed. I wish Ashley and her team the very best in their work in a tough market as this one, not to mention a tougher clientele as well🙂</a:t>
            </a:r>
            <a:endParaRPr sz="1000">
              <a:solidFill>
                <a:srgbClr val="202124"/>
              </a:solidFill>
              <a:highlight>
                <a:srgbClr val="FFFFFF"/>
              </a:highlight>
              <a:latin typeface="Roboto"/>
              <a:ea typeface="Roboto"/>
              <a:cs typeface="Roboto"/>
              <a:sym typeface="Roboto"/>
            </a:endParaRPr>
          </a:p>
          <a:p>
            <a:pPr indent="0" lvl="0" marL="0" marR="0" rtl="0" algn="ctr">
              <a:spcBef>
                <a:spcPts val="0"/>
              </a:spcBef>
              <a:spcAft>
                <a:spcPts val="0"/>
              </a:spcAft>
              <a:buNone/>
            </a:pPr>
            <a:r>
              <a:rPr lang="en-US" sz="1000">
                <a:solidFill>
                  <a:srgbClr val="202124"/>
                </a:solidFill>
                <a:highlight>
                  <a:srgbClr val="FFFFFF"/>
                </a:highlight>
                <a:latin typeface="Roboto"/>
                <a:ea typeface="Roboto"/>
                <a:cs typeface="Roboto"/>
                <a:sym typeface="Roboto"/>
              </a:rPr>
              <a:t>Jay Prasad</a:t>
            </a:r>
            <a:endParaRPr b="1">
              <a:solidFill>
                <a:srgbClr val="333333"/>
              </a:solidFill>
              <a:latin typeface="Calibri"/>
              <a:ea typeface="Calibri"/>
              <a:cs typeface="Calibri"/>
              <a:sym typeface="Calibri"/>
            </a:endParaRPr>
          </a:p>
        </p:txBody>
      </p:sp>
      <p:pic>
        <p:nvPicPr>
          <p:cNvPr descr="A picture containing sign, food, drawing&#10;&#10;Description automatically generated" id="166" name="Google Shape;166;p5"/>
          <p:cNvPicPr preferRelativeResize="0"/>
          <p:nvPr/>
        </p:nvPicPr>
        <p:blipFill rotWithShape="1">
          <a:blip r:embed="rId12">
            <a:alphaModFix/>
          </a:blip>
          <a:srcRect b="0" l="0" r="0" t="0"/>
          <a:stretch/>
        </p:blipFill>
        <p:spPr>
          <a:xfrm>
            <a:off x="10308324" y="3879120"/>
            <a:ext cx="1428751" cy="762000"/>
          </a:xfrm>
          <a:prstGeom prst="rect">
            <a:avLst/>
          </a:prstGeom>
          <a:noFill/>
          <a:ln>
            <a:noFill/>
          </a:ln>
        </p:spPr>
      </p:pic>
      <p:pic>
        <p:nvPicPr>
          <p:cNvPr descr="A person and person holding a sign&#10;&#10;Description automatically generated with medium confidence" id="167" name="Google Shape;167;p5"/>
          <p:cNvPicPr preferRelativeResize="0"/>
          <p:nvPr/>
        </p:nvPicPr>
        <p:blipFill rotWithShape="1">
          <a:blip r:embed="rId13">
            <a:alphaModFix/>
          </a:blip>
          <a:srcRect b="0" l="0" r="0" t="0"/>
          <a:stretch/>
        </p:blipFill>
        <p:spPr>
          <a:xfrm>
            <a:off x="0" y="0"/>
            <a:ext cx="773606" cy="1031474"/>
          </a:xfrm>
          <a:prstGeom prst="rect">
            <a:avLst/>
          </a:prstGeom>
          <a:noFill/>
          <a:ln>
            <a:noFill/>
          </a:ln>
        </p:spPr>
      </p:pic>
      <p:pic>
        <p:nvPicPr>
          <p:cNvPr descr="A group of men posing for a photo with balloons&#10;&#10;Description automatically generated with medium confidence" id="168" name="Google Shape;168;p5"/>
          <p:cNvPicPr preferRelativeResize="0"/>
          <p:nvPr/>
        </p:nvPicPr>
        <p:blipFill rotWithShape="1">
          <a:blip r:embed="rId14">
            <a:alphaModFix/>
          </a:blip>
          <a:srcRect b="0" l="12085" r="0" t="0"/>
          <a:stretch/>
        </p:blipFill>
        <p:spPr>
          <a:xfrm>
            <a:off x="771456" y="-2337"/>
            <a:ext cx="1361188" cy="1031130"/>
          </a:xfrm>
          <a:prstGeom prst="rect">
            <a:avLst/>
          </a:prstGeom>
          <a:noFill/>
          <a:ln>
            <a:noFill/>
          </a:ln>
        </p:spPr>
      </p:pic>
      <p:pic>
        <p:nvPicPr>
          <p:cNvPr descr="A person and person holding a sign&#10;&#10;Description automatically generated with medium confidence" id="169" name="Google Shape;169;p5"/>
          <p:cNvPicPr preferRelativeResize="0"/>
          <p:nvPr/>
        </p:nvPicPr>
        <p:blipFill rotWithShape="1">
          <a:blip r:embed="rId15">
            <a:alphaModFix/>
          </a:blip>
          <a:srcRect b="0" l="0" r="0" t="0"/>
          <a:stretch/>
        </p:blipFill>
        <p:spPr>
          <a:xfrm>
            <a:off x="2580297" y="4101064"/>
            <a:ext cx="814826" cy="814826"/>
          </a:xfrm>
          <a:prstGeom prst="rect">
            <a:avLst/>
          </a:prstGeom>
          <a:noFill/>
          <a:ln>
            <a:noFill/>
          </a:ln>
        </p:spPr>
      </p:pic>
      <p:pic>
        <p:nvPicPr>
          <p:cNvPr descr="A group of men holding a sign&#10;&#10;Description automatically generated" id="170" name="Google Shape;170;p5"/>
          <p:cNvPicPr preferRelativeResize="0"/>
          <p:nvPr/>
        </p:nvPicPr>
        <p:blipFill rotWithShape="1">
          <a:blip r:embed="rId16">
            <a:alphaModFix/>
          </a:blip>
          <a:srcRect b="0" l="0" r="0" t="0"/>
          <a:stretch/>
        </p:blipFill>
        <p:spPr>
          <a:xfrm>
            <a:off x="1764948" y="4096393"/>
            <a:ext cx="821401" cy="821401"/>
          </a:xfrm>
          <a:prstGeom prst="rect">
            <a:avLst/>
          </a:prstGeom>
          <a:noFill/>
          <a:ln>
            <a:noFill/>
          </a:ln>
        </p:spPr>
      </p:pic>
      <p:pic>
        <p:nvPicPr>
          <p:cNvPr descr="A person and person kissing in front of a house&#10;&#10;Description automatically generated with medium confidence" id="171" name="Google Shape;171;p5"/>
          <p:cNvPicPr preferRelativeResize="0"/>
          <p:nvPr/>
        </p:nvPicPr>
        <p:blipFill rotWithShape="1">
          <a:blip r:embed="rId17">
            <a:alphaModFix/>
          </a:blip>
          <a:srcRect b="0" l="15531" r="15408" t="0"/>
          <a:stretch/>
        </p:blipFill>
        <p:spPr>
          <a:xfrm>
            <a:off x="1030147" y="4094834"/>
            <a:ext cx="757806" cy="822960"/>
          </a:xfrm>
          <a:prstGeom prst="rect">
            <a:avLst/>
          </a:prstGeom>
          <a:noFill/>
          <a:ln>
            <a:noFill/>
          </a:ln>
        </p:spPr>
      </p:pic>
      <p:pic>
        <p:nvPicPr>
          <p:cNvPr id="172" name="Google Shape;172;p5"/>
          <p:cNvPicPr preferRelativeResize="0"/>
          <p:nvPr/>
        </p:nvPicPr>
        <p:blipFill rotWithShape="1">
          <a:blip r:embed="rId18">
            <a:alphaModFix/>
          </a:blip>
          <a:srcRect b="18705" l="36175" r="0" t="24530"/>
          <a:stretch/>
        </p:blipFill>
        <p:spPr>
          <a:xfrm rot="5400000">
            <a:off x="2536379" y="2224157"/>
            <a:ext cx="1031476" cy="688034"/>
          </a:xfrm>
          <a:prstGeom prst="rect">
            <a:avLst/>
          </a:prstGeom>
          <a:noFill/>
          <a:ln>
            <a:noFill/>
          </a:ln>
        </p:spPr>
      </p:pic>
      <p:pic>
        <p:nvPicPr>
          <p:cNvPr descr="A person and person posing for a picture&#10;&#10;Description automatically generated with low confidence" id="173" name="Google Shape;173;p5"/>
          <p:cNvPicPr preferRelativeResize="0"/>
          <p:nvPr/>
        </p:nvPicPr>
        <p:blipFill rotWithShape="1">
          <a:blip r:embed="rId19">
            <a:alphaModFix/>
          </a:blip>
          <a:srcRect b="0" l="6774" r="12804" t="9957"/>
          <a:stretch/>
        </p:blipFill>
        <p:spPr>
          <a:xfrm>
            <a:off x="1915671" y="1027817"/>
            <a:ext cx="915178" cy="1023967"/>
          </a:xfrm>
          <a:prstGeom prst="rect">
            <a:avLst/>
          </a:prstGeom>
          <a:noFill/>
          <a:ln>
            <a:noFill/>
          </a:ln>
        </p:spPr>
      </p:pic>
      <p:pic>
        <p:nvPicPr>
          <p:cNvPr descr="A family standing in a kitchen&#10;&#10;Description automatically generated with medium confidence" id="174" name="Google Shape;174;p5"/>
          <p:cNvPicPr preferRelativeResize="0"/>
          <p:nvPr/>
        </p:nvPicPr>
        <p:blipFill rotWithShape="1">
          <a:blip r:embed="rId20">
            <a:alphaModFix/>
          </a:blip>
          <a:srcRect b="12743" l="36817" r="33136" t="18996"/>
          <a:stretch/>
        </p:blipFill>
        <p:spPr>
          <a:xfrm>
            <a:off x="1459133" y="1023066"/>
            <a:ext cx="603840" cy="1028881"/>
          </a:xfrm>
          <a:prstGeom prst="rect">
            <a:avLst/>
          </a:prstGeom>
          <a:noFill/>
          <a:ln>
            <a:noFill/>
          </a:ln>
        </p:spPr>
      </p:pic>
      <p:pic>
        <p:nvPicPr>
          <p:cNvPr descr="Two people holding hands with balloons in the background&#10;&#10;Description automatically generated with low confidence" id="175" name="Google Shape;175;p5"/>
          <p:cNvPicPr preferRelativeResize="0"/>
          <p:nvPr/>
        </p:nvPicPr>
        <p:blipFill rotWithShape="1">
          <a:blip r:embed="rId21">
            <a:alphaModFix/>
          </a:blip>
          <a:srcRect b="0" l="0" r="0" t="0"/>
          <a:stretch/>
        </p:blipFill>
        <p:spPr>
          <a:xfrm>
            <a:off x="0" y="3885404"/>
            <a:ext cx="1030029" cy="1030029"/>
          </a:xfrm>
          <a:prstGeom prst="rect">
            <a:avLst/>
          </a:prstGeom>
          <a:noFill/>
          <a:ln>
            <a:noFill/>
          </a:ln>
        </p:spPr>
      </p:pic>
      <p:pic>
        <p:nvPicPr>
          <p:cNvPr id="176" name="Google Shape;176;p5"/>
          <p:cNvPicPr preferRelativeResize="0"/>
          <p:nvPr/>
        </p:nvPicPr>
        <p:blipFill rotWithShape="1">
          <a:blip r:embed="rId22">
            <a:alphaModFix/>
          </a:blip>
          <a:srcRect b="0" l="583" r="583" t="0"/>
          <a:stretch/>
        </p:blipFill>
        <p:spPr>
          <a:xfrm>
            <a:off x="3388776" y="-8058"/>
            <a:ext cx="767293" cy="1035101"/>
          </a:xfrm>
          <a:prstGeom prst="rect">
            <a:avLst/>
          </a:prstGeom>
          <a:noFill/>
          <a:ln>
            <a:noFill/>
          </a:ln>
        </p:spPr>
      </p:pic>
      <p:pic>
        <p:nvPicPr>
          <p:cNvPr descr="A group of people posing for a photo with balloons&#10;&#10;Description automatically generated with medium confidence" id="177" name="Google Shape;177;p5"/>
          <p:cNvPicPr preferRelativeResize="0"/>
          <p:nvPr/>
        </p:nvPicPr>
        <p:blipFill rotWithShape="1">
          <a:blip r:embed="rId23">
            <a:alphaModFix/>
          </a:blip>
          <a:srcRect b="0" l="0" r="0" t="0"/>
          <a:stretch/>
        </p:blipFill>
        <p:spPr>
          <a:xfrm>
            <a:off x="1351161" y="2051978"/>
            <a:ext cx="1358327" cy="1018745"/>
          </a:xfrm>
          <a:prstGeom prst="rect">
            <a:avLst/>
          </a:prstGeom>
          <a:noFill/>
          <a:ln>
            <a:noFill/>
          </a:ln>
        </p:spPr>
      </p:pic>
      <p:pic>
        <p:nvPicPr>
          <p:cNvPr id="178" name="Google Shape;178;p5"/>
          <p:cNvPicPr preferRelativeResize="0"/>
          <p:nvPr/>
        </p:nvPicPr>
        <p:blipFill rotWithShape="1">
          <a:blip r:embed="rId24">
            <a:alphaModFix/>
          </a:blip>
          <a:srcRect b="0" l="0" r="0" t="0"/>
          <a:stretch/>
        </p:blipFill>
        <p:spPr>
          <a:xfrm>
            <a:off x="-2287" y="2056564"/>
            <a:ext cx="1356938" cy="1017704"/>
          </a:xfrm>
          <a:prstGeom prst="rect">
            <a:avLst/>
          </a:prstGeom>
          <a:noFill/>
          <a:ln>
            <a:noFill/>
          </a:ln>
        </p:spPr>
      </p:pic>
      <p:pic>
        <p:nvPicPr>
          <p:cNvPr descr="A group of people posing for a photo&#10;&#10;Description automatically generated" id="179" name="Google Shape;179;p5"/>
          <p:cNvPicPr preferRelativeResize="0"/>
          <p:nvPr/>
        </p:nvPicPr>
        <p:blipFill rotWithShape="1">
          <a:blip r:embed="rId25">
            <a:alphaModFix/>
          </a:blip>
          <a:srcRect b="0" l="8469" r="2528" t="0"/>
          <a:stretch/>
        </p:blipFill>
        <p:spPr>
          <a:xfrm>
            <a:off x="2385305" y="3070257"/>
            <a:ext cx="916744" cy="1030028"/>
          </a:xfrm>
          <a:prstGeom prst="rect">
            <a:avLst/>
          </a:prstGeom>
          <a:noFill/>
          <a:ln>
            <a:noFill/>
          </a:ln>
        </p:spPr>
      </p:pic>
      <p:pic>
        <p:nvPicPr>
          <p:cNvPr descr="A group of people standing outside a house&#10;&#10;Description automatically generated with medium confidence" id="180" name="Google Shape;180;p5"/>
          <p:cNvPicPr preferRelativeResize="0"/>
          <p:nvPr/>
        </p:nvPicPr>
        <p:blipFill rotWithShape="1">
          <a:blip r:embed="rId26">
            <a:alphaModFix/>
          </a:blip>
          <a:srcRect b="0" l="18773" r="33699" t="8365"/>
          <a:stretch/>
        </p:blipFill>
        <p:spPr>
          <a:xfrm>
            <a:off x="749722" y="1028053"/>
            <a:ext cx="713304" cy="1031475"/>
          </a:xfrm>
          <a:prstGeom prst="rect">
            <a:avLst/>
          </a:prstGeom>
          <a:noFill/>
          <a:ln>
            <a:noFill/>
          </a:ln>
        </p:spPr>
      </p:pic>
      <p:pic>
        <p:nvPicPr>
          <p:cNvPr descr="A group of people posing for a photo&#10;&#10;Description automatically generated" id="181" name="Google Shape;181;p5"/>
          <p:cNvPicPr preferRelativeResize="0"/>
          <p:nvPr/>
        </p:nvPicPr>
        <p:blipFill rotWithShape="1">
          <a:blip r:embed="rId27">
            <a:alphaModFix/>
          </a:blip>
          <a:srcRect b="0" l="0" r="0" t="0"/>
          <a:stretch/>
        </p:blipFill>
        <p:spPr>
          <a:xfrm>
            <a:off x="0" y="3069681"/>
            <a:ext cx="1356936" cy="1017702"/>
          </a:xfrm>
          <a:prstGeom prst="rect">
            <a:avLst/>
          </a:prstGeom>
          <a:noFill/>
          <a:ln>
            <a:noFill/>
          </a:ln>
        </p:spPr>
      </p:pic>
      <p:pic>
        <p:nvPicPr>
          <p:cNvPr descr="A picture containing building, outdoor&#10;&#10;Description automatically generated" id="182" name="Google Shape;182;p5"/>
          <p:cNvPicPr preferRelativeResize="0"/>
          <p:nvPr/>
        </p:nvPicPr>
        <p:blipFill rotWithShape="1">
          <a:blip r:embed="rId28">
            <a:alphaModFix/>
          </a:blip>
          <a:srcRect b="0" l="29686" r="18720" t="6625"/>
          <a:stretch/>
        </p:blipFill>
        <p:spPr>
          <a:xfrm>
            <a:off x="-1335" y="1026110"/>
            <a:ext cx="759935" cy="1031474"/>
          </a:xfrm>
          <a:prstGeom prst="rect">
            <a:avLst/>
          </a:prstGeom>
          <a:noFill/>
          <a:ln>
            <a:noFill/>
          </a:ln>
        </p:spPr>
      </p:pic>
      <p:pic>
        <p:nvPicPr>
          <p:cNvPr descr="A group of people posing for a photo outside a house&#10;&#10;Description automatically generated with medium confidence" id="183" name="Google Shape;183;p5"/>
          <p:cNvPicPr preferRelativeResize="0"/>
          <p:nvPr/>
        </p:nvPicPr>
        <p:blipFill rotWithShape="1">
          <a:blip r:embed="rId29">
            <a:alphaModFix/>
          </a:blip>
          <a:srcRect b="0" l="13036" r="19725" t="0"/>
          <a:stretch/>
        </p:blipFill>
        <p:spPr>
          <a:xfrm>
            <a:off x="3299722" y="3073615"/>
            <a:ext cx="849948" cy="1044344"/>
          </a:xfrm>
          <a:prstGeom prst="rect">
            <a:avLst/>
          </a:prstGeom>
          <a:noFill/>
          <a:ln>
            <a:noFill/>
          </a:ln>
        </p:spPr>
      </p:pic>
      <p:pic>
        <p:nvPicPr>
          <p:cNvPr descr="A group of people posing for a photo with balloons&#10;&#10;Description automatically generated" id="184" name="Google Shape;184;p5"/>
          <p:cNvPicPr preferRelativeResize="0"/>
          <p:nvPr/>
        </p:nvPicPr>
        <p:blipFill rotWithShape="1">
          <a:blip r:embed="rId30">
            <a:alphaModFix/>
          </a:blip>
          <a:srcRect b="0" l="0" r="0" t="19641"/>
          <a:stretch/>
        </p:blipFill>
        <p:spPr>
          <a:xfrm>
            <a:off x="2121808" y="5569"/>
            <a:ext cx="1273315" cy="1023223"/>
          </a:xfrm>
          <a:prstGeom prst="rect">
            <a:avLst/>
          </a:prstGeom>
          <a:noFill/>
          <a:ln>
            <a:noFill/>
          </a:ln>
        </p:spPr>
      </p:pic>
      <p:pic>
        <p:nvPicPr>
          <p:cNvPr descr="A group of people holding balloons&#10;&#10;Description automatically generated" id="185" name="Google Shape;185;p5"/>
          <p:cNvPicPr preferRelativeResize="0"/>
          <p:nvPr/>
        </p:nvPicPr>
        <p:blipFill rotWithShape="1">
          <a:blip r:embed="rId31">
            <a:alphaModFix/>
          </a:blip>
          <a:srcRect b="0" l="0" r="0" t="0"/>
          <a:stretch/>
        </p:blipFill>
        <p:spPr>
          <a:xfrm>
            <a:off x="3387054" y="2046215"/>
            <a:ext cx="769015" cy="1025353"/>
          </a:xfrm>
          <a:prstGeom prst="rect">
            <a:avLst/>
          </a:prstGeom>
          <a:noFill/>
          <a:ln>
            <a:noFill/>
          </a:ln>
        </p:spPr>
      </p:pic>
      <p:pic>
        <p:nvPicPr>
          <p:cNvPr descr="A person and person holding a sign&#10;&#10;Description automatically generated with medium confidence" id="186" name="Google Shape;186;p5"/>
          <p:cNvPicPr preferRelativeResize="0"/>
          <p:nvPr/>
        </p:nvPicPr>
        <p:blipFill rotWithShape="1">
          <a:blip r:embed="rId32">
            <a:alphaModFix/>
          </a:blip>
          <a:srcRect b="0" l="0" r="0" t="614"/>
          <a:stretch/>
        </p:blipFill>
        <p:spPr>
          <a:xfrm>
            <a:off x="2772385" y="1020417"/>
            <a:ext cx="1383684" cy="1031386"/>
          </a:xfrm>
          <a:prstGeom prst="rect">
            <a:avLst/>
          </a:prstGeom>
          <a:noFill/>
          <a:ln>
            <a:noFill/>
          </a:ln>
        </p:spPr>
      </p:pic>
      <p:pic>
        <p:nvPicPr>
          <p:cNvPr descr="A person holding a sign and standing next to a door with balloons&#10;&#10;Description automatically generated with low confidence" id="187" name="Google Shape;187;p5"/>
          <p:cNvPicPr preferRelativeResize="0"/>
          <p:nvPr/>
        </p:nvPicPr>
        <p:blipFill rotWithShape="1">
          <a:blip r:embed="rId33">
            <a:alphaModFix/>
          </a:blip>
          <a:srcRect b="0" l="0" r="0" t="19721"/>
          <a:stretch/>
        </p:blipFill>
        <p:spPr>
          <a:xfrm>
            <a:off x="3390183" y="4100284"/>
            <a:ext cx="762864" cy="816557"/>
          </a:xfrm>
          <a:prstGeom prst="rect">
            <a:avLst/>
          </a:prstGeom>
          <a:noFill/>
          <a:ln>
            <a:noFill/>
          </a:ln>
        </p:spPr>
      </p:pic>
      <p:pic>
        <p:nvPicPr>
          <p:cNvPr id="188" name="Google Shape;188;p5"/>
          <p:cNvPicPr preferRelativeResize="0"/>
          <p:nvPr/>
        </p:nvPicPr>
        <p:blipFill rotWithShape="1">
          <a:blip r:embed="rId34">
            <a:alphaModFix/>
          </a:blip>
          <a:srcRect b="0" l="0" r="0" t="0"/>
          <a:stretch/>
        </p:blipFill>
        <p:spPr>
          <a:xfrm>
            <a:off x="1354651" y="3071972"/>
            <a:ext cx="1030028" cy="1030028"/>
          </a:xfrm>
          <a:prstGeom prst="rect">
            <a:avLst/>
          </a:prstGeom>
          <a:noFill/>
          <a:ln>
            <a:noFill/>
          </a:ln>
        </p:spPr>
      </p:pic>
      <p:pic>
        <p:nvPicPr>
          <p:cNvPr id="189" name="Google Shape;189;p5"/>
          <p:cNvPicPr preferRelativeResize="0"/>
          <p:nvPr/>
        </p:nvPicPr>
        <p:blipFill>
          <a:blip r:embed="rId35">
            <a:alphaModFix/>
          </a:blip>
          <a:stretch>
            <a:fillRect/>
          </a:stretch>
        </p:blipFill>
        <p:spPr>
          <a:xfrm>
            <a:off x="152400" y="152400"/>
            <a:ext cx="342900" cy="342900"/>
          </a:xfrm>
          <a:prstGeom prst="rect">
            <a:avLst/>
          </a:prstGeom>
          <a:noFill/>
          <a:ln>
            <a:noFill/>
          </a:ln>
        </p:spPr>
      </p:pic>
      <p:sp>
        <p:nvSpPr>
          <p:cNvPr id="190" name="Google Shape;190;p5"/>
          <p:cNvSpPr txBox="1"/>
          <p:nvPr/>
        </p:nvSpPr>
        <p:spPr>
          <a:xfrm>
            <a:off x="4495950" y="152400"/>
            <a:ext cx="5366400" cy="2454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200">
                <a:solidFill>
                  <a:srgbClr val="3C4043"/>
                </a:solidFill>
                <a:highlight>
                  <a:srgbClr val="FFFFFF"/>
                </a:highlight>
                <a:latin typeface="Roboto"/>
                <a:ea typeface="Roboto"/>
                <a:cs typeface="Roboto"/>
                <a:sym typeface="Roboto"/>
              </a:rPr>
              <a:t>“</a:t>
            </a:r>
            <a:r>
              <a:rPr lang="en-US" sz="1200">
                <a:solidFill>
                  <a:srgbClr val="3C4043"/>
                </a:solidFill>
                <a:highlight>
                  <a:srgbClr val="FFFFFF"/>
                </a:highlight>
                <a:latin typeface="Roboto"/>
                <a:ea typeface="Roboto"/>
                <a:cs typeface="Roboto"/>
                <a:sym typeface="Roboto"/>
              </a:rPr>
              <a:t>Ashley is an amazing agent! Confident, honest and kind. I know she cares about her clients because I work with her behind the scenes and see how she fights for her clients to make sure they're getting the best deal and to get their transaction closed on time. She communicates with her clients and other agents which is a plus when a lot of agents don't even answer their phone or emails. She's always looking out for her clients' best interest above all else.”</a:t>
            </a:r>
            <a:endParaRPr sz="1200">
              <a:solidFill>
                <a:srgbClr val="3C4043"/>
              </a:solidFill>
              <a:highlight>
                <a:srgbClr val="FFFFFF"/>
              </a:highlight>
              <a:latin typeface="Roboto"/>
              <a:ea typeface="Roboto"/>
              <a:cs typeface="Roboto"/>
              <a:sym typeface="Roboto"/>
            </a:endParaRPr>
          </a:p>
          <a:p>
            <a:pPr indent="0" lvl="0" marL="0" rtl="0" algn="l">
              <a:lnSpc>
                <a:spcPct val="115000"/>
              </a:lnSpc>
              <a:spcBef>
                <a:spcPts val="1400"/>
              </a:spcBef>
              <a:spcAft>
                <a:spcPts val="1400"/>
              </a:spcAft>
              <a:buNone/>
            </a:pPr>
            <a:r>
              <a:rPr lang="en-US" sz="1200">
                <a:solidFill>
                  <a:srgbClr val="3C4043"/>
                </a:solidFill>
                <a:highlight>
                  <a:srgbClr val="FFFFFF"/>
                </a:highlight>
                <a:latin typeface="Roboto"/>
                <a:ea typeface="Roboto"/>
                <a:cs typeface="Roboto"/>
                <a:sym typeface="Roboto"/>
              </a:rPr>
              <a:t>				Myda Muckala</a:t>
            </a:r>
            <a:endParaRPr sz="1200">
              <a:solidFill>
                <a:srgbClr val="3C4043"/>
              </a:solidFill>
              <a:highlight>
                <a:srgbClr val="FFFFFF"/>
              </a:highlight>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descr="May be an image of text that says 'John L.Scotf REAL ESTATE BIG NUMBERS TOP 20 real estate brand in the nation #2 in production on a per person basis of the top 20 national brands ↑↑ $20 Bin+ in sales volume Over 3,000 Broker Associates Washington Oregon Idaho California $ 100+ offices offio Over 35,000 transactions 3Sixty op20'" id="195" name="Google Shape;195;p6"/>
          <p:cNvPicPr preferRelativeResize="0"/>
          <p:nvPr/>
        </p:nvPicPr>
        <p:blipFill rotWithShape="1">
          <a:blip r:embed="rId3">
            <a:alphaModFix/>
          </a:blip>
          <a:srcRect b="0" l="0" r="0" t="0"/>
          <a:stretch/>
        </p:blipFill>
        <p:spPr>
          <a:xfrm>
            <a:off x="0" y="0"/>
            <a:ext cx="12192000" cy="6405563"/>
          </a:xfrm>
          <a:prstGeom prst="rect">
            <a:avLst/>
          </a:prstGeom>
          <a:noFill/>
          <a:ln>
            <a:noFill/>
          </a:ln>
        </p:spPr>
      </p:pic>
      <p:sp>
        <p:nvSpPr>
          <p:cNvPr id="196" name="Google Shape;196;p6"/>
          <p:cNvSpPr/>
          <p:nvPr/>
        </p:nvSpPr>
        <p:spPr>
          <a:xfrm>
            <a:off x="3393831" y="369277"/>
            <a:ext cx="5565531" cy="221566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7" name="Google Shape;197;p6"/>
          <p:cNvSpPr/>
          <p:nvPr/>
        </p:nvSpPr>
        <p:spPr>
          <a:xfrm>
            <a:off x="1488819" y="1477107"/>
            <a:ext cx="7323993" cy="153884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Clr>
                <a:srgbClr val="000000"/>
              </a:buClr>
              <a:buSzPts val="1800"/>
              <a:buFont typeface="Arial"/>
              <a:buNone/>
            </a:pPr>
            <a:r>
              <a:rPr lang="en-US" sz="1800">
                <a:solidFill>
                  <a:srgbClr val="333333"/>
                </a:solidFill>
                <a:latin typeface="Raleway"/>
                <a:ea typeface="Raleway"/>
                <a:cs typeface="Raleway"/>
                <a:sym typeface="Raleway"/>
              </a:rPr>
              <a:t>At John L. Scott Real Estate, our business is transactional excellence, but our higher purpose is </a:t>
            </a:r>
            <a:endParaRPr/>
          </a:p>
          <a:p>
            <a:pPr indent="0" lvl="0" marL="0" marR="0" rtl="0" algn="r">
              <a:spcBef>
                <a:spcPts val="0"/>
              </a:spcBef>
              <a:spcAft>
                <a:spcPts val="0"/>
              </a:spcAft>
              <a:buClr>
                <a:srgbClr val="000000"/>
              </a:buClr>
              <a:buSzPts val="1800"/>
              <a:buFont typeface="Arial"/>
              <a:buNone/>
            </a:pPr>
            <a:r>
              <a:rPr b="1" lang="en-US" sz="1800">
                <a:solidFill>
                  <a:srgbClr val="333333"/>
                </a:solidFill>
                <a:latin typeface="Raleway"/>
                <a:ea typeface="Raleway"/>
                <a:cs typeface="Raleway"/>
                <a:sym typeface="Raleway"/>
              </a:rPr>
              <a:t>“Living Life as a Contribution</a:t>
            </a:r>
            <a:r>
              <a:rPr b="1" baseline="30000" lang="en-US" sz="1800">
                <a:solidFill>
                  <a:srgbClr val="333333"/>
                </a:solidFill>
                <a:latin typeface="Raleway"/>
                <a:ea typeface="Raleway"/>
                <a:cs typeface="Raleway"/>
                <a:sym typeface="Raleway"/>
              </a:rPr>
              <a:t>®</a:t>
            </a:r>
            <a:r>
              <a:rPr b="1" lang="en-US" sz="1800">
                <a:solidFill>
                  <a:srgbClr val="333333"/>
                </a:solidFill>
                <a:latin typeface="Raleway"/>
                <a:ea typeface="Raleway"/>
                <a:cs typeface="Raleway"/>
                <a:sym typeface="Raleway"/>
              </a:rPr>
              <a:t>.”</a:t>
            </a:r>
            <a:endParaRPr sz="1800">
              <a:solidFill>
                <a:srgbClr val="000000"/>
              </a:solidFill>
              <a:latin typeface="Raleway"/>
              <a:ea typeface="Raleway"/>
              <a:cs typeface="Raleway"/>
              <a:sym typeface="Raleway"/>
            </a:endParaRPr>
          </a:p>
          <a:p>
            <a:pPr indent="0" lvl="0" marL="0" marR="0" rtl="0" algn="r">
              <a:spcBef>
                <a:spcPts val="0"/>
              </a:spcBef>
              <a:spcAft>
                <a:spcPts val="0"/>
              </a:spcAft>
              <a:buClr>
                <a:srgbClr val="000000"/>
              </a:buClr>
              <a:buSzPts val="2400"/>
              <a:buFont typeface="Arial"/>
              <a:buNone/>
            </a:pPr>
            <a:r>
              <a:t/>
            </a:r>
            <a:endParaRPr b="1" sz="2400">
              <a:solidFill>
                <a:srgbClr val="333333"/>
              </a:solidFill>
              <a:latin typeface="Raleway"/>
              <a:ea typeface="Raleway"/>
              <a:cs typeface="Raleway"/>
              <a:sym typeface="Raleway"/>
            </a:endParaRPr>
          </a:p>
          <a:p>
            <a:pPr indent="0" lvl="0" marL="0" marR="0" rtl="0" algn="r">
              <a:spcBef>
                <a:spcPts val="0"/>
              </a:spcBef>
              <a:spcAft>
                <a:spcPts val="0"/>
              </a:spcAft>
              <a:buClr>
                <a:srgbClr val="000000"/>
              </a:buClr>
              <a:buSzPts val="1600"/>
              <a:buFont typeface="Arial"/>
              <a:buNone/>
            </a:pPr>
            <a:r>
              <a:rPr lang="en-US" sz="1600">
                <a:solidFill>
                  <a:srgbClr val="333333"/>
                </a:solidFill>
                <a:latin typeface="Raleway"/>
                <a:ea typeface="Raleway"/>
                <a:cs typeface="Raleway"/>
                <a:sym typeface="Raleway"/>
              </a:rPr>
              <a:t>J. Lennox Scott, Chairman and CEO</a:t>
            </a:r>
            <a:endParaRPr sz="1400">
              <a:solidFill>
                <a:srgbClr val="000000"/>
              </a:solidFill>
              <a:latin typeface="Arial"/>
              <a:ea typeface="Arial"/>
              <a:cs typeface="Arial"/>
              <a:sym typeface="Arial"/>
            </a:endParaRPr>
          </a:p>
        </p:txBody>
      </p:sp>
      <p:pic>
        <p:nvPicPr>
          <p:cNvPr descr="A person wearing a suit and tie smiling at the camera&#10;&#10;Description automatically generated" id="198" name="Google Shape;198;p6"/>
          <p:cNvPicPr preferRelativeResize="0"/>
          <p:nvPr/>
        </p:nvPicPr>
        <p:blipFill rotWithShape="1">
          <a:blip r:embed="rId4">
            <a:alphaModFix/>
          </a:blip>
          <a:srcRect b="0" l="0" r="0" t="0"/>
          <a:stretch/>
        </p:blipFill>
        <p:spPr>
          <a:xfrm>
            <a:off x="8959362" y="1410826"/>
            <a:ext cx="1103077" cy="1527980"/>
          </a:xfrm>
          <a:prstGeom prst="rect">
            <a:avLst/>
          </a:prstGeom>
          <a:solidFill>
            <a:srgbClr val="FFFFFF"/>
          </a:solidFill>
          <a:ln>
            <a:noFill/>
          </a:ln>
        </p:spPr>
      </p:pic>
      <p:sp>
        <p:nvSpPr>
          <p:cNvPr id="199" name="Google Shape;199;p6"/>
          <p:cNvSpPr txBox="1"/>
          <p:nvPr/>
        </p:nvSpPr>
        <p:spPr>
          <a:xfrm>
            <a:off x="10301631" y="2075078"/>
            <a:ext cx="1034888" cy="95410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191919"/>
                </a:solidFill>
                <a:latin typeface="Calibri"/>
                <a:ea typeface="Calibri"/>
                <a:cs typeface="Calibri"/>
                <a:sym typeface="Calibri"/>
              </a:rPr>
              <a:t>29</a:t>
            </a:r>
            <a:r>
              <a:rPr b="1" baseline="30000" i="0" lang="en-US" sz="1400" u="none" cap="none" strike="noStrike">
                <a:solidFill>
                  <a:srgbClr val="191919"/>
                </a:solidFill>
                <a:latin typeface="Calibri"/>
                <a:ea typeface="Calibri"/>
                <a:cs typeface="Calibri"/>
                <a:sym typeface="Calibri"/>
              </a:rPr>
              <a:t>th</a:t>
            </a:r>
            <a:r>
              <a:rPr b="1" i="0" lang="en-US" sz="1400" u="none" cap="none" strike="noStrike">
                <a:solidFill>
                  <a:srgbClr val="191919"/>
                </a:solidFill>
                <a:latin typeface="Calibri"/>
                <a:ea typeface="Calibri"/>
                <a:cs typeface="Calibri"/>
                <a:sym typeface="Calibri"/>
              </a:rPr>
              <a:t> Most Influential Person in Real estate</a:t>
            </a:r>
            <a:endParaRPr b="0" i="0" sz="1400" u="none" cap="none" strike="noStrike">
              <a:solidFill>
                <a:srgbClr val="191919"/>
              </a:solidFill>
              <a:latin typeface="Arial"/>
              <a:ea typeface="Arial"/>
              <a:cs typeface="Arial"/>
              <a:sym typeface="Arial"/>
            </a:endParaRPr>
          </a:p>
        </p:txBody>
      </p:sp>
      <p:pic>
        <p:nvPicPr>
          <p:cNvPr id="200" name="Google Shape;200;p6"/>
          <p:cNvPicPr preferRelativeResize="0"/>
          <p:nvPr/>
        </p:nvPicPr>
        <p:blipFill rotWithShape="1">
          <a:blip r:embed="rId5">
            <a:alphaModFix/>
          </a:blip>
          <a:srcRect b="0" l="0" r="0" t="0"/>
          <a:stretch/>
        </p:blipFill>
        <p:spPr>
          <a:xfrm>
            <a:off x="10436744" y="1477107"/>
            <a:ext cx="562160" cy="561640"/>
          </a:xfrm>
          <a:prstGeom prst="rect">
            <a:avLst/>
          </a:prstGeom>
          <a:noFill/>
          <a:ln>
            <a:noFill/>
          </a:ln>
        </p:spPr>
      </p:pic>
      <p:sp>
        <p:nvSpPr>
          <p:cNvPr id="201" name="Google Shape;201;p6"/>
          <p:cNvSpPr txBox="1"/>
          <p:nvPr/>
        </p:nvSpPr>
        <p:spPr>
          <a:xfrm>
            <a:off x="1238663" y="-174691"/>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656565"/>
              </a:buClr>
              <a:buSzPts val="4800"/>
              <a:buFont typeface="Arial"/>
              <a:buNone/>
            </a:pPr>
            <a:r>
              <a:rPr b="1" lang="en-US" sz="4800">
                <a:solidFill>
                  <a:srgbClr val="191919"/>
                </a:solidFill>
                <a:latin typeface="Raleway"/>
                <a:ea typeface="Raleway"/>
                <a:cs typeface="Raleway"/>
                <a:sym typeface="Raleway"/>
              </a:rPr>
              <a:t>JOHN L. SCOTT </a:t>
            </a:r>
            <a:r>
              <a:rPr lang="en-US" sz="4800">
                <a:solidFill>
                  <a:srgbClr val="191919"/>
                </a:solidFill>
                <a:latin typeface="Raleway"/>
                <a:ea typeface="Raleway"/>
                <a:cs typeface="Raleway"/>
                <a:sym typeface="Raleway"/>
              </a:rPr>
              <a:t>REAL ESTATE</a:t>
            </a:r>
            <a:endParaRPr sz="1400">
              <a:solidFill>
                <a:srgbClr val="191919"/>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7"/>
          <p:cNvSpPr txBox="1"/>
          <p:nvPr>
            <p:ph type="title"/>
          </p:nvPr>
        </p:nvSpPr>
        <p:spPr>
          <a:xfrm>
            <a:off x="1787745" y="5116819"/>
            <a:ext cx="10113645" cy="822960"/>
          </a:xfrm>
          <a:prstGeom prst="rect">
            <a:avLst/>
          </a:prstGeom>
          <a:noFill/>
          <a:ln>
            <a:noFill/>
          </a:ln>
        </p:spPr>
        <p:txBody>
          <a:bodyPr anchorCtr="0" anchor="b" bIns="0" lIns="91425" spcFirstLastPara="1" rIns="91425" wrap="square" tIns="0">
            <a:normAutofit/>
          </a:bodyPr>
          <a:lstStyle/>
          <a:p>
            <a:pPr indent="0" lvl="0" marL="0" rtl="0" algn="l">
              <a:lnSpc>
                <a:spcPct val="85000"/>
              </a:lnSpc>
              <a:spcBef>
                <a:spcPts val="0"/>
              </a:spcBef>
              <a:spcAft>
                <a:spcPts val="0"/>
              </a:spcAft>
              <a:buClr>
                <a:srgbClr val="FFFFFF"/>
              </a:buClr>
              <a:buSzPts val="4800"/>
              <a:buFont typeface="Arial"/>
              <a:buNone/>
            </a:pPr>
            <a:r>
              <a:rPr lang="en-US" sz="4800">
                <a:latin typeface="Arial"/>
                <a:ea typeface="Arial"/>
                <a:cs typeface="Arial"/>
                <a:sym typeface="Arial"/>
              </a:rPr>
              <a:t>THE POWER OF A TEAM</a:t>
            </a:r>
            <a:endParaRPr/>
          </a:p>
        </p:txBody>
      </p:sp>
      <p:sp>
        <p:nvSpPr>
          <p:cNvPr id="208" name="Google Shape;208;p7"/>
          <p:cNvSpPr txBox="1"/>
          <p:nvPr>
            <p:ph idx="1" type="body"/>
          </p:nvPr>
        </p:nvSpPr>
        <p:spPr>
          <a:xfrm>
            <a:off x="1860290" y="6103133"/>
            <a:ext cx="10113264" cy="594360"/>
          </a:xfrm>
          <a:prstGeom prst="rect">
            <a:avLst/>
          </a:prstGeom>
          <a:noFill/>
          <a:ln>
            <a:noFill/>
          </a:ln>
        </p:spPr>
        <p:txBody>
          <a:bodyPr anchorCtr="0" anchor="t" bIns="0" lIns="91425" spcFirstLastPara="1" rIns="91425" wrap="square" tIns="0">
            <a:normAutofit/>
          </a:bodyPr>
          <a:lstStyle/>
          <a:p>
            <a:pPr indent="0" lvl="0" marL="0" rtl="0" algn="l">
              <a:lnSpc>
                <a:spcPct val="90000"/>
              </a:lnSpc>
              <a:spcBef>
                <a:spcPts val="0"/>
              </a:spcBef>
              <a:spcAft>
                <a:spcPts val="0"/>
              </a:spcAft>
              <a:buSzPts val="2400"/>
              <a:buNone/>
            </a:pPr>
            <a:r>
              <a:rPr lang="en-US" sz="2400">
                <a:latin typeface="Arial"/>
                <a:ea typeface="Arial"/>
                <a:cs typeface="Arial"/>
                <a:sym typeface="Arial"/>
              </a:rPr>
              <a:t>All Working Together To Make Sure You Meet Your Goals</a:t>
            </a:r>
            <a:endParaRPr/>
          </a:p>
        </p:txBody>
      </p:sp>
      <p:pic>
        <p:nvPicPr>
          <p:cNvPr descr="Full battery with solid fill" id="209" name="Google Shape;209;p7"/>
          <p:cNvPicPr preferRelativeResize="0"/>
          <p:nvPr/>
        </p:nvPicPr>
        <p:blipFill rotWithShape="1">
          <a:blip r:embed="rId3">
            <a:alphaModFix/>
          </a:blip>
          <a:srcRect b="0" l="0" r="0" t="0"/>
          <a:stretch/>
        </p:blipFill>
        <p:spPr>
          <a:xfrm>
            <a:off x="290610" y="4945224"/>
            <a:ext cx="1345930" cy="1345930"/>
          </a:xfrm>
          <a:prstGeom prst="rect">
            <a:avLst/>
          </a:prstGeom>
          <a:noFill/>
          <a:ln>
            <a:noFill/>
          </a:ln>
        </p:spPr>
      </p:pic>
      <p:grpSp>
        <p:nvGrpSpPr>
          <p:cNvPr id="210" name="Google Shape;210;p7"/>
          <p:cNvGrpSpPr/>
          <p:nvPr/>
        </p:nvGrpSpPr>
        <p:grpSpPr>
          <a:xfrm>
            <a:off x="2878261" y="144735"/>
            <a:ext cx="1764420" cy="2174701"/>
            <a:chOff x="2878261" y="144735"/>
            <a:chExt cx="1764420" cy="2174701"/>
          </a:xfrm>
        </p:grpSpPr>
        <p:pic>
          <p:nvPicPr>
            <p:cNvPr id="211" name="Google Shape;211;p7"/>
            <p:cNvPicPr preferRelativeResize="0"/>
            <p:nvPr/>
          </p:nvPicPr>
          <p:blipFill rotWithShape="1">
            <a:blip r:embed="rId4">
              <a:alphaModFix/>
            </a:blip>
            <a:srcRect b="0" l="0" r="0" t="0"/>
            <a:stretch/>
          </p:blipFill>
          <p:spPr>
            <a:xfrm>
              <a:off x="3167612" y="144735"/>
              <a:ext cx="1130256" cy="1691999"/>
            </a:xfrm>
            <a:prstGeom prst="rect">
              <a:avLst/>
            </a:prstGeom>
            <a:noFill/>
            <a:ln>
              <a:noFill/>
            </a:ln>
          </p:spPr>
        </p:pic>
        <p:sp>
          <p:nvSpPr>
            <p:cNvPr id="212" name="Google Shape;212;p7"/>
            <p:cNvSpPr txBox="1"/>
            <p:nvPr/>
          </p:nvSpPr>
          <p:spPr>
            <a:xfrm>
              <a:off x="2878261" y="1857771"/>
              <a:ext cx="176442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CHRIS FIAMENGO</a:t>
              </a:r>
              <a:endParaRPr/>
            </a:p>
            <a:p>
              <a:pPr indent="0" lvl="0" marL="0" marR="0" rtl="0" algn="ctr">
                <a:spcBef>
                  <a:spcPts val="0"/>
                </a:spcBef>
                <a:spcAft>
                  <a:spcPts val="0"/>
                </a:spcAft>
                <a:buNone/>
              </a:pPr>
              <a:r>
                <a:rPr lang="en-US" sz="1000">
                  <a:solidFill>
                    <a:schemeClr val="dk1"/>
                  </a:solidFill>
                  <a:latin typeface="Arial"/>
                  <a:ea typeface="Arial"/>
                  <a:cs typeface="Arial"/>
                  <a:sym typeface="Arial"/>
                </a:rPr>
                <a:t>TEAM LEADER</a:t>
              </a:r>
              <a:endParaRPr/>
            </a:p>
          </p:txBody>
        </p:sp>
      </p:grpSp>
      <p:grpSp>
        <p:nvGrpSpPr>
          <p:cNvPr id="213" name="Google Shape;213;p7"/>
          <p:cNvGrpSpPr/>
          <p:nvPr/>
        </p:nvGrpSpPr>
        <p:grpSpPr>
          <a:xfrm>
            <a:off x="5039999" y="40095"/>
            <a:ext cx="1805517" cy="2303022"/>
            <a:chOff x="5039999" y="40095"/>
            <a:chExt cx="1805517" cy="2303022"/>
          </a:xfrm>
        </p:grpSpPr>
        <p:pic>
          <p:nvPicPr>
            <p:cNvPr descr="A person smiling for the camera&#10;&#10;Description automatically generated with medium confidence" id="214" name="Google Shape;214;p7"/>
            <p:cNvPicPr preferRelativeResize="0"/>
            <p:nvPr/>
          </p:nvPicPr>
          <p:blipFill rotWithShape="1">
            <a:blip r:embed="rId5">
              <a:alphaModFix/>
            </a:blip>
            <a:srcRect b="0" l="0" r="0" t="0"/>
            <a:stretch/>
          </p:blipFill>
          <p:spPr>
            <a:xfrm>
              <a:off x="5039999" y="40095"/>
              <a:ext cx="1805517" cy="1805517"/>
            </a:xfrm>
            <a:prstGeom prst="rect">
              <a:avLst/>
            </a:prstGeom>
            <a:noFill/>
            <a:ln>
              <a:noFill/>
            </a:ln>
          </p:spPr>
        </p:pic>
        <p:sp>
          <p:nvSpPr>
            <p:cNvPr id="215" name="Google Shape;215;p7"/>
            <p:cNvSpPr txBox="1"/>
            <p:nvPr/>
          </p:nvSpPr>
          <p:spPr>
            <a:xfrm>
              <a:off x="5039999" y="1881452"/>
              <a:ext cx="180361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RAIYA W</a:t>
              </a:r>
              <a:endParaRPr/>
            </a:p>
            <a:p>
              <a:pPr indent="0" lvl="0" marL="0" marR="0" rtl="0" algn="ctr">
                <a:spcBef>
                  <a:spcPts val="0"/>
                </a:spcBef>
                <a:spcAft>
                  <a:spcPts val="0"/>
                </a:spcAft>
                <a:buNone/>
              </a:pPr>
              <a:r>
                <a:rPr lang="en-US" sz="1000">
                  <a:solidFill>
                    <a:schemeClr val="dk1"/>
                  </a:solidFill>
                  <a:latin typeface="Arial"/>
                  <a:ea typeface="Arial"/>
                  <a:cs typeface="Arial"/>
                  <a:sym typeface="Arial"/>
                </a:rPr>
                <a:t>TEAM ASSISTANT</a:t>
              </a:r>
              <a:endParaRPr/>
            </a:p>
          </p:txBody>
        </p:sp>
      </p:grpSp>
      <p:grpSp>
        <p:nvGrpSpPr>
          <p:cNvPr id="216" name="Google Shape;216;p7"/>
          <p:cNvGrpSpPr/>
          <p:nvPr/>
        </p:nvGrpSpPr>
        <p:grpSpPr>
          <a:xfrm>
            <a:off x="7304899" y="146586"/>
            <a:ext cx="2254737" cy="2194372"/>
            <a:chOff x="7304899" y="146586"/>
            <a:chExt cx="2254737" cy="2194372"/>
          </a:xfrm>
        </p:grpSpPr>
        <p:pic>
          <p:nvPicPr>
            <p:cNvPr descr="A person smiling for the camera&#10;&#10;Description automatically generated with low confidence" id="217" name="Google Shape;217;p7"/>
            <p:cNvPicPr preferRelativeResize="0"/>
            <p:nvPr/>
          </p:nvPicPr>
          <p:blipFill rotWithShape="1">
            <a:blip r:embed="rId6">
              <a:alphaModFix/>
            </a:blip>
            <a:srcRect b="0" l="0" r="0" t="0"/>
            <a:stretch/>
          </p:blipFill>
          <p:spPr>
            <a:xfrm>
              <a:off x="7587647" y="146586"/>
              <a:ext cx="1699480" cy="1699480"/>
            </a:xfrm>
            <a:prstGeom prst="rect">
              <a:avLst/>
            </a:prstGeom>
            <a:noFill/>
            <a:ln>
              <a:noFill/>
            </a:ln>
          </p:spPr>
        </p:pic>
        <p:sp>
          <p:nvSpPr>
            <p:cNvPr id="218" name="Google Shape;218;p7"/>
            <p:cNvSpPr txBox="1"/>
            <p:nvPr/>
          </p:nvSpPr>
          <p:spPr>
            <a:xfrm>
              <a:off x="7304899" y="1879293"/>
              <a:ext cx="225473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MYDA MUCKALA</a:t>
              </a:r>
              <a:endParaRPr/>
            </a:p>
            <a:p>
              <a:pPr indent="0" lvl="0" marL="0" marR="0" rtl="0" algn="ctr">
                <a:spcBef>
                  <a:spcPts val="0"/>
                </a:spcBef>
                <a:spcAft>
                  <a:spcPts val="0"/>
                </a:spcAft>
                <a:buNone/>
              </a:pPr>
              <a:r>
                <a:rPr lang="en-US" sz="1000">
                  <a:solidFill>
                    <a:schemeClr val="dk1"/>
                  </a:solidFill>
                  <a:latin typeface="Arial"/>
                  <a:ea typeface="Arial"/>
                  <a:cs typeface="Arial"/>
                  <a:sym typeface="Arial"/>
                </a:rPr>
                <a:t>TRANSACTION COORDINATOR</a:t>
              </a:r>
              <a:endParaRPr/>
            </a:p>
          </p:txBody>
        </p:sp>
      </p:grpSp>
      <p:grpSp>
        <p:nvGrpSpPr>
          <p:cNvPr id="219" name="Google Shape;219;p7"/>
          <p:cNvGrpSpPr/>
          <p:nvPr/>
        </p:nvGrpSpPr>
        <p:grpSpPr>
          <a:xfrm>
            <a:off x="10261452" y="150578"/>
            <a:ext cx="1930548" cy="2206333"/>
            <a:chOff x="10261452" y="150578"/>
            <a:chExt cx="1930548" cy="2206333"/>
          </a:xfrm>
        </p:grpSpPr>
        <p:pic>
          <p:nvPicPr>
            <p:cNvPr descr="No photo description available." id="220" name="Google Shape;220;p7"/>
            <p:cNvPicPr preferRelativeResize="0"/>
            <p:nvPr/>
          </p:nvPicPr>
          <p:blipFill rotWithShape="1">
            <a:blip r:embed="rId7">
              <a:alphaModFix/>
            </a:blip>
            <a:srcRect b="0" l="0" r="0" t="33798"/>
            <a:stretch/>
          </p:blipFill>
          <p:spPr>
            <a:xfrm>
              <a:off x="10261452" y="150578"/>
              <a:ext cx="1755147" cy="1452021"/>
            </a:xfrm>
            <a:prstGeom prst="rect">
              <a:avLst/>
            </a:prstGeom>
            <a:noFill/>
            <a:ln>
              <a:noFill/>
            </a:ln>
          </p:spPr>
        </p:pic>
        <p:pic>
          <p:nvPicPr>
            <p:cNvPr id="221" name="Google Shape;221;p7"/>
            <p:cNvPicPr preferRelativeResize="0"/>
            <p:nvPr/>
          </p:nvPicPr>
          <p:blipFill rotWithShape="1">
            <a:blip r:embed="rId8">
              <a:alphaModFix/>
            </a:blip>
            <a:srcRect b="22540" l="3988" r="0" t="10715"/>
            <a:stretch/>
          </p:blipFill>
          <p:spPr>
            <a:xfrm>
              <a:off x="10510623" y="1472888"/>
              <a:ext cx="1275466" cy="396394"/>
            </a:xfrm>
            <a:prstGeom prst="rect">
              <a:avLst/>
            </a:prstGeom>
            <a:noFill/>
            <a:ln>
              <a:noFill/>
            </a:ln>
          </p:spPr>
        </p:pic>
        <p:sp>
          <p:nvSpPr>
            <p:cNvPr id="222" name="Google Shape;222;p7"/>
            <p:cNvSpPr txBox="1"/>
            <p:nvPr/>
          </p:nvSpPr>
          <p:spPr>
            <a:xfrm>
              <a:off x="10261452" y="1887552"/>
              <a:ext cx="1930548" cy="46935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MEGAN &amp; JESSICA</a:t>
              </a:r>
              <a:endParaRPr/>
            </a:p>
            <a:p>
              <a:pPr indent="0" lvl="0" marL="0" marR="0" rtl="0" algn="ctr">
                <a:spcBef>
                  <a:spcPts val="0"/>
                </a:spcBef>
                <a:spcAft>
                  <a:spcPts val="0"/>
                </a:spcAft>
                <a:buNone/>
              </a:pPr>
              <a:r>
                <a:rPr lang="en-US" sz="1000">
                  <a:solidFill>
                    <a:schemeClr val="dk1"/>
                  </a:solidFill>
                  <a:latin typeface="Arial"/>
                  <a:ea typeface="Arial"/>
                  <a:cs typeface="Arial"/>
                  <a:sym typeface="Arial"/>
                </a:rPr>
                <a:t>STAGERS</a:t>
              </a:r>
              <a:endParaRPr/>
            </a:p>
          </p:txBody>
        </p:sp>
      </p:grpSp>
      <p:grpSp>
        <p:nvGrpSpPr>
          <p:cNvPr id="223" name="Google Shape;223;p7"/>
          <p:cNvGrpSpPr/>
          <p:nvPr/>
        </p:nvGrpSpPr>
        <p:grpSpPr>
          <a:xfrm>
            <a:off x="10015803" y="2798217"/>
            <a:ext cx="2170546" cy="2055884"/>
            <a:chOff x="10015803" y="2798217"/>
            <a:chExt cx="2170546" cy="2055884"/>
          </a:xfrm>
        </p:grpSpPr>
        <p:pic>
          <p:nvPicPr>
            <p:cNvPr descr="Bertha Construction LLC" id="224" name="Google Shape;224;p7"/>
            <p:cNvPicPr preferRelativeResize="0"/>
            <p:nvPr/>
          </p:nvPicPr>
          <p:blipFill rotWithShape="1">
            <a:blip r:embed="rId9">
              <a:alphaModFix/>
            </a:blip>
            <a:srcRect b="0" l="0" r="0" t="0"/>
            <a:stretch/>
          </p:blipFill>
          <p:spPr>
            <a:xfrm>
              <a:off x="10039428" y="2798217"/>
              <a:ext cx="2057413" cy="1152151"/>
            </a:xfrm>
            <a:prstGeom prst="rect">
              <a:avLst/>
            </a:prstGeom>
            <a:noFill/>
            <a:ln>
              <a:noFill/>
            </a:ln>
          </p:spPr>
        </p:pic>
        <p:sp>
          <p:nvSpPr>
            <p:cNvPr id="225" name="Google Shape;225;p7"/>
            <p:cNvSpPr txBox="1"/>
            <p:nvPr/>
          </p:nvSpPr>
          <p:spPr>
            <a:xfrm>
              <a:off x="10015803" y="4392436"/>
              <a:ext cx="217054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MARGARITO BARRERA</a:t>
              </a:r>
              <a:endParaRPr/>
            </a:p>
            <a:p>
              <a:pPr indent="0" lvl="0" marL="0" marR="0" rtl="0" algn="ctr">
                <a:spcBef>
                  <a:spcPts val="0"/>
                </a:spcBef>
                <a:spcAft>
                  <a:spcPts val="0"/>
                </a:spcAft>
                <a:buNone/>
              </a:pPr>
              <a:r>
                <a:rPr lang="en-US" sz="1000">
                  <a:solidFill>
                    <a:schemeClr val="dk1"/>
                  </a:solidFill>
                  <a:latin typeface="Arial"/>
                  <a:ea typeface="Arial"/>
                  <a:cs typeface="Arial"/>
                  <a:sym typeface="Arial"/>
                </a:rPr>
                <a:t>GENERAL CONTRACTOR</a:t>
              </a:r>
              <a:endParaRPr/>
            </a:p>
          </p:txBody>
        </p:sp>
      </p:grpSp>
      <p:grpSp>
        <p:nvGrpSpPr>
          <p:cNvPr id="226" name="Google Shape;226;p7"/>
          <p:cNvGrpSpPr/>
          <p:nvPr/>
        </p:nvGrpSpPr>
        <p:grpSpPr>
          <a:xfrm>
            <a:off x="-9825" y="150578"/>
            <a:ext cx="2283383" cy="2069026"/>
            <a:chOff x="-9825" y="150578"/>
            <a:chExt cx="2283383" cy="2069026"/>
          </a:xfrm>
        </p:grpSpPr>
        <p:pic>
          <p:nvPicPr>
            <p:cNvPr descr="A group of people posing for a photo&#10;&#10;Description automatically generated" id="227" name="Google Shape;227;p7"/>
            <p:cNvPicPr preferRelativeResize="0"/>
            <p:nvPr/>
          </p:nvPicPr>
          <p:blipFill rotWithShape="1">
            <a:blip r:embed="rId10">
              <a:alphaModFix/>
            </a:blip>
            <a:srcRect b="15822" l="17776" r="8039" t="31467"/>
            <a:stretch/>
          </p:blipFill>
          <p:spPr>
            <a:xfrm>
              <a:off x="175401" y="150578"/>
              <a:ext cx="1881521" cy="1336877"/>
            </a:xfrm>
            <a:prstGeom prst="rect">
              <a:avLst/>
            </a:prstGeom>
            <a:noFill/>
            <a:ln>
              <a:noFill/>
            </a:ln>
          </p:spPr>
        </p:pic>
        <p:sp>
          <p:nvSpPr>
            <p:cNvPr id="228" name="Google Shape;228;p7"/>
            <p:cNvSpPr txBox="1"/>
            <p:nvPr/>
          </p:nvSpPr>
          <p:spPr>
            <a:xfrm>
              <a:off x="-9825" y="1911827"/>
              <a:ext cx="2283383" cy="307777"/>
            </a:xfrm>
            <a:prstGeom prst="rect">
              <a:avLst/>
            </a:prstGeom>
            <a:noFill/>
            <a:ln>
              <a:noFill/>
            </a:ln>
          </p:spPr>
          <p:txBody>
            <a:bodyPr anchorCtr="0" anchor="t" bIns="45700" lIns="91425" spcFirstLastPara="1" rIns="91425" wrap="square" tIns="45700">
              <a:spAutoFit/>
            </a:bodyPr>
            <a:lstStyle/>
            <a:p>
              <a:pPr indent="-2574925" lvl="0" marL="2574925" marR="0" rtl="0" algn="ctr">
                <a:spcBef>
                  <a:spcPts val="0"/>
                </a:spcBef>
                <a:spcAft>
                  <a:spcPts val="0"/>
                </a:spcAft>
                <a:buNone/>
              </a:pPr>
              <a:r>
                <a:rPr lang="en-US" sz="1400">
                  <a:solidFill>
                    <a:schemeClr val="dk1"/>
                  </a:solidFill>
                  <a:latin typeface="Arial"/>
                  <a:ea typeface="Arial"/>
                  <a:cs typeface="Arial"/>
                  <a:sym typeface="Arial"/>
                </a:rPr>
                <a:t>TEAM TMG</a:t>
              </a:r>
              <a:endParaRPr/>
            </a:p>
          </p:txBody>
        </p:sp>
        <p:pic>
          <p:nvPicPr>
            <p:cNvPr descr="Logo, company name&#10;&#10;Description automatically generated" id="229" name="Google Shape;229;p7"/>
            <p:cNvPicPr preferRelativeResize="0"/>
            <p:nvPr/>
          </p:nvPicPr>
          <p:blipFill rotWithShape="1">
            <a:blip r:embed="rId11">
              <a:alphaModFix/>
            </a:blip>
            <a:srcRect b="13061" l="3844" r="5220" t="14882"/>
            <a:stretch/>
          </p:blipFill>
          <p:spPr>
            <a:xfrm>
              <a:off x="477547" y="1125849"/>
              <a:ext cx="1277227" cy="715739"/>
            </a:xfrm>
            <a:prstGeom prst="rect">
              <a:avLst/>
            </a:prstGeom>
            <a:noFill/>
            <a:ln>
              <a:noFill/>
            </a:ln>
          </p:spPr>
        </p:pic>
      </p:grpSp>
      <p:grpSp>
        <p:nvGrpSpPr>
          <p:cNvPr id="230" name="Google Shape;230;p7"/>
          <p:cNvGrpSpPr/>
          <p:nvPr/>
        </p:nvGrpSpPr>
        <p:grpSpPr>
          <a:xfrm>
            <a:off x="5039999" y="2365700"/>
            <a:ext cx="1821715" cy="2491479"/>
            <a:chOff x="5039999" y="2365700"/>
            <a:chExt cx="1821715" cy="2491479"/>
          </a:xfrm>
        </p:grpSpPr>
        <p:pic>
          <p:nvPicPr>
            <p:cNvPr descr="Endpoint Announces New $40 Million Investment From First American to Expand  Digital Real Estate Closing Platform | Business Wire" id="231" name="Google Shape;231;p7"/>
            <p:cNvPicPr preferRelativeResize="0"/>
            <p:nvPr/>
          </p:nvPicPr>
          <p:blipFill rotWithShape="1">
            <a:blip r:embed="rId12">
              <a:alphaModFix/>
            </a:blip>
            <a:srcRect b="31126" l="6878" r="6313" t="30825"/>
            <a:stretch/>
          </p:blipFill>
          <p:spPr>
            <a:xfrm>
              <a:off x="5128164" y="3901422"/>
              <a:ext cx="1733550" cy="502200"/>
            </a:xfrm>
            <a:prstGeom prst="rect">
              <a:avLst/>
            </a:prstGeom>
            <a:noFill/>
            <a:ln>
              <a:noFill/>
            </a:ln>
          </p:spPr>
        </p:pic>
        <p:pic>
          <p:nvPicPr>
            <p:cNvPr descr="A person smiling for the camera&#10;&#10;Description automatically generated with medium confidence" id="232" name="Google Shape;232;p7"/>
            <p:cNvPicPr preferRelativeResize="0"/>
            <p:nvPr/>
          </p:nvPicPr>
          <p:blipFill rotWithShape="1">
            <a:blip r:embed="rId13">
              <a:alphaModFix/>
            </a:blip>
            <a:srcRect b="0" l="0" r="0" t="0"/>
            <a:stretch/>
          </p:blipFill>
          <p:spPr>
            <a:xfrm>
              <a:off x="5238572" y="2365700"/>
              <a:ext cx="1500923" cy="1500923"/>
            </a:xfrm>
            <a:prstGeom prst="rect">
              <a:avLst/>
            </a:prstGeom>
            <a:noFill/>
            <a:ln>
              <a:noFill/>
            </a:ln>
          </p:spPr>
        </p:pic>
        <p:sp>
          <p:nvSpPr>
            <p:cNvPr id="233" name="Google Shape;233;p7"/>
            <p:cNvSpPr txBox="1"/>
            <p:nvPr/>
          </p:nvSpPr>
          <p:spPr>
            <a:xfrm>
              <a:off x="5039999" y="4395514"/>
              <a:ext cx="173355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DHARMA DUNN</a:t>
              </a:r>
              <a:endParaRPr sz="1400">
                <a:solidFill>
                  <a:schemeClr val="dk1"/>
                </a:solidFill>
                <a:latin typeface="Arial"/>
                <a:ea typeface="Arial"/>
                <a:cs typeface="Arial"/>
                <a:sym typeface="Arial"/>
              </a:endParaRPr>
            </a:p>
            <a:p>
              <a:pPr indent="0" lvl="0" marL="0" marR="0" rtl="0" algn="ctr">
                <a:spcBef>
                  <a:spcPts val="0"/>
                </a:spcBef>
                <a:spcAft>
                  <a:spcPts val="0"/>
                </a:spcAft>
                <a:buNone/>
              </a:pPr>
              <a:r>
                <a:rPr lang="en-US" sz="1000">
                  <a:solidFill>
                    <a:schemeClr val="dk1"/>
                  </a:solidFill>
                  <a:latin typeface="Arial"/>
                  <a:ea typeface="Arial"/>
                  <a:cs typeface="Arial"/>
                  <a:sym typeface="Arial"/>
                </a:rPr>
                <a:t>ESCROW CLOSER</a:t>
              </a:r>
              <a:endParaRPr/>
            </a:p>
          </p:txBody>
        </p:sp>
      </p:grpSp>
      <p:grpSp>
        <p:nvGrpSpPr>
          <p:cNvPr id="234" name="Google Shape;234;p7"/>
          <p:cNvGrpSpPr/>
          <p:nvPr/>
        </p:nvGrpSpPr>
        <p:grpSpPr>
          <a:xfrm>
            <a:off x="7185656" y="2396296"/>
            <a:ext cx="2544025" cy="2468592"/>
            <a:chOff x="7185656" y="2396296"/>
            <a:chExt cx="2544025" cy="2468592"/>
          </a:xfrm>
        </p:grpSpPr>
        <p:pic>
          <p:nvPicPr>
            <p:cNvPr descr="Brandon Temple - Real Estate Photographer in Bellevue, WA | Zillow" id="235" name="Google Shape;235;p7"/>
            <p:cNvPicPr preferRelativeResize="0"/>
            <p:nvPr/>
          </p:nvPicPr>
          <p:blipFill rotWithShape="1">
            <a:blip r:embed="rId14">
              <a:alphaModFix/>
            </a:blip>
            <a:srcRect b="0" l="0" r="0" t="0"/>
            <a:stretch/>
          </p:blipFill>
          <p:spPr>
            <a:xfrm>
              <a:off x="7582741" y="2396296"/>
              <a:ext cx="1711003" cy="1711003"/>
            </a:xfrm>
            <a:prstGeom prst="rect">
              <a:avLst/>
            </a:prstGeom>
            <a:noFill/>
            <a:ln>
              <a:noFill/>
            </a:ln>
          </p:spPr>
        </p:pic>
        <p:pic>
          <p:nvPicPr>
            <p:cNvPr descr="No photo description available." id="236" name="Google Shape;236;p7"/>
            <p:cNvPicPr preferRelativeResize="0"/>
            <p:nvPr/>
          </p:nvPicPr>
          <p:blipFill rotWithShape="1">
            <a:blip r:embed="rId15">
              <a:alphaModFix/>
            </a:blip>
            <a:srcRect b="0" l="0" r="0" t="0"/>
            <a:stretch/>
          </p:blipFill>
          <p:spPr>
            <a:xfrm>
              <a:off x="7586515" y="4078018"/>
              <a:ext cx="1711003" cy="292811"/>
            </a:xfrm>
            <a:prstGeom prst="rect">
              <a:avLst/>
            </a:prstGeom>
            <a:noFill/>
            <a:ln>
              <a:noFill/>
            </a:ln>
          </p:spPr>
        </p:pic>
        <p:sp>
          <p:nvSpPr>
            <p:cNvPr id="237" name="Google Shape;237;p7"/>
            <p:cNvSpPr txBox="1"/>
            <p:nvPr/>
          </p:nvSpPr>
          <p:spPr>
            <a:xfrm>
              <a:off x="7185656" y="4403223"/>
              <a:ext cx="254402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BRANDON TEMPLE</a:t>
              </a:r>
              <a:endParaRPr sz="1400">
                <a:solidFill>
                  <a:schemeClr val="dk1"/>
                </a:solidFill>
                <a:latin typeface="Arial"/>
                <a:ea typeface="Arial"/>
                <a:cs typeface="Arial"/>
                <a:sym typeface="Arial"/>
              </a:endParaRPr>
            </a:p>
            <a:p>
              <a:pPr indent="0" lvl="0" marL="0" marR="0" rtl="0" algn="ctr">
                <a:spcBef>
                  <a:spcPts val="0"/>
                </a:spcBef>
                <a:spcAft>
                  <a:spcPts val="0"/>
                </a:spcAft>
                <a:buNone/>
              </a:pPr>
              <a:r>
                <a:rPr lang="en-US" sz="1000">
                  <a:solidFill>
                    <a:schemeClr val="dk1"/>
                  </a:solidFill>
                  <a:latin typeface="Arial"/>
                  <a:ea typeface="Arial"/>
                  <a:cs typeface="Arial"/>
                  <a:sym typeface="Arial"/>
                </a:rPr>
                <a:t>PHOTOGRAPHER</a:t>
              </a:r>
              <a:endParaRPr/>
            </a:p>
          </p:txBody>
        </p:sp>
      </p:grpSp>
      <p:grpSp>
        <p:nvGrpSpPr>
          <p:cNvPr id="238" name="Google Shape;238;p7"/>
          <p:cNvGrpSpPr/>
          <p:nvPr/>
        </p:nvGrpSpPr>
        <p:grpSpPr>
          <a:xfrm>
            <a:off x="87236" y="2404268"/>
            <a:ext cx="5040928" cy="2504363"/>
            <a:chOff x="87236" y="2404268"/>
            <a:chExt cx="5040928" cy="2504363"/>
          </a:xfrm>
        </p:grpSpPr>
        <p:sp>
          <p:nvSpPr>
            <p:cNvPr id="239" name="Google Shape;239;p7"/>
            <p:cNvSpPr txBox="1"/>
            <p:nvPr/>
          </p:nvSpPr>
          <p:spPr>
            <a:xfrm>
              <a:off x="87236" y="4385411"/>
              <a:ext cx="1667538"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ALEXA MORROW</a:t>
              </a:r>
              <a:endParaRPr sz="1400">
                <a:solidFill>
                  <a:schemeClr val="dk1"/>
                </a:solidFill>
                <a:latin typeface="Arial"/>
                <a:ea typeface="Arial"/>
                <a:cs typeface="Arial"/>
                <a:sym typeface="Arial"/>
              </a:endParaRPr>
            </a:p>
            <a:p>
              <a:pPr indent="0" lvl="0" marL="0" marR="0" rtl="0" algn="ctr">
                <a:spcBef>
                  <a:spcPts val="0"/>
                </a:spcBef>
                <a:spcAft>
                  <a:spcPts val="0"/>
                </a:spcAft>
                <a:buNone/>
              </a:pPr>
              <a:r>
                <a:rPr lang="en-US" sz="1400">
                  <a:solidFill>
                    <a:schemeClr val="dk1"/>
                  </a:solidFill>
                  <a:latin typeface="Arial"/>
                  <a:ea typeface="Arial"/>
                  <a:cs typeface="Arial"/>
                  <a:sym typeface="Arial"/>
                </a:rPr>
                <a:t> </a:t>
              </a:r>
              <a:r>
                <a:rPr lang="en-US" sz="900">
                  <a:solidFill>
                    <a:schemeClr val="dk1"/>
                  </a:solidFill>
                  <a:latin typeface="Arial"/>
                  <a:ea typeface="Arial"/>
                  <a:cs typeface="Arial"/>
                  <a:sym typeface="Arial"/>
                </a:rPr>
                <a:t>PRODUCTION ASSOCIATE</a:t>
              </a:r>
              <a:endParaRPr/>
            </a:p>
          </p:txBody>
        </p:sp>
        <p:sp>
          <p:nvSpPr>
            <p:cNvPr id="240" name="Google Shape;240;p7"/>
            <p:cNvSpPr txBox="1"/>
            <p:nvPr/>
          </p:nvSpPr>
          <p:spPr>
            <a:xfrm>
              <a:off x="3373684" y="4388481"/>
              <a:ext cx="175448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LEAH NICHOLSON</a:t>
              </a:r>
              <a:endParaRPr/>
            </a:p>
            <a:p>
              <a:pPr indent="0" lvl="0" marL="0" marR="0" rtl="0" algn="ctr">
                <a:spcBef>
                  <a:spcPts val="0"/>
                </a:spcBef>
                <a:spcAft>
                  <a:spcPts val="0"/>
                </a:spcAft>
                <a:buNone/>
              </a:pPr>
              <a:r>
                <a:rPr lang="en-US" sz="900">
                  <a:solidFill>
                    <a:schemeClr val="dk1"/>
                  </a:solidFill>
                  <a:latin typeface="Arial"/>
                  <a:ea typeface="Arial"/>
                  <a:cs typeface="Arial"/>
                  <a:sym typeface="Arial"/>
                </a:rPr>
                <a:t>LOAN OFFICER ASSISTANT</a:t>
              </a:r>
              <a:endParaRPr/>
            </a:p>
          </p:txBody>
        </p:sp>
        <p:pic>
          <p:nvPicPr>
            <p:cNvPr descr="A group of people posing for a photo&#10;&#10;Description automatically generated" id="241" name="Google Shape;241;p7"/>
            <p:cNvPicPr preferRelativeResize="0"/>
            <p:nvPr/>
          </p:nvPicPr>
          <p:blipFill rotWithShape="1">
            <a:blip r:embed="rId16">
              <a:alphaModFix/>
            </a:blip>
            <a:srcRect b="0" l="0" r="0" t="0"/>
            <a:stretch/>
          </p:blipFill>
          <p:spPr>
            <a:xfrm>
              <a:off x="1341015" y="2404268"/>
              <a:ext cx="2609744" cy="1740699"/>
            </a:xfrm>
            <a:prstGeom prst="rect">
              <a:avLst/>
            </a:prstGeom>
            <a:noFill/>
            <a:ln>
              <a:noFill/>
            </a:ln>
          </p:spPr>
        </p:pic>
        <p:sp>
          <p:nvSpPr>
            <p:cNvPr id="242" name="Google Shape;242;p7"/>
            <p:cNvSpPr/>
            <p:nvPr/>
          </p:nvSpPr>
          <p:spPr>
            <a:xfrm>
              <a:off x="1806027" y="3819013"/>
              <a:ext cx="1670164" cy="42574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Priority Home Lending, LLC" id="243" name="Google Shape;243;p7"/>
            <p:cNvPicPr preferRelativeResize="0"/>
            <p:nvPr/>
          </p:nvPicPr>
          <p:blipFill rotWithShape="1">
            <a:blip r:embed="rId17">
              <a:alphaModFix/>
            </a:blip>
            <a:srcRect b="0" l="0" r="0" t="0"/>
            <a:stretch/>
          </p:blipFill>
          <p:spPr>
            <a:xfrm>
              <a:off x="1835439" y="3809686"/>
              <a:ext cx="1568136" cy="569196"/>
            </a:xfrm>
            <a:prstGeom prst="rect">
              <a:avLst/>
            </a:prstGeom>
            <a:noFill/>
            <a:ln>
              <a:noFill/>
            </a:ln>
          </p:spPr>
        </p:pic>
        <p:sp>
          <p:nvSpPr>
            <p:cNvPr id="244" name="Google Shape;244;p7"/>
            <p:cNvSpPr txBox="1"/>
            <p:nvPr/>
          </p:nvSpPr>
          <p:spPr>
            <a:xfrm>
              <a:off x="1622415" y="4369283"/>
              <a:ext cx="1798674"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DAVE BRYCE</a:t>
              </a:r>
              <a:endParaRPr sz="1400">
                <a:solidFill>
                  <a:schemeClr val="dk1"/>
                </a:solidFill>
                <a:latin typeface="Arial"/>
                <a:ea typeface="Arial"/>
                <a:cs typeface="Arial"/>
                <a:sym typeface="Arial"/>
              </a:endParaRPr>
            </a:p>
            <a:p>
              <a:pPr indent="0" lvl="0" marL="0" marR="0" rtl="0" algn="ctr">
                <a:spcBef>
                  <a:spcPts val="0"/>
                </a:spcBef>
                <a:spcAft>
                  <a:spcPts val="0"/>
                </a:spcAft>
                <a:buNone/>
              </a:pPr>
              <a:r>
                <a:rPr lang="en-US" sz="1400">
                  <a:solidFill>
                    <a:schemeClr val="dk1"/>
                  </a:solidFill>
                  <a:latin typeface="Arial"/>
                  <a:ea typeface="Arial"/>
                  <a:cs typeface="Arial"/>
                  <a:sym typeface="Arial"/>
                </a:rPr>
                <a:t> </a:t>
              </a:r>
              <a:r>
                <a:rPr lang="en-US" sz="900">
                  <a:solidFill>
                    <a:schemeClr val="dk1"/>
                  </a:solidFill>
                  <a:latin typeface="Arial"/>
                  <a:ea typeface="Arial"/>
                  <a:cs typeface="Arial"/>
                  <a:sym typeface="Arial"/>
                </a:rPr>
                <a:t>SENIOR LOAN OFFICER</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500"/>
                                        <p:tgtEl>
                                          <p:spTgt spid="23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500"/>
                                        <p:tgtEl>
                                          <p:spTgt spid="230"/>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8"/>
          <p:cNvSpPr txBox="1"/>
          <p:nvPr>
            <p:ph type="title"/>
          </p:nvPr>
        </p:nvSpPr>
        <p:spPr>
          <a:xfrm>
            <a:off x="1787745" y="5116819"/>
            <a:ext cx="10113645" cy="822960"/>
          </a:xfrm>
          <a:prstGeom prst="rect">
            <a:avLst/>
          </a:prstGeom>
          <a:noFill/>
          <a:ln>
            <a:noFill/>
          </a:ln>
        </p:spPr>
        <p:txBody>
          <a:bodyPr anchorCtr="0" anchor="b" bIns="0" lIns="91425" spcFirstLastPara="1" rIns="91425" wrap="square" tIns="0">
            <a:normAutofit/>
          </a:bodyPr>
          <a:lstStyle/>
          <a:p>
            <a:pPr indent="0" lvl="0" marL="0" rtl="0" algn="l">
              <a:lnSpc>
                <a:spcPct val="85000"/>
              </a:lnSpc>
              <a:spcBef>
                <a:spcPts val="0"/>
              </a:spcBef>
              <a:spcAft>
                <a:spcPts val="0"/>
              </a:spcAft>
              <a:buClr>
                <a:srgbClr val="FFFFFF"/>
              </a:buClr>
              <a:buSzPts val="4800"/>
              <a:buFont typeface="Arial"/>
              <a:buNone/>
            </a:pPr>
            <a:r>
              <a:rPr lang="en-US" sz="4800">
                <a:latin typeface="Arial"/>
                <a:ea typeface="Arial"/>
                <a:cs typeface="Arial"/>
                <a:sym typeface="Arial"/>
              </a:rPr>
              <a:t>THE RIGHT REPRESENTATION</a:t>
            </a:r>
            <a:endParaRPr/>
          </a:p>
        </p:txBody>
      </p:sp>
      <p:sp>
        <p:nvSpPr>
          <p:cNvPr id="250" name="Google Shape;250;p8"/>
          <p:cNvSpPr txBox="1"/>
          <p:nvPr>
            <p:ph idx="1" type="body"/>
          </p:nvPr>
        </p:nvSpPr>
        <p:spPr>
          <a:xfrm>
            <a:off x="1860290" y="6103133"/>
            <a:ext cx="10113264" cy="594360"/>
          </a:xfrm>
          <a:prstGeom prst="rect">
            <a:avLst/>
          </a:prstGeom>
          <a:noFill/>
          <a:ln>
            <a:noFill/>
          </a:ln>
        </p:spPr>
        <p:txBody>
          <a:bodyPr anchorCtr="0" anchor="t" bIns="0" lIns="91425" spcFirstLastPara="1" rIns="91425" wrap="square" tIns="0">
            <a:normAutofit/>
          </a:bodyPr>
          <a:lstStyle/>
          <a:p>
            <a:pPr indent="0" lvl="0" marL="0" rtl="0" algn="l">
              <a:lnSpc>
                <a:spcPct val="90000"/>
              </a:lnSpc>
              <a:spcBef>
                <a:spcPts val="0"/>
              </a:spcBef>
              <a:spcAft>
                <a:spcPts val="0"/>
              </a:spcAft>
              <a:buSzPts val="2400"/>
              <a:buNone/>
            </a:pPr>
            <a:r>
              <a:rPr lang="en-US" sz="2400">
                <a:latin typeface="Arial"/>
                <a:ea typeface="Arial"/>
                <a:cs typeface="Arial"/>
                <a:sym typeface="Arial"/>
              </a:rPr>
              <a:t>The Madrona Group Exceeds Expectations</a:t>
            </a:r>
            <a:endParaRPr/>
          </a:p>
        </p:txBody>
      </p:sp>
      <p:graphicFrame>
        <p:nvGraphicFramePr>
          <p:cNvPr id="251" name="Google Shape;251;p8"/>
          <p:cNvGraphicFramePr/>
          <p:nvPr/>
        </p:nvGraphicFramePr>
        <p:xfrm>
          <a:off x="4790209" y="356616"/>
          <a:ext cx="3000000" cy="3000000"/>
        </p:xfrm>
        <a:graphic>
          <a:graphicData uri="http://schemas.openxmlformats.org/drawingml/2006/table">
            <a:tbl>
              <a:tblPr bandRow="1" firstRow="1">
                <a:noFill/>
                <a:tableStyleId>{1508C16D-3793-46E0-85D4-FEE4907F0772}</a:tableStyleId>
              </a:tblPr>
              <a:tblGrid>
                <a:gridCol w="3506075"/>
                <a:gridCol w="3506075"/>
              </a:tblGrid>
              <a:tr h="791050">
                <a:tc>
                  <a:txBody>
                    <a:bodyPr/>
                    <a:lstStyle/>
                    <a:p>
                      <a:pPr indent="0" lvl="0" marL="0" marR="0" rtl="0" algn="ctr">
                        <a:spcBef>
                          <a:spcPts val="0"/>
                        </a:spcBef>
                        <a:spcAft>
                          <a:spcPts val="0"/>
                        </a:spcAft>
                        <a:buNone/>
                      </a:pPr>
                      <a:r>
                        <a:rPr lang="en-US" sz="2400" u="none" cap="none" strike="noStrike">
                          <a:latin typeface="Arial"/>
                          <a:ea typeface="Arial"/>
                          <a:cs typeface="Arial"/>
                          <a:sym typeface="Arial"/>
                        </a:rPr>
                        <a:t>MLS </a:t>
                      </a:r>
                      <a:endParaRPr/>
                    </a:p>
                    <a:p>
                      <a:pPr indent="0" lvl="0" marL="0" marR="0" rtl="0" algn="ctr">
                        <a:spcBef>
                          <a:spcPts val="0"/>
                        </a:spcBef>
                        <a:spcAft>
                          <a:spcPts val="0"/>
                        </a:spcAft>
                        <a:buNone/>
                      </a:pPr>
                      <a:r>
                        <a:rPr lang="en-US" sz="1800" u="none" cap="none" strike="noStrike">
                          <a:latin typeface="Arial"/>
                          <a:ea typeface="Arial"/>
                          <a:cs typeface="Arial"/>
                          <a:sym typeface="Arial"/>
                        </a:rPr>
                        <a:t>MEDIAN DAYS ON MARKET</a:t>
                      </a:r>
                      <a:endParaRPr/>
                    </a:p>
                  </a:txBody>
                  <a:tcPr marT="45725" marB="45725" marR="91450" marL="91450"/>
                </a:tc>
                <a:tc>
                  <a:txBody>
                    <a:bodyPr/>
                    <a:lstStyle/>
                    <a:p>
                      <a:pPr indent="0" lvl="0" marL="0" marR="0" rtl="0" algn="ctr">
                        <a:spcBef>
                          <a:spcPts val="0"/>
                        </a:spcBef>
                        <a:spcAft>
                          <a:spcPts val="0"/>
                        </a:spcAft>
                        <a:buNone/>
                      </a:pPr>
                      <a:r>
                        <a:rPr lang="en-US" sz="2000" u="none" cap="none" strike="noStrike">
                          <a:latin typeface="Arial"/>
                          <a:ea typeface="Arial"/>
                          <a:cs typeface="Arial"/>
                          <a:sym typeface="Arial"/>
                        </a:rPr>
                        <a:t>THE MADRONA GROUP </a:t>
                      </a:r>
                      <a:endParaRPr/>
                    </a:p>
                    <a:p>
                      <a:pPr indent="0" lvl="0" marL="0" marR="0" rtl="0" algn="ctr">
                        <a:spcBef>
                          <a:spcPts val="0"/>
                        </a:spcBef>
                        <a:spcAft>
                          <a:spcPts val="0"/>
                        </a:spcAft>
                        <a:buNone/>
                      </a:pPr>
                      <a:r>
                        <a:rPr lang="en-US" sz="1800" u="none" cap="none" strike="noStrike">
                          <a:latin typeface="Arial"/>
                          <a:ea typeface="Arial"/>
                          <a:cs typeface="Arial"/>
                          <a:sym typeface="Arial"/>
                        </a:rPr>
                        <a:t>MEDIAN DAYS ON MARKET</a:t>
                      </a:r>
                      <a:endParaRPr/>
                    </a:p>
                  </a:txBody>
                  <a:tcPr marT="45725" marB="45725" marR="91450" marL="91450"/>
                </a:tc>
              </a:tr>
              <a:tr h="1042750">
                <a:tc>
                  <a:txBody>
                    <a:bodyPr/>
                    <a:lstStyle/>
                    <a:p>
                      <a:pPr indent="0" lvl="0" marL="0" marR="0" rtl="0" algn="ctr">
                        <a:lnSpc>
                          <a:spcPct val="150000"/>
                        </a:lnSpc>
                        <a:spcBef>
                          <a:spcPts val="0"/>
                        </a:spcBef>
                        <a:spcAft>
                          <a:spcPts val="0"/>
                        </a:spcAft>
                        <a:buNone/>
                      </a:pPr>
                      <a:r>
                        <a:rPr lang="en-US" sz="5400" u="none" cap="none" strike="noStrike">
                          <a:latin typeface="Arial"/>
                          <a:ea typeface="Arial"/>
                          <a:cs typeface="Arial"/>
                          <a:sym typeface="Arial"/>
                        </a:rPr>
                        <a:t>7</a:t>
                      </a:r>
                      <a:endParaRPr/>
                    </a:p>
                  </a:txBody>
                  <a:tcPr marT="45725" marB="45725" marR="91450" marL="91450"/>
                </a:tc>
                <a:tc>
                  <a:txBody>
                    <a:bodyPr/>
                    <a:lstStyle/>
                    <a:p>
                      <a:pPr indent="0" lvl="0" marL="0" marR="0" rtl="0" algn="ctr">
                        <a:lnSpc>
                          <a:spcPct val="150000"/>
                        </a:lnSpc>
                        <a:spcBef>
                          <a:spcPts val="0"/>
                        </a:spcBef>
                        <a:spcAft>
                          <a:spcPts val="0"/>
                        </a:spcAft>
                        <a:buNone/>
                      </a:pPr>
                      <a:r>
                        <a:rPr lang="en-US" sz="5400" u="none" cap="none" strike="noStrike">
                          <a:latin typeface="Arial"/>
                          <a:ea typeface="Arial"/>
                          <a:cs typeface="Arial"/>
                          <a:sym typeface="Arial"/>
                        </a:rPr>
                        <a:t>5</a:t>
                      </a:r>
                      <a:endParaRPr/>
                    </a:p>
                  </a:txBody>
                  <a:tcPr marT="45725" marB="45725" marR="91450" marL="91450"/>
                </a:tc>
              </a:tr>
              <a:tr h="832700">
                <a:tc>
                  <a:txBody>
                    <a:bodyPr/>
                    <a:lstStyle/>
                    <a:p>
                      <a:pPr indent="0" lvl="0" marL="0" marR="0" rtl="0" algn="ctr">
                        <a:spcBef>
                          <a:spcPts val="0"/>
                        </a:spcBef>
                        <a:spcAft>
                          <a:spcPts val="0"/>
                        </a:spcAft>
                        <a:buNone/>
                      </a:pPr>
                      <a:r>
                        <a:rPr b="1" lang="en-US" sz="2400" u="none" cap="none" strike="noStrike">
                          <a:solidFill>
                            <a:schemeClr val="lt1"/>
                          </a:solidFill>
                          <a:latin typeface="Arial"/>
                          <a:ea typeface="Arial"/>
                          <a:cs typeface="Arial"/>
                          <a:sym typeface="Arial"/>
                        </a:rPr>
                        <a:t>MLS</a:t>
                      </a:r>
                      <a:r>
                        <a:rPr b="1" lang="en-US" sz="2000" u="none" cap="none" strike="noStrike">
                          <a:solidFill>
                            <a:schemeClr val="lt1"/>
                          </a:solidFill>
                          <a:latin typeface="Arial"/>
                          <a:ea typeface="Arial"/>
                          <a:cs typeface="Arial"/>
                          <a:sym typeface="Arial"/>
                        </a:rPr>
                        <a:t> </a:t>
                      </a:r>
                      <a:endParaRPr/>
                    </a:p>
                    <a:p>
                      <a:pPr indent="0" lvl="0" marL="0" marR="0" rtl="0" algn="ctr">
                        <a:spcBef>
                          <a:spcPts val="0"/>
                        </a:spcBef>
                        <a:spcAft>
                          <a:spcPts val="0"/>
                        </a:spcAft>
                        <a:buNone/>
                      </a:pPr>
                      <a:r>
                        <a:rPr b="1" lang="en-US" sz="1800" u="none" cap="none" strike="noStrike">
                          <a:solidFill>
                            <a:schemeClr val="lt1"/>
                          </a:solidFill>
                          <a:latin typeface="Arial"/>
                          <a:ea typeface="Arial"/>
                          <a:cs typeface="Arial"/>
                          <a:sym typeface="Arial"/>
                        </a:rPr>
                        <a:t>MEDIAN % OF PRICE</a:t>
                      </a:r>
                      <a:endParaRPr/>
                    </a:p>
                  </a:txBody>
                  <a:tcPr marT="45725" marB="45725" marR="91450" marL="91450">
                    <a:solidFill>
                      <a:schemeClr val="accent1"/>
                    </a:solidFill>
                  </a:tcPr>
                </a:tc>
                <a:tc>
                  <a:txBody>
                    <a:bodyPr/>
                    <a:lstStyle/>
                    <a:p>
                      <a:pPr indent="0" lvl="0" marL="0" marR="0" rtl="0" algn="ctr">
                        <a:spcBef>
                          <a:spcPts val="0"/>
                        </a:spcBef>
                        <a:spcAft>
                          <a:spcPts val="0"/>
                        </a:spcAft>
                        <a:buNone/>
                      </a:pPr>
                      <a:r>
                        <a:rPr b="1" lang="en-US" sz="2000" u="none" cap="none" strike="noStrike">
                          <a:solidFill>
                            <a:schemeClr val="lt1"/>
                          </a:solidFill>
                          <a:latin typeface="Arial"/>
                          <a:ea typeface="Arial"/>
                          <a:cs typeface="Arial"/>
                          <a:sym typeface="Arial"/>
                        </a:rPr>
                        <a:t>THE MADRONA GROUP</a:t>
                      </a:r>
                      <a:endParaRPr/>
                    </a:p>
                    <a:p>
                      <a:pPr indent="0" lvl="0" marL="0" marR="0" rtl="0" algn="ctr">
                        <a:spcBef>
                          <a:spcPts val="0"/>
                        </a:spcBef>
                        <a:spcAft>
                          <a:spcPts val="0"/>
                        </a:spcAft>
                        <a:buNone/>
                      </a:pPr>
                      <a:r>
                        <a:rPr b="1" lang="en-US" sz="1800" u="none" cap="none" strike="noStrike">
                          <a:solidFill>
                            <a:schemeClr val="lt1"/>
                          </a:solidFill>
                          <a:latin typeface="Arial"/>
                          <a:ea typeface="Arial"/>
                          <a:cs typeface="Arial"/>
                          <a:sym typeface="Arial"/>
                        </a:rPr>
                        <a:t>MEDIAN % OF PRICE</a:t>
                      </a:r>
                      <a:endParaRPr/>
                    </a:p>
                  </a:txBody>
                  <a:tcPr marT="45725" marB="45725" marR="91450" marL="91450">
                    <a:solidFill>
                      <a:schemeClr val="accent1"/>
                    </a:solidFill>
                  </a:tcPr>
                </a:tc>
              </a:tr>
              <a:tr h="1311625">
                <a:tc>
                  <a:txBody>
                    <a:bodyPr/>
                    <a:lstStyle/>
                    <a:p>
                      <a:pPr indent="0" lvl="0" marL="0" marR="0" rtl="0" algn="ctr">
                        <a:lnSpc>
                          <a:spcPct val="150000"/>
                        </a:lnSpc>
                        <a:spcBef>
                          <a:spcPts val="0"/>
                        </a:spcBef>
                        <a:spcAft>
                          <a:spcPts val="0"/>
                        </a:spcAft>
                        <a:buNone/>
                      </a:pPr>
                      <a:r>
                        <a:rPr lang="en-US" sz="5400" u="none" cap="none" strike="noStrike">
                          <a:latin typeface="Arial"/>
                          <a:ea typeface="Arial"/>
                          <a:cs typeface="Arial"/>
                          <a:sym typeface="Arial"/>
                        </a:rPr>
                        <a:t>100%</a:t>
                      </a:r>
                      <a:endParaRPr/>
                    </a:p>
                  </a:txBody>
                  <a:tcPr marT="45725" marB="45725" marR="91450" marL="91450"/>
                </a:tc>
                <a:tc>
                  <a:txBody>
                    <a:bodyPr/>
                    <a:lstStyle/>
                    <a:p>
                      <a:pPr indent="0" lvl="0" marL="0" marR="0" rtl="0" algn="ctr">
                        <a:lnSpc>
                          <a:spcPct val="150000"/>
                        </a:lnSpc>
                        <a:spcBef>
                          <a:spcPts val="0"/>
                        </a:spcBef>
                        <a:spcAft>
                          <a:spcPts val="0"/>
                        </a:spcAft>
                        <a:buNone/>
                      </a:pPr>
                      <a:r>
                        <a:rPr lang="en-US" sz="5400" u="none" cap="none" strike="noStrike">
                          <a:latin typeface="Arial"/>
                          <a:ea typeface="Arial"/>
                          <a:cs typeface="Arial"/>
                          <a:sym typeface="Arial"/>
                        </a:rPr>
                        <a:t>102%</a:t>
                      </a:r>
                      <a:endParaRPr/>
                    </a:p>
                  </a:txBody>
                  <a:tcPr marT="45725" marB="45725" marR="91450" marL="91450"/>
                </a:tc>
              </a:tr>
            </a:tbl>
          </a:graphicData>
        </a:graphic>
      </p:graphicFrame>
      <p:pic>
        <p:nvPicPr>
          <p:cNvPr descr="Text&#10;&#10;Description automatically generated" id="252" name="Google Shape;252;p8"/>
          <p:cNvPicPr preferRelativeResize="0"/>
          <p:nvPr/>
        </p:nvPicPr>
        <p:blipFill rotWithShape="1">
          <a:blip r:embed="rId3">
            <a:alphaModFix/>
          </a:blip>
          <a:srcRect b="0" l="0" r="0" t="0"/>
          <a:stretch/>
        </p:blipFill>
        <p:spPr>
          <a:xfrm>
            <a:off x="206375" y="3270430"/>
            <a:ext cx="4092729" cy="1410039"/>
          </a:xfrm>
          <a:prstGeom prst="rect">
            <a:avLst/>
          </a:prstGeom>
          <a:noFill/>
          <a:ln>
            <a:noFill/>
          </a:ln>
        </p:spPr>
      </p:pic>
      <p:pic>
        <p:nvPicPr>
          <p:cNvPr descr="Diagram&#10;&#10;Description automatically generated" id="253" name="Google Shape;253;p8"/>
          <p:cNvPicPr preferRelativeResize="0"/>
          <p:nvPr/>
        </p:nvPicPr>
        <p:blipFill rotWithShape="1">
          <a:blip r:embed="rId4">
            <a:alphaModFix/>
          </a:blip>
          <a:srcRect b="12556" l="12432" r="12233" t="12407"/>
          <a:stretch/>
        </p:blipFill>
        <p:spPr>
          <a:xfrm>
            <a:off x="3108823" y="351989"/>
            <a:ext cx="1415656" cy="1410039"/>
          </a:xfrm>
          <a:prstGeom prst="rect">
            <a:avLst/>
          </a:prstGeom>
          <a:noFill/>
          <a:ln>
            <a:noFill/>
          </a:ln>
        </p:spPr>
      </p:pic>
      <p:pic>
        <p:nvPicPr>
          <p:cNvPr id="254" name="Google Shape;254;p8"/>
          <p:cNvPicPr preferRelativeResize="0"/>
          <p:nvPr/>
        </p:nvPicPr>
        <p:blipFill rotWithShape="1">
          <a:blip r:embed="rId5">
            <a:alphaModFix/>
          </a:blip>
          <a:srcRect b="0" l="0" r="0" t="0"/>
          <a:stretch/>
        </p:blipFill>
        <p:spPr>
          <a:xfrm>
            <a:off x="2179327" y="1730551"/>
            <a:ext cx="1503353" cy="1503353"/>
          </a:xfrm>
          <a:prstGeom prst="rect">
            <a:avLst/>
          </a:prstGeom>
          <a:noFill/>
          <a:ln>
            <a:noFill/>
          </a:ln>
        </p:spPr>
      </p:pic>
      <p:pic>
        <p:nvPicPr>
          <p:cNvPr descr="Icon&#10;&#10;Description automatically generated with low confidence" id="255" name="Google Shape;255;p8"/>
          <p:cNvPicPr preferRelativeResize="0"/>
          <p:nvPr/>
        </p:nvPicPr>
        <p:blipFill rotWithShape="1">
          <a:blip r:embed="rId6">
            <a:alphaModFix/>
          </a:blip>
          <a:srcRect b="0" l="0" r="0" t="0"/>
          <a:stretch/>
        </p:blipFill>
        <p:spPr>
          <a:xfrm>
            <a:off x="290610" y="5116819"/>
            <a:ext cx="1377699" cy="1609347"/>
          </a:xfrm>
          <a:prstGeom prst="rect">
            <a:avLst/>
          </a:prstGeom>
          <a:noFill/>
          <a:ln>
            <a:noFill/>
          </a:ln>
        </p:spPr>
      </p:pic>
      <p:pic>
        <p:nvPicPr>
          <p:cNvPr descr="Text&#10;&#10;Description automatically generated" id="256" name="Google Shape;256;p8"/>
          <p:cNvPicPr preferRelativeResize="0"/>
          <p:nvPr/>
        </p:nvPicPr>
        <p:blipFill rotWithShape="1">
          <a:blip r:embed="rId7">
            <a:alphaModFix/>
          </a:blip>
          <a:srcRect b="0" l="0" r="0" t="0"/>
          <a:stretch/>
        </p:blipFill>
        <p:spPr>
          <a:xfrm>
            <a:off x="206375" y="351989"/>
            <a:ext cx="1846389" cy="18463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sp>
        <p:nvSpPr>
          <p:cNvPr id="261" name="Google Shape;261;p9"/>
          <p:cNvSpPr/>
          <p:nvPr/>
        </p:nvSpPr>
        <p:spPr>
          <a:xfrm>
            <a:off x="4113759" y="4016444"/>
            <a:ext cx="8089816" cy="3173176"/>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9"/>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FFFFFF"/>
              </a:buClr>
              <a:buSzPts val="3400"/>
              <a:buFont typeface="Arial"/>
              <a:buNone/>
            </a:pPr>
            <a:r>
              <a:rPr lang="en-US" sz="3400">
                <a:latin typeface="Arial"/>
                <a:ea typeface="Arial"/>
                <a:cs typeface="Arial"/>
                <a:sym typeface="Arial"/>
              </a:rPr>
              <a:t>UNIQUE VALUE PROPOSITION</a:t>
            </a:r>
            <a:endParaRPr/>
          </a:p>
        </p:txBody>
      </p:sp>
      <p:sp>
        <p:nvSpPr>
          <p:cNvPr id="263" name="Google Shape;263;p9"/>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1800">
                <a:latin typeface="Raleway"/>
                <a:ea typeface="Raleway"/>
                <a:cs typeface="Raleway"/>
                <a:sym typeface="Raleway"/>
              </a:rPr>
              <a:t>We Take Selling Your Home Very Seriously.</a:t>
            </a:r>
            <a:endParaRPr/>
          </a:p>
          <a:p>
            <a:pPr indent="0" lvl="0" marL="0" rtl="0" algn="l">
              <a:lnSpc>
                <a:spcPct val="90000"/>
              </a:lnSpc>
              <a:spcBef>
                <a:spcPts val="1400"/>
              </a:spcBef>
              <a:spcAft>
                <a:spcPts val="0"/>
              </a:spcAft>
              <a:buSzPts val="1800"/>
              <a:buNone/>
            </a:pPr>
            <a:r>
              <a:rPr lang="en-US" sz="1800">
                <a:latin typeface="Raleway"/>
                <a:ea typeface="Raleway"/>
                <a:cs typeface="Raleway"/>
                <a:sym typeface="Raleway"/>
              </a:rPr>
              <a:t>We Only Have One Shot To List Your Home and Generate the BUZZ to Attract Multiple Ready, Willing and Able Buyers to Sell Your Home Quickly and for the Highest Possible Price.</a:t>
            </a:r>
            <a:endParaRPr sz="1800"/>
          </a:p>
        </p:txBody>
      </p:sp>
      <p:sp>
        <p:nvSpPr>
          <p:cNvPr id="264" name="Google Shape;264;p9"/>
          <p:cNvSpPr txBox="1"/>
          <p:nvPr/>
        </p:nvSpPr>
        <p:spPr>
          <a:xfrm>
            <a:off x="4340506" y="392281"/>
            <a:ext cx="766051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Arial"/>
                <a:ea typeface="Arial"/>
                <a:cs typeface="Arial"/>
                <a:sym typeface="Arial"/>
              </a:rPr>
              <a:t>WE SAVE YOU TIME AND MONEY</a:t>
            </a:r>
            <a:endParaRPr/>
          </a:p>
        </p:txBody>
      </p:sp>
      <p:grpSp>
        <p:nvGrpSpPr>
          <p:cNvPr id="265" name="Google Shape;265;p9"/>
          <p:cNvGrpSpPr/>
          <p:nvPr/>
        </p:nvGrpSpPr>
        <p:grpSpPr>
          <a:xfrm>
            <a:off x="5587858" y="4504086"/>
            <a:ext cx="6006228" cy="1940860"/>
            <a:chOff x="5587858" y="4504086"/>
            <a:chExt cx="6006228" cy="1940860"/>
          </a:xfrm>
        </p:grpSpPr>
        <p:sp>
          <p:nvSpPr>
            <p:cNvPr id="266" name="Google Shape;266;p9"/>
            <p:cNvSpPr/>
            <p:nvPr/>
          </p:nvSpPr>
          <p:spPr>
            <a:xfrm rot="4100634">
              <a:off x="5690197" y="5334094"/>
              <a:ext cx="685800" cy="685800"/>
            </a:xfrm>
            <a:prstGeom prst="flowChartMerg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9"/>
            <p:cNvSpPr/>
            <p:nvPr/>
          </p:nvSpPr>
          <p:spPr>
            <a:xfrm>
              <a:off x="5957215" y="4504086"/>
              <a:ext cx="5636871" cy="194086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9"/>
            <p:cNvSpPr txBox="1"/>
            <p:nvPr/>
          </p:nvSpPr>
          <p:spPr>
            <a:xfrm>
              <a:off x="6368275" y="5281760"/>
              <a:ext cx="481474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Raleway"/>
                  <a:ea typeface="Raleway"/>
                  <a:cs typeface="Raleway"/>
                  <a:sym typeface="Raleway"/>
                </a:rPr>
                <a:t>My unique </a:t>
              </a:r>
              <a:r>
                <a:rPr b="1" lang="en-US" sz="1800">
                  <a:solidFill>
                    <a:schemeClr val="lt1"/>
                  </a:solidFill>
                  <a:latin typeface="Raleway"/>
                  <a:ea typeface="Raleway"/>
                  <a:cs typeface="Raleway"/>
                  <a:sym typeface="Raleway"/>
                </a:rPr>
                <a:t>NEGOTIATING SKILLS </a:t>
              </a:r>
              <a:r>
                <a:rPr lang="en-US" sz="1800">
                  <a:solidFill>
                    <a:schemeClr val="lt1"/>
                  </a:solidFill>
                  <a:latin typeface="Raleway"/>
                  <a:ea typeface="Raleway"/>
                  <a:cs typeface="Raleway"/>
                  <a:sym typeface="Raleway"/>
                </a:rPr>
                <a:t>will ensure that your homes sells for the most amount of money.</a:t>
              </a:r>
              <a:endParaRPr/>
            </a:p>
          </p:txBody>
        </p:sp>
        <p:pic>
          <p:nvPicPr>
            <p:cNvPr descr="Money" id="269" name="Google Shape;269;p9"/>
            <p:cNvPicPr preferRelativeResize="0"/>
            <p:nvPr/>
          </p:nvPicPr>
          <p:blipFill rotWithShape="1">
            <a:blip r:embed="rId3">
              <a:alphaModFix/>
            </a:blip>
            <a:srcRect b="0" l="0" r="0" t="0"/>
            <a:stretch/>
          </p:blipFill>
          <p:spPr>
            <a:xfrm>
              <a:off x="8398443" y="4588743"/>
              <a:ext cx="659028" cy="659028"/>
            </a:xfrm>
            <a:prstGeom prst="rect">
              <a:avLst/>
            </a:prstGeom>
            <a:noFill/>
            <a:ln>
              <a:noFill/>
            </a:ln>
          </p:spPr>
        </p:pic>
      </p:grpSp>
      <p:grpSp>
        <p:nvGrpSpPr>
          <p:cNvPr id="270" name="Google Shape;270;p9"/>
          <p:cNvGrpSpPr/>
          <p:nvPr/>
        </p:nvGrpSpPr>
        <p:grpSpPr>
          <a:xfrm>
            <a:off x="5600826" y="1408322"/>
            <a:ext cx="5970110" cy="1940860"/>
            <a:chOff x="5587858" y="1418927"/>
            <a:chExt cx="5970110" cy="1940860"/>
          </a:xfrm>
        </p:grpSpPr>
        <p:sp>
          <p:nvSpPr>
            <p:cNvPr id="271" name="Google Shape;271;p9"/>
            <p:cNvSpPr/>
            <p:nvPr/>
          </p:nvSpPr>
          <p:spPr>
            <a:xfrm>
              <a:off x="5921097" y="1418927"/>
              <a:ext cx="5636871" cy="194086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9"/>
            <p:cNvSpPr txBox="1"/>
            <p:nvPr/>
          </p:nvSpPr>
          <p:spPr>
            <a:xfrm>
              <a:off x="6450225" y="2156917"/>
              <a:ext cx="4680995"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Raleway"/>
                  <a:ea typeface="Raleway"/>
                  <a:cs typeface="Raleway"/>
                  <a:sym typeface="Raleway"/>
                </a:rPr>
                <a:t>My unique </a:t>
              </a:r>
              <a:r>
                <a:rPr b="1" lang="en-US" sz="1800">
                  <a:solidFill>
                    <a:schemeClr val="lt1"/>
                  </a:solidFill>
                  <a:latin typeface="Raleway"/>
                  <a:ea typeface="Raleway"/>
                  <a:cs typeface="Raleway"/>
                  <a:sym typeface="Raleway"/>
                </a:rPr>
                <a:t>MARKETING SKILLS </a:t>
              </a:r>
              <a:r>
                <a:rPr lang="en-US" sz="1800">
                  <a:solidFill>
                    <a:schemeClr val="lt1"/>
                  </a:solidFill>
                  <a:latin typeface="Raleway"/>
                  <a:ea typeface="Raleway"/>
                  <a:cs typeface="Raleway"/>
                  <a:sym typeface="Raleway"/>
                </a:rPr>
                <a:t>will put your home in front of more possible buyers that will help you sell faster.</a:t>
              </a:r>
              <a:endParaRPr/>
            </a:p>
          </p:txBody>
        </p:sp>
        <p:pic>
          <p:nvPicPr>
            <p:cNvPr descr="Clock" id="273" name="Google Shape;273;p9"/>
            <p:cNvPicPr preferRelativeResize="0"/>
            <p:nvPr/>
          </p:nvPicPr>
          <p:blipFill rotWithShape="1">
            <a:blip r:embed="rId4">
              <a:alphaModFix/>
            </a:blip>
            <a:srcRect b="0" l="0" r="0" t="0"/>
            <a:stretch/>
          </p:blipFill>
          <p:spPr>
            <a:xfrm>
              <a:off x="8343900" y="1552345"/>
              <a:ext cx="610246" cy="610246"/>
            </a:xfrm>
            <a:prstGeom prst="rect">
              <a:avLst/>
            </a:prstGeom>
            <a:noFill/>
            <a:ln>
              <a:noFill/>
            </a:ln>
          </p:spPr>
        </p:pic>
        <p:sp>
          <p:nvSpPr>
            <p:cNvPr id="274" name="Google Shape;274;p9"/>
            <p:cNvSpPr/>
            <p:nvPr/>
          </p:nvSpPr>
          <p:spPr>
            <a:xfrm rot="4100634">
              <a:off x="5690197" y="2322711"/>
              <a:ext cx="685800" cy="685800"/>
            </a:xfrm>
            <a:prstGeom prst="flowChartMerg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200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500"/>
                                        <p:tgtEl>
                                          <p:spTgt spid="26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Retrospect">
  <a:themeElements>
    <a:clrScheme name="The Madrona Group">
      <a:dk1>
        <a:srgbClr val="333333"/>
      </a:dk1>
      <a:lt1>
        <a:srgbClr val="FFFFFF"/>
      </a:lt1>
      <a:dk2>
        <a:srgbClr val="646464"/>
      </a:dk2>
      <a:lt2>
        <a:srgbClr val="EEEEEE"/>
      </a:lt2>
      <a:accent1>
        <a:srgbClr val="896902"/>
      </a:accent1>
      <a:accent2>
        <a:srgbClr val="043D30"/>
      </a:accent2>
      <a:accent3>
        <a:srgbClr val="333333"/>
      </a:accent3>
      <a:accent4>
        <a:srgbClr val="1B5337"/>
      </a:accent4>
      <a:accent5>
        <a:srgbClr val="297D53"/>
      </a:accent5>
      <a:accent6>
        <a:srgbClr val="7DD4A8"/>
      </a:accent6>
      <a:hlink>
        <a:srgbClr val="896902"/>
      </a:hlink>
      <a:folHlink>
        <a:srgbClr val="47360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2019-02-12T07:03:54Z</dcterms:created>
  <dc:creator>jason fox</dc:creator>
</cp:coreProperties>
</file>